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</p:sldIdLst>
  <p:sldSz cx="9144000" cy="5143500" type="screen16x9"/>
  <p:notesSz cx="9144000" cy="51435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2" d="100"/>
          <a:sy n="92" d="100"/>
        </p:scale>
        <p:origin x="-744" y="-9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811230" y="463772"/>
            <a:ext cx="1394460" cy="11252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200" b="0" i="0">
                <a:solidFill>
                  <a:srgbClr val="7C7C7B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6/27/2019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200" b="0" i="0">
                <a:solidFill>
                  <a:srgbClr val="345674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450" b="0" i="0">
                <a:solidFill>
                  <a:srgbClr val="1A5477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6/27/2019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1524"/>
            <a:ext cx="3333750" cy="51419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200" b="0" i="0">
                <a:solidFill>
                  <a:srgbClr val="345674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373384" y="1932746"/>
            <a:ext cx="2370455" cy="30632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6/27/2019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200" b="0" i="0">
                <a:solidFill>
                  <a:srgbClr val="345674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6/27/2019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6/27/2019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316687" y="-605238"/>
            <a:ext cx="583565" cy="11252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200" b="0" i="0">
                <a:solidFill>
                  <a:srgbClr val="345674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23488" y="1059620"/>
            <a:ext cx="8697023" cy="10547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50" b="0" i="0">
                <a:solidFill>
                  <a:srgbClr val="1A5477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6/27/2019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jpg"/><Relationship Id="rId5" Type="http://schemas.openxmlformats.org/officeDocument/2006/relationships/image" Target="../media/image57.jpg"/><Relationship Id="rId4" Type="http://schemas.openxmlformats.org/officeDocument/2006/relationships/image" Target="../media/image56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inte11ipaat.com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5.xml"/><Relationship Id="rId4" Type="http://schemas.openxmlformats.org/officeDocument/2006/relationships/hyperlink" Target="http://www.inte11ipaat.com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inte11ipaat.com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5.xml"/><Relationship Id="rId5" Type="http://schemas.openxmlformats.org/officeDocument/2006/relationships/hyperlink" Target="http://www.inte11ipaat.com/" TargetMode="External"/><Relationship Id="rId4" Type="http://schemas.openxmlformats.org/officeDocument/2006/relationships/image" Target="../media/image64.jp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13" Type="http://schemas.openxmlformats.org/officeDocument/2006/relationships/hyperlink" Target="http://www.intellipaat.com/" TargetMode="External"/><Relationship Id="rId3" Type="http://schemas.openxmlformats.org/officeDocument/2006/relationships/image" Target="../media/image17.png"/><Relationship Id="rId7" Type="http://schemas.openxmlformats.org/officeDocument/2006/relationships/image" Target="../media/image68.png"/><Relationship Id="rId12" Type="http://schemas.openxmlformats.org/officeDocument/2006/relationships/image" Target="../media/image7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11" Type="http://schemas.openxmlformats.org/officeDocument/2006/relationships/image" Target="../media/image72.png"/><Relationship Id="rId5" Type="http://schemas.openxmlformats.org/officeDocument/2006/relationships/image" Target="../media/image66.png"/><Relationship Id="rId10" Type="http://schemas.openxmlformats.org/officeDocument/2006/relationships/image" Target="../media/image71.png"/><Relationship Id="rId4" Type="http://schemas.openxmlformats.org/officeDocument/2006/relationships/image" Target="../media/image65.png"/><Relationship Id="rId9" Type="http://schemas.openxmlformats.org/officeDocument/2006/relationships/image" Target="../media/image7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65.png"/><Relationship Id="rId7" Type="http://schemas.openxmlformats.org/officeDocument/2006/relationships/image" Target="../media/image76.png"/><Relationship Id="rId12" Type="http://schemas.openxmlformats.org/officeDocument/2006/relationships/hyperlink" Target="http://www.intellipaat.com/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5.png"/><Relationship Id="rId11" Type="http://schemas.openxmlformats.org/officeDocument/2006/relationships/image" Target="../media/image73.png"/><Relationship Id="rId5" Type="http://schemas.openxmlformats.org/officeDocument/2006/relationships/image" Target="../media/image74.png"/><Relationship Id="rId10" Type="http://schemas.openxmlformats.org/officeDocument/2006/relationships/image" Target="../media/image72.png"/><Relationship Id="rId4" Type="http://schemas.openxmlformats.org/officeDocument/2006/relationships/image" Target="../media/image66.png"/><Relationship Id="rId9" Type="http://schemas.openxmlformats.org/officeDocument/2006/relationships/image" Target="../media/image7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13" Type="http://schemas.openxmlformats.org/officeDocument/2006/relationships/image" Target="../media/image81.png"/><Relationship Id="rId3" Type="http://schemas.openxmlformats.org/officeDocument/2006/relationships/image" Target="../media/image17.png"/><Relationship Id="rId7" Type="http://schemas.openxmlformats.org/officeDocument/2006/relationships/image" Target="../media/image75.png"/><Relationship Id="rId12" Type="http://schemas.openxmlformats.org/officeDocument/2006/relationships/image" Target="../media/image8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11" Type="http://schemas.openxmlformats.org/officeDocument/2006/relationships/image" Target="../media/image79.png"/><Relationship Id="rId5" Type="http://schemas.openxmlformats.org/officeDocument/2006/relationships/image" Target="../media/image66.png"/><Relationship Id="rId15" Type="http://schemas.openxmlformats.org/officeDocument/2006/relationships/hyperlink" Target="http://www.intellipaat.com/" TargetMode="External"/><Relationship Id="rId10" Type="http://schemas.openxmlformats.org/officeDocument/2006/relationships/image" Target="../media/image78.png"/><Relationship Id="rId4" Type="http://schemas.openxmlformats.org/officeDocument/2006/relationships/image" Target="../media/image65.png"/><Relationship Id="rId9" Type="http://schemas.openxmlformats.org/officeDocument/2006/relationships/image" Target="../media/image70.png"/><Relationship Id="rId14" Type="http://schemas.openxmlformats.org/officeDocument/2006/relationships/image" Target="../media/image7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13" Type="http://schemas.openxmlformats.org/officeDocument/2006/relationships/image" Target="../media/image91.png"/><Relationship Id="rId18" Type="http://schemas.openxmlformats.org/officeDocument/2006/relationships/image" Target="../media/image96.png"/><Relationship Id="rId26" Type="http://schemas.openxmlformats.org/officeDocument/2006/relationships/image" Target="../media/image73.png"/><Relationship Id="rId3" Type="http://schemas.openxmlformats.org/officeDocument/2006/relationships/image" Target="../media/image17.png"/><Relationship Id="rId21" Type="http://schemas.openxmlformats.org/officeDocument/2006/relationships/image" Target="../media/image99.png"/><Relationship Id="rId7" Type="http://schemas.openxmlformats.org/officeDocument/2006/relationships/image" Target="../media/image85.png"/><Relationship Id="rId12" Type="http://schemas.openxmlformats.org/officeDocument/2006/relationships/image" Target="../media/image90.png"/><Relationship Id="rId17" Type="http://schemas.openxmlformats.org/officeDocument/2006/relationships/image" Target="../media/image95.png"/><Relationship Id="rId25" Type="http://schemas.openxmlformats.org/officeDocument/2006/relationships/image" Target="../media/image103.png"/><Relationship Id="rId2" Type="http://schemas.openxmlformats.org/officeDocument/2006/relationships/image" Target="../media/image1.png"/><Relationship Id="rId16" Type="http://schemas.openxmlformats.org/officeDocument/2006/relationships/image" Target="../media/image94.png"/><Relationship Id="rId20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11" Type="http://schemas.openxmlformats.org/officeDocument/2006/relationships/image" Target="../media/image89.png"/><Relationship Id="rId24" Type="http://schemas.openxmlformats.org/officeDocument/2006/relationships/image" Target="../media/image102.png"/><Relationship Id="rId5" Type="http://schemas.openxmlformats.org/officeDocument/2006/relationships/image" Target="../media/image83.png"/><Relationship Id="rId15" Type="http://schemas.openxmlformats.org/officeDocument/2006/relationships/image" Target="../media/image93.png"/><Relationship Id="rId23" Type="http://schemas.openxmlformats.org/officeDocument/2006/relationships/image" Target="../media/image101.png"/><Relationship Id="rId10" Type="http://schemas.openxmlformats.org/officeDocument/2006/relationships/image" Target="../media/image88.png"/><Relationship Id="rId19" Type="http://schemas.openxmlformats.org/officeDocument/2006/relationships/image" Target="../media/image97.png"/><Relationship Id="rId4" Type="http://schemas.openxmlformats.org/officeDocument/2006/relationships/image" Target="../media/image82.png"/><Relationship Id="rId9" Type="http://schemas.openxmlformats.org/officeDocument/2006/relationships/image" Target="../media/image87.png"/><Relationship Id="rId14" Type="http://schemas.openxmlformats.org/officeDocument/2006/relationships/image" Target="../media/image92.png"/><Relationship Id="rId22" Type="http://schemas.openxmlformats.org/officeDocument/2006/relationships/image" Target="../media/image100.png"/><Relationship Id="rId27" Type="http://schemas.openxmlformats.org/officeDocument/2006/relationships/hyperlink" Target="http://www.intellipaat.com/" TargetMode="Externa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17.png"/><Relationship Id="rId7" Type="http://schemas.openxmlformats.org/officeDocument/2006/relationships/image" Target="../media/image10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104.png"/><Relationship Id="rId9" Type="http://schemas.openxmlformats.org/officeDocument/2006/relationships/hyperlink" Target="http://www.intellipaat.com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inte11ipaat.com/" TargetMode="Externa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17.png"/><Relationship Id="rId7" Type="http://schemas.openxmlformats.org/officeDocument/2006/relationships/image" Target="../media/image10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104.png"/><Relationship Id="rId9" Type="http://schemas.openxmlformats.org/officeDocument/2006/relationships/hyperlink" Target="http://www.intellipaat.com/" TargetMode="Externa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17.png"/><Relationship Id="rId7" Type="http://schemas.openxmlformats.org/officeDocument/2006/relationships/image" Target="../media/image10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104.png"/><Relationship Id="rId9" Type="http://schemas.openxmlformats.org/officeDocument/2006/relationships/hyperlink" Target="http://www.intellipaat.com/" TargetMode="Externa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17.png"/><Relationship Id="rId7" Type="http://schemas.openxmlformats.org/officeDocument/2006/relationships/image" Target="../media/image10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104.png"/><Relationship Id="rId9" Type="http://schemas.openxmlformats.org/officeDocument/2006/relationships/hyperlink" Target="http://www.intellipaat.com/" TargetMode="Externa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17.png"/><Relationship Id="rId7" Type="http://schemas.openxmlformats.org/officeDocument/2006/relationships/image" Target="../media/image10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png"/><Relationship Id="rId11" Type="http://schemas.openxmlformats.org/officeDocument/2006/relationships/hyperlink" Target="http://www.intellipaat.com/" TargetMode="External"/><Relationship Id="rId5" Type="http://schemas.openxmlformats.org/officeDocument/2006/relationships/image" Target="../media/image105.png"/><Relationship Id="rId10" Type="http://schemas.openxmlformats.org/officeDocument/2006/relationships/image" Target="../media/image73.png"/><Relationship Id="rId4" Type="http://schemas.openxmlformats.org/officeDocument/2006/relationships/image" Target="../media/image104.png"/><Relationship Id="rId9" Type="http://schemas.openxmlformats.org/officeDocument/2006/relationships/image" Target="../media/image11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17.png"/><Relationship Id="rId7" Type="http://schemas.openxmlformats.org/officeDocument/2006/relationships/image" Target="../media/image10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png"/><Relationship Id="rId5" Type="http://schemas.openxmlformats.org/officeDocument/2006/relationships/image" Target="../media/image105.png"/><Relationship Id="rId4" Type="http://schemas.openxmlformats.org/officeDocument/2006/relationships/image" Target="../media/image104.png"/><Relationship Id="rId9" Type="http://schemas.openxmlformats.org/officeDocument/2006/relationships/hyperlink" Target="http://www.intellipaat.com/" TargetMode="Externa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://www.intellipaat.com/" TargetMode="External"/><Relationship Id="rId3" Type="http://schemas.openxmlformats.org/officeDocument/2006/relationships/image" Target="../media/image104.png"/><Relationship Id="rId7" Type="http://schemas.openxmlformats.org/officeDocument/2006/relationships/image" Target="../media/image7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05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://www.intellipaat.com/" TargetMode="External"/><Relationship Id="rId3" Type="http://schemas.openxmlformats.org/officeDocument/2006/relationships/image" Target="../media/image1.png"/><Relationship Id="rId7" Type="http://schemas.openxmlformats.org/officeDocument/2006/relationships/image" Target="../media/image114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3.jpg"/><Relationship Id="rId5" Type="http://schemas.openxmlformats.org/officeDocument/2006/relationships/image" Target="../media/image20.png"/><Relationship Id="rId4" Type="http://schemas.openxmlformats.org/officeDocument/2006/relationships/image" Target="../media/image1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hyperlink" Target="http://www.intellipaat.com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7" Type="http://schemas.openxmlformats.org/officeDocument/2006/relationships/hyperlink" Target="http://www.inte11ipaat.com/" TargetMode="External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jpg"/><Relationship Id="rId5" Type="http://schemas.openxmlformats.org/officeDocument/2006/relationships/image" Target="../media/image119.png"/><Relationship Id="rId4" Type="http://schemas.openxmlformats.org/officeDocument/2006/relationships/image" Target="../media/image118.jp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13" Type="http://schemas.openxmlformats.org/officeDocument/2006/relationships/hyperlink" Target="http://www.intellipaat.com/" TargetMode="External"/><Relationship Id="rId3" Type="http://schemas.openxmlformats.org/officeDocument/2006/relationships/image" Target="../media/image17.png"/><Relationship Id="rId7" Type="http://schemas.openxmlformats.org/officeDocument/2006/relationships/image" Target="../media/image124.png"/><Relationship Id="rId12" Type="http://schemas.openxmlformats.org/officeDocument/2006/relationships/image" Target="../media/image1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3.png"/><Relationship Id="rId11" Type="http://schemas.openxmlformats.org/officeDocument/2006/relationships/image" Target="../media/image127.png"/><Relationship Id="rId5" Type="http://schemas.openxmlformats.org/officeDocument/2006/relationships/image" Target="../media/image122.png"/><Relationship Id="rId10" Type="http://schemas.openxmlformats.org/officeDocument/2006/relationships/image" Target="../media/image73.png"/><Relationship Id="rId4" Type="http://schemas.openxmlformats.org/officeDocument/2006/relationships/image" Target="../media/image121.png"/><Relationship Id="rId9" Type="http://schemas.openxmlformats.org/officeDocument/2006/relationships/image" Target="../media/image12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inte11ipaat.com/" TargetMode="External"/><Relationship Id="rId4" Type="http://schemas.openxmlformats.org/officeDocument/2006/relationships/image" Target="../media/image7.jp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3" Type="http://schemas.openxmlformats.org/officeDocument/2006/relationships/image" Target="../media/image129.png"/><Relationship Id="rId7" Type="http://schemas.openxmlformats.org/officeDocument/2006/relationships/image" Target="../media/image73.png"/><Relationship Id="rId12" Type="http://schemas.openxmlformats.org/officeDocument/2006/relationships/hyperlink" Target="http://www.intellipaat.com/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2.png"/><Relationship Id="rId11" Type="http://schemas.openxmlformats.org/officeDocument/2006/relationships/image" Target="../media/image136.png"/><Relationship Id="rId5" Type="http://schemas.openxmlformats.org/officeDocument/2006/relationships/image" Target="../media/image131.png"/><Relationship Id="rId10" Type="http://schemas.openxmlformats.org/officeDocument/2006/relationships/image" Target="../media/image135.png"/><Relationship Id="rId4" Type="http://schemas.openxmlformats.org/officeDocument/2006/relationships/image" Target="../media/image130.png"/><Relationship Id="rId9" Type="http://schemas.openxmlformats.org/officeDocument/2006/relationships/image" Target="../media/image134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13" Type="http://schemas.openxmlformats.org/officeDocument/2006/relationships/image" Target="../media/image146.png"/><Relationship Id="rId3" Type="http://schemas.openxmlformats.org/officeDocument/2006/relationships/image" Target="../media/image137.png"/><Relationship Id="rId7" Type="http://schemas.openxmlformats.org/officeDocument/2006/relationships/image" Target="../media/image141.png"/><Relationship Id="rId12" Type="http://schemas.openxmlformats.org/officeDocument/2006/relationships/image" Target="../media/image145.png"/><Relationship Id="rId2" Type="http://schemas.openxmlformats.org/officeDocument/2006/relationships/image" Target="../media/image17.png"/><Relationship Id="rId16" Type="http://schemas.openxmlformats.org/officeDocument/2006/relationships/hyperlink" Target="http://www.intellipaat.com/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0.png"/><Relationship Id="rId11" Type="http://schemas.openxmlformats.org/officeDocument/2006/relationships/image" Target="../media/image144.png"/><Relationship Id="rId5" Type="http://schemas.openxmlformats.org/officeDocument/2006/relationships/image" Target="../media/image139.png"/><Relationship Id="rId15" Type="http://schemas.openxmlformats.org/officeDocument/2006/relationships/image" Target="../media/image148.png"/><Relationship Id="rId10" Type="http://schemas.openxmlformats.org/officeDocument/2006/relationships/image" Target="../media/image143.png"/><Relationship Id="rId4" Type="http://schemas.openxmlformats.org/officeDocument/2006/relationships/image" Target="../media/image138.png"/><Relationship Id="rId9" Type="http://schemas.openxmlformats.org/officeDocument/2006/relationships/image" Target="../media/image73.png"/><Relationship Id="rId14" Type="http://schemas.openxmlformats.org/officeDocument/2006/relationships/image" Target="../media/image147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1.png"/><Relationship Id="rId13" Type="http://schemas.openxmlformats.org/officeDocument/2006/relationships/image" Target="../media/image155.png"/><Relationship Id="rId3" Type="http://schemas.openxmlformats.org/officeDocument/2006/relationships/image" Target="../media/image17.png"/><Relationship Id="rId7" Type="http://schemas.openxmlformats.org/officeDocument/2006/relationships/image" Target="../media/image150.png"/><Relationship Id="rId12" Type="http://schemas.openxmlformats.org/officeDocument/2006/relationships/image" Target="../media/image154.png"/><Relationship Id="rId2" Type="http://schemas.openxmlformats.org/officeDocument/2006/relationships/image" Target="../media/image1.png"/><Relationship Id="rId16" Type="http://schemas.openxmlformats.org/officeDocument/2006/relationships/hyperlink" Target="http://www.intellipaat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9.png"/><Relationship Id="rId11" Type="http://schemas.openxmlformats.org/officeDocument/2006/relationships/image" Target="../media/image153.png"/><Relationship Id="rId5" Type="http://schemas.openxmlformats.org/officeDocument/2006/relationships/image" Target="../media/image116.png"/><Relationship Id="rId15" Type="http://schemas.openxmlformats.org/officeDocument/2006/relationships/image" Target="../media/image157.png"/><Relationship Id="rId10" Type="http://schemas.openxmlformats.org/officeDocument/2006/relationships/image" Target="../media/image152.png"/><Relationship Id="rId4" Type="http://schemas.openxmlformats.org/officeDocument/2006/relationships/image" Target="../media/image115.png"/><Relationship Id="rId9" Type="http://schemas.openxmlformats.org/officeDocument/2006/relationships/image" Target="../media/image73.png"/><Relationship Id="rId14" Type="http://schemas.openxmlformats.org/officeDocument/2006/relationships/image" Target="../media/image156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13" Type="http://schemas.openxmlformats.org/officeDocument/2006/relationships/image" Target="../media/image164.png"/><Relationship Id="rId3" Type="http://schemas.openxmlformats.org/officeDocument/2006/relationships/image" Target="../media/image1.png"/><Relationship Id="rId7" Type="http://schemas.openxmlformats.org/officeDocument/2006/relationships/image" Target="../media/image161.png"/><Relationship Id="rId12" Type="http://schemas.openxmlformats.org/officeDocument/2006/relationships/image" Target="../media/image163.png"/><Relationship Id="rId2" Type="http://schemas.openxmlformats.org/officeDocument/2006/relationships/image" Target="../media/image158.png"/><Relationship Id="rId16" Type="http://schemas.openxmlformats.org/officeDocument/2006/relationships/hyperlink" Target="http://www.intellipaat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0.png"/><Relationship Id="rId11" Type="http://schemas.openxmlformats.org/officeDocument/2006/relationships/image" Target="../media/image73.png"/><Relationship Id="rId5" Type="http://schemas.openxmlformats.org/officeDocument/2006/relationships/image" Target="../media/image159.png"/><Relationship Id="rId15" Type="http://schemas.openxmlformats.org/officeDocument/2006/relationships/image" Target="../media/image166.png"/><Relationship Id="rId10" Type="http://schemas.openxmlformats.org/officeDocument/2006/relationships/image" Target="../media/image116.png"/><Relationship Id="rId4" Type="http://schemas.openxmlformats.org/officeDocument/2006/relationships/image" Target="../media/image17.png"/><Relationship Id="rId9" Type="http://schemas.openxmlformats.org/officeDocument/2006/relationships/image" Target="../media/image115.png"/><Relationship Id="rId14" Type="http://schemas.openxmlformats.org/officeDocument/2006/relationships/image" Target="../media/image165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3" Type="http://schemas.openxmlformats.org/officeDocument/2006/relationships/image" Target="../media/image17.png"/><Relationship Id="rId7" Type="http://schemas.openxmlformats.org/officeDocument/2006/relationships/image" Target="../media/image16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8.png"/><Relationship Id="rId5" Type="http://schemas.openxmlformats.org/officeDocument/2006/relationships/image" Target="../media/image167.png"/><Relationship Id="rId4" Type="http://schemas.openxmlformats.org/officeDocument/2006/relationships/image" Target="../media/image73.png"/><Relationship Id="rId9" Type="http://schemas.openxmlformats.org/officeDocument/2006/relationships/hyperlink" Target="http://www.intellipaat.com/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jp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inte11ipaat.com/" TargetMode="External"/><Relationship Id="rId5" Type="http://schemas.openxmlformats.org/officeDocument/2006/relationships/image" Target="../media/image174.jpg"/><Relationship Id="rId4" Type="http://schemas.openxmlformats.org/officeDocument/2006/relationships/image" Target="../media/image173.jp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jpg"/><Relationship Id="rId2" Type="http://schemas.openxmlformats.org/officeDocument/2006/relationships/image" Target="../media/image175.jpg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www.inte11ipaat.com/" TargetMode="External"/><Relationship Id="rId5" Type="http://schemas.openxmlformats.org/officeDocument/2006/relationships/image" Target="../media/image178.png"/><Relationship Id="rId4" Type="http://schemas.openxmlformats.org/officeDocument/2006/relationships/image" Target="../media/image177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jpg"/><Relationship Id="rId2" Type="http://schemas.openxmlformats.org/officeDocument/2006/relationships/image" Target="../media/image179.jp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inte11ipaat.com/" TargetMode="External"/><Relationship Id="rId4" Type="http://schemas.openxmlformats.org/officeDocument/2006/relationships/image" Target="../media/image18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image" Target="../media/image182.jpg"/><Relationship Id="rId1" Type="http://schemas.openxmlformats.org/officeDocument/2006/relationships/slideLayout" Target="../slideLayouts/slideLayout5.xml"/><Relationship Id="rId4" Type="http://schemas.openxmlformats.org/officeDocument/2006/relationships/hyperlink" Target="http://www.inte11ipaat.com/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jp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5.xml"/><Relationship Id="rId4" Type="http://schemas.openxmlformats.org/officeDocument/2006/relationships/hyperlink" Target="http://www.inte11ipaat.com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www.inte11ipaat.com/" TargetMode="External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jpg"/><Relationship Id="rId2" Type="http://schemas.openxmlformats.org/officeDocument/2006/relationships/image" Target="../media/image186.jpg"/><Relationship Id="rId1" Type="http://schemas.openxmlformats.org/officeDocument/2006/relationships/slideLayout" Target="../slideLayouts/slideLayout5.xml"/><Relationship Id="rId5" Type="http://schemas.openxmlformats.org/officeDocument/2006/relationships/hyperlink" Target="http://www.inte11ipaat.com/" TargetMode="External"/><Relationship Id="rId4" Type="http://schemas.openxmlformats.org/officeDocument/2006/relationships/image" Target="../media/image188.jp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nte11ipaat.com/" TargetMode="External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5.xml"/><Relationship Id="rId5" Type="http://schemas.openxmlformats.org/officeDocument/2006/relationships/hyperlink" Target="http://www.inte11ipaat.com/" TargetMode="External"/><Relationship Id="rId4" Type="http://schemas.openxmlformats.org/officeDocument/2006/relationships/image" Target="../media/image19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jp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www.inte11ipaat.com/" TargetMode="External"/><Relationship Id="rId5" Type="http://schemas.openxmlformats.org/officeDocument/2006/relationships/image" Target="../media/image195.png"/><Relationship Id="rId4" Type="http://schemas.openxmlformats.org/officeDocument/2006/relationships/image" Target="../media/image194.jp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jpg"/><Relationship Id="rId2" Type="http://schemas.openxmlformats.org/officeDocument/2006/relationships/image" Target="../media/image196.jp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inte11ipaat.com/" TargetMode="External"/><Relationship Id="rId5" Type="http://schemas.openxmlformats.org/officeDocument/2006/relationships/image" Target="../media/image198.png"/><Relationship Id="rId4" Type="http://schemas.openxmlformats.org/officeDocument/2006/relationships/image" Target="../media/image19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7" Type="http://schemas.openxmlformats.org/officeDocument/2006/relationships/hyperlink" Target="http://www.inte11ipaat.com/" TargetMode="External"/><Relationship Id="rId2" Type="http://schemas.openxmlformats.org/officeDocument/2006/relationships/image" Target="../media/image19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3.jpg"/><Relationship Id="rId5" Type="http://schemas.openxmlformats.org/officeDocument/2006/relationships/image" Target="../media/image202.png"/><Relationship Id="rId4" Type="http://schemas.openxmlformats.org/officeDocument/2006/relationships/image" Target="../media/image201.jp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jpg"/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inte11ipaat.com/" TargetMode="External"/><Relationship Id="rId4" Type="http://schemas.openxmlformats.org/officeDocument/2006/relationships/image" Target="../media/image20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jpg"/><Relationship Id="rId2" Type="http://schemas.openxmlformats.org/officeDocument/2006/relationships/image" Target="../media/image206.jp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inte11ipaat.com/" TargetMode="External"/><Relationship Id="rId4" Type="http://schemas.openxmlformats.org/officeDocument/2006/relationships/image" Target="../media/image20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jpg"/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inte11ipaat.com/" TargetMode="Externa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jp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inte11ipaat.com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inte11ipaat.com/" TargetMode="External"/><Relationship Id="rId5" Type="http://schemas.openxmlformats.org/officeDocument/2006/relationships/image" Target="../media/image13.jpg"/><Relationship Id="rId4" Type="http://schemas.openxmlformats.org/officeDocument/2006/relationships/image" Target="../media/image1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jpg"/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intellipaat.com/" TargetMode="External"/><Relationship Id="rId5" Type="http://schemas.openxmlformats.org/officeDocument/2006/relationships/image" Target="../media/image214.png"/><Relationship Id="rId4" Type="http://schemas.openxmlformats.org/officeDocument/2006/relationships/image" Target="../media/image21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inte11ipaat.com/" TargetMode="External"/><Relationship Id="rId5" Type="http://schemas.openxmlformats.org/officeDocument/2006/relationships/image" Target="../media/image217.jpg"/><Relationship Id="rId4" Type="http://schemas.openxmlformats.org/officeDocument/2006/relationships/image" Target="../media/image6.jp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inte11ipaat.com/" TargetMode="External"/><Relationship Id="rId5" Type="http://schemas.openxmlformats.org/officeDocument/2006/relationships/image" Target="../media/image218.jpg"/><Relationship Id="rId4" Type="http://schemas.openxmlformats.org/officeDocument/2006/relationships/image" Target="../media/image6.jp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jpg"/><Relationship Id="rId7" Type="http://schemas.openxmlformats.org/officeDocument/2006/relationships/hyperlink" Target="http://www.inte11ipaat.com/" TargetMode="External"/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0.png"/><Relationship Id="rId5" Type="http://schemas.openxmlformats.org/officeDocument/2006/relationships/image" Target="../media/image6.jpg"/><Relationship Id="rId4" Type="http://schemas.openxmlformats.org/officeDocument/2006/relationships/image" Target="../media/image21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inte11ipaat.com/" TargetMode="External"/><Relationship Id="rId5" Type="http://schemas.openxmlformats.org/officeDocument/2006/relationships/image" Target="../media/image223.png"/><Relationship Id="rId4" Type="http://schemas.openxmlformats.org/officeDocument/2006/relationships/image" Target="../media/image222.jp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jpg"/><Relationship Id="rId7" Type="http://schemas.openxmlformats.org/officeDocument/2006/relationships/hyperlink" Target="http://www.inte11ipaat.com/" TargetMode="External"/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8.jpg"/><Relationship Id="rId5" Type="http://schemas.openxmlformats.org/officeDocument/2006/relationships/image" Target="../media/image227.jpg"/><Relationship Id="rId4" Type="http://schemas.openxmlformats.org/officeDocument/2006/relationships/image" Target="../media/image226.jp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jpg"/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inte11ipaat.com/" TargetMode="External"/><Relationship Id="rId5" Type="http://schemas.openxmlformats.org/officeDocument/2006/relationships/image" Target="../media/image231.jpg"/><Relationship Id="rId4" Type="http://schemas.openxmlformats.org/officeDocument/2006/relationships/image" Target="../media/image227.jp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www.inte11ipaat.com/" TargetMode="External"/><Relationship Id="rId4" Type="http://schemas.openxmlformats.org/officeDocument/2006/relationships/image" Target="../media/image216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inte11ipaat.com/" TargetMode="External"/><Relationship Id="rId5" Type="http://schemas.openxmlformats.org/officeDocument/2006/relationships/image" Target="../media/image232.jpg"/><Relationship Id="rId4" Type="http://schemas.openxmlformats.org/officeDocument/2006/relationships/image" Target="../media/image6.jp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hyperlink" Target="http://www.inte11ipaat.com/" TargetMode="External"/><Relationship Id="rId3" Type="http://schemas.openxmlformats.org/officeDocument/2006/relationships/image" Target="../media/image177.jpg"/><Relationship Id="rId7" Type="http://schemas.openxmlformats.org/officeDocument/2006/relationships/image" Target="../media/image237.jpg"/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6.png"/><Relationship Id="rId5" Type="http://schemas.openxmlformats.org/officeDocument/2006/relationships/image" Target="../media/image235.png"/><Relationship Id="rId4" Type="http://schemas.openxmlformats.org/officeDocument/2006/relationships/image" Target="../media/image234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inte11ipaat.com/" TargetMode="External"/><Relationship Id="rId4" Type="http://schemas.openxmlformats.org/officeDocument/2006/relationships/image" Target="../media/image15.jp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9.png"/><Relationship Id="rId13" Type="http://schemas.openxmlformats.org/officeDocument/2006/relationships/image" Target="../media/image244.png"/><Relationship Id="rId18" Type="http://schemas.openxmlformats.org/officeDocument/2006/relationships/image" Target="../media/image249.png"/><Relationship Id="rId3" Type="http://schemas.openxmlformats.org/officeDocument/2006/relationships/image" Target="../media/image158.png"/><Relationship Id="rId7" Type="http://schemas.openxmlformats.org/officeDocument/2006/relationships/image" Target="../media/image238.png"/><Relationship Id="rId12" Type="http://schemas.openxmlformats.org/officeDocument/2006/relationships/image" Target="../media/image243.png"/><Relationship Id="rId17" Type="http://schemas.openxmlformats.org/officeDocument/2006/relationships/image" Target="../media/image248.png"/><Relationship Id="rId2" Type="http://schemas.openxmlformats.org/officeDocument/2006/relationships/hyperlink" Target="http://www.intellipaat.com/" TargetMode="External"/><Relationship Id="rId16" Type="http://schemas.openxmlformats.org/officeDocument/2006/relationships/image" Target="../media/image247.png"/><Relationship Id="rId20" Type="http://schemas.openxmlformats.org/officeDocument/2006/relationships/image" Target="../media/image2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11" Type="http://schemas.openxmlformats.org/officeDocument/2006/relationships/image" Target="../media/image242.png"/><Relationship Id="rId5" Type="http://schemas.openxmlformats.org/officeDocument/2006/relationships/image" Target="../media/image17.png"/><Relationship Id="rId15" Type="http://schemas.openxmlformats.org/officeDocument/2006/relationships/image" Target="../media/image246.png"/><Relationship Id="rId10" Type="http://schemas.openxmlformats.org/officeDocument/2006/relationships/image" Target="../media/image241.png"/><Relationship Id="rId19" Type="http://schemas.openxmlformats.org/officeDocument/2006/relationships/image" Target="../media/image250.png"/><Relationship Id="rId4" Type="http://schemas.openxmlformats.org/officeDocument/2006/relationships/image" Target="../media/image1.png"/><Relationship Id="rId9" Type="http://schemas.openxmlformats.org/officeDocument/2006/relationships/image" Target="../media/image240.png"/><Relationship Id="rId14" Type="http://schemas.openxmlformats.org/officeDocument/2006/relationships/image" Target="../media/image245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nte11ipaat.com/" TargetMode="External"/><Relationship Id="rId2" Type="http://schemas.openxmlformats.org/officeDocument/2006/relationships/image" Target="../media/image252.jp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.jpg"/><Relationship Id="rId2" Type="http://schemas.openxmlformats.org/officeDocument/2006/relationships/image" Target="../media/image25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inte11ipaat.com/" TargetMode="Externa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jpg"/><Relationship Id="rId2" Type="http://schemas.openxmlformats.org/officeDocument/2006/relationships/image" Target="../media/image253.png"/><Relationship Id="rId1" Type="http://schemas.openxmlformats.org/officeDocument/2006/relationships/slideLayout" Target="../slideLayouts/slideLayout5.xml"/><Relationship Id="rId5" Type="http://schemas.openxmlformats.org/officeDocument/2006/relationships/hyperlink" Target="http://www.inte11ipaat.com/" TargetMode="External"/><Relationship Id="rId4" Type="http://schemas.openxmlformats.org/officeDocument/2006/relationships/image" Target="../media/image255.jp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nte11ipaat.com/" TargetMode="External"/><Relationship Id="rId2" Type="http://schemas.openxmlformats.org/officeDocument/2006/relationships/image" Target="../media/image256.jp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jpg"/><Relationship Id="rId2" Type="http://schemas.openxmlformats.org/officeDocument/2006/relationships/image" Target="../media/image257.png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inte11ipaat.com/" TargetMode="External"/><Relationship Id="rId5" Type="http://schemas.openxmlformats.org/officeDocument/2006/relationships/image" Target="../media/image259.jpg"/><Relationship Id="rId4" Type="http://schemas.openxmlformats.org/officeDocument/2006/relationships/image" Target="../media/image258.jp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jpg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inte11ipaat.com/" TargetMode="External"/><Relationship Id="rId5" Type="http://schemas.openxmlformats.org/officeDocument/2006/relationships/image" Target="../media/image262.jpg"/><Relationship Id="rId4" Type="http://schemas.openxmlformats.org/officeDocument/2006/relationships/image" Target="../media/image261.jp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jpg"/><Relationship Id="rId2" Type="http://schemas.openxmlformats.org/officeDocument/2006/relationships/image" Target="../media/image263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inte11ipaat.com/" TargetMode="External"/><Relationship Id="rId4" Type="http://schemas.openxmlformats.org/officeDocument/2006/relationships/image" Target="../media/image264.jp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jpg"/><Relationship Id="rId2" Type="http://schemas.openxmlformats.org/officeDocument/2006/relationships/image" Target="../media/image265.png"/><Relationship Id="rId1" Type="http://schemas.openxmlformats.org/officeDocument/2006/relationships/slideLayout" Target="../slideLayouts/slideLayout5.xml"/><Relationship Id="rId5" Type="http://schemas.openxmlformats.org/officeDocument/2006/relationships/hyperlink" Target="http://www.inte11ipaat.com/" TargetMode="External"/><Relationship Id="rId4" Type="http://schemas.openxmlformats.org/officeDocument/2006/relationships/image" Target="../media/image266.jp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nte11ipaat.com/" TargetMode="External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6.png"/><Relationship Id="rId18" Type="http://schemas.openxmlformats.org/officeDocument/2006/relationships/image" Target="../media/image31.png"/><Relationship Id="rId26" Type="http://schemas.openxmlformats.org/officeDocument/2006/relationships/image" Target="../media/image39.png"/><Relationship Id="rId3" Type="http://schemas.openxmlformats.org/officeDocument/2006/relationships/image" Target="../media/image1.png"/><Relationship Id="rId21" Type="http://schemas.openxmlformats.org/officeDocument/2006/relationships/image" Target="../media/image34.png"/><Relationship Id="rId34" Type="http://schemas.openxmlformats.org/officeDocument/2006/relationships/image" Target="../media/image47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17" Type="http://schemas.openxmlformats.org/officeDocument/2006/relationships/image" Target="../media/image30.png"/><Relationship Id="rId25" Type="http://schemas.openxmlformats.org/officeDocument/2006/relationships/image" Target="../media/image38.png"/><Relationship Id="rId33" Type="http://schemas.openxmlformats.org/officeDocument/2006/relationships/image" Target="../media/image46.png"/><Relationship Id="rId2" Type="http://schemas.openxmlformats.org/officeDocument/2006/relationships/image" Target="../media/image16.png"/><Relationship Id="rId16" Type="http://schemas.openxmlformats.org/officeDocument/2006/relationships/image" Target="../media/image29.png"/><Relationship Id="rId20" Type="http://schemas.openxmlformats.org/officeDocument/2006/relationships/image" Target="../media/image33.png"/><Relationship Id="rId29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24" Type="http://schemas.openxmlformats.org/officeDocument/2006/relationships/image" Target="../media/image37.png"/><Relationship Id="rId32" Type="http://schemas.openxmlformats.org/officeDocument/2006/relationships/image" Target="../media/image45.png"/><Relationship Id="rId5" Type="http://schemas.openxmlformats.org/officeDocument/2006/relationships/image" Target="../media/image18.png"/><Relationship Id="rId15" Type="http://schemas.openxmlformats.org/officeDocument/2006/relationships/image" Target="../media/image28.png"/><Relationship Id="rId23" Type="http://schemas.openxmlformats.org/officeDocument/2006/relationships/image" Target="../media/image36.png"/><Relationship Id="rId28" Type="http://schemas.openxmlformats.org/officeDocument/2006/relationships/image" Target="../media/image41.png"/><Relationship Id="rId10" Type="http://schemas.openxmlformats.org/officeDocument/2006/relationships/image" Target="../media/image23.png"/><Relationship Id="rId19" Type="http://schemas.openxmlformats.org/officeDocument/2006/relationships/image" Target="../media/image32.png"/><Relationship Id="rId31" Type="http://schemas.openxmlformats.org/officeDocument/2006/relationships/image" Target="../media/image44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4" Type="http://schemas.openxmlformats.org/officeDocument/2006/relationships/image" Target="../media/image27.png"/><Relationship Id="rId22" Type="http://schemas.openxmlformats.org/officeDocument/2006/relationships/image" Target="../media/image35.png"/><Relationship Id="rId27" Type="http://schemas.openxmlformats.org/officeDocument/2006/relationships/image" Target="../media/image40.png"/><Relationship Id="rId30" Type="http://schemas.openxmlformats.org/officeDocument/2006/relationships/image" Target="../media/image43.png"/><Relationship Id="rId35" Type="http://schemas.openxmlformats.org/officeDocument/2006/relationships/hyperlink" Target="http://www.intellipaat.com/" TargetMode="External"/><Relationship Id="rId8" Type="http://schemas.openxmlformats.org/officeDocument/2006/relationships/image" Target="../media/image21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hyperlink" Target="http://www.inte11ipaat.com/" TargetMode="External"/><Relationship Id="rId3" Type="http://schemas.openxmlformats.org/officeDocument/2006/relationships/image" Target="../media/image267.png"/><Relationship Id="rId7" Type="http://schemas.openxmlformats.org/officeDocument/2006/relationships/image" Target="../media/image271.png"/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0.png"/><Relationship Id="rId5" Type="http://schemas.openxmlformats.org/officeDocument/2006/relationships/image" Target="../media/image269.png"/><Relationship Id="rId4" Type="http://schemas.openxmlformats.org/officeDocument/2006/relationships/image" Target="../media/image268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hyperlink" Target="http://www.inte11ipaat.com/" TargetMode="External"/><Relationship Id="rId3" Type="http://schemas.openxmlformats.org/officeDocument/2006/relationships/image" Target="../media/image272.png"/><Relationship Id="rId7" Type="http://schemas.openxmlformats.org/officeDocument/2006/relationships/image" Target="../media/image271.png"/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5.png"/><Relationship Id="rId5" Type="http://schemas.openxmlformats.org/officeDocument/2006/relationships/image" Target="../media/image274.png"/><Relationship Id="rId4" Type="http://schemas.openxmlformats.org/officeDocument/2006/relationships/image" Target="../media/image273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hyperlink" Target="http://www.inte11ipaat.com/" TargetMode="External"/><Relationship Id="rId3" Type="http://schemas.openxmlformats.org/officeDocument/2006/relationships/image" Target="../media/image276.png"/><Relationship Id="rId7" Type="http://schemas.openxmlformats.org/officeDocument/2006/relationships/image" Target="../media/image271.png"/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9.png"/><Relationship Id="rId5" Type="http://schemas.openxmlformats.org/officeDocument/2006/relationships/image" Target="../media/image278.png"/><Relationship Id="rId4" Type="http://schemas.openxmlformats.org/officeDocument/2006/relationships/image" Target="../media/image277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hyperlink" Target="http://www.inte11ipaat.com/" TargetMode="External"/><Relationship Id="rId3" Type="http://schemas.openxmlformats.org/officeDocument/2006/relationships/image" Target="../media/image280.png"/><Relationship Id="rId7" Type="http://schemas.openxmlformats.org/officeDocument/2006/relationships/image" Target="../media/image284.png"/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3.png"/><Relationship Id="rId5" Type="http://schemas.openxmlformats.org/officeDocument/2006/relationships/image" Target="../media/image282.png"/><Relationship Id="rId4" Type="http://schemas.openxmlformats.org/officeDocument/2006/relationships/image" Target="../media/image281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5.png"/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inte11ipaat.com/" TargetMode="External"/><Relationship Id="rId5" Type="http://schemas.openxmlformats.org/officeDocument/2006/relationships/image" Target="../media/image271.png"/><Relationship Id="rId4" Type="http://schemas.openxmlformats.org/officeDocument/2006/relationships/image" Target="../media/image286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7.png"/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inte11ipaat.com/" TargetMode="External"/><Relationship Id="rId5" Type="http://schemas.openxmlformats.org/officeDocument/2006/relationships/image" Target="../media/image271.png"/><Relationship Id="rId4" Type="http://schemas.openxmlformats.org/officeDocument/2006/relationships/image" Target="../media/image286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8.png"/><Relationship Id="rId7" Type="http://schemas.openxmlformats.org/officeDocument/2006/relationships/hyperlink" Target="http://www.inte11ipaat.com/" TargetMode="External"/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1.png"/><Relationship Id="rId5" Type="http://schemas.openxmlformats.org/officeDocument/2006/relationships/image" Target="../media/image290.png"/><Relationship Id="rId4" Type="http://schemas.openxmlformats.org/officeDocument/2006/relationships/image" Target="../media/image289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2.png"/><Relationship Id="rId7" Type="http://schemas.openxmlformats.org/officeDocument/2006/relationships/hyperlink" Target="http://www.inte11ipaat.com/" TargetMode="External"/><Relationship Id="rId2" Type="http://schemas.openxmlformats.org/officeDocument/2006/relationships/image" Target="../media/image29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5.png"/><Relationship Id="rId5" Type="http://schemas.openxmlformats.org/officeDocument/2006/relationships/image" Target="../media/image294.png"/><Relationship Id="rId4" Type="http://schemas.openxmlformats.org/officeDocument/2006/relationships/image" Target="../media/image293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hyperlink" Target="http://www.inte11ipaat.com/" TargetMode="External"/><Relationship Id="rId3" Type="http://schemas.openxmlformats.org/officeDocument/2006/relationships/image" Target="../media/image296.png"/><Relationship Id="rId7" Type="http://schemas.openxmlformats.org/officeDocument/2006/relationships/image" Target="../media/image271.png"/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9.png"/><Relationship Id="rId5" Type="http://schemas.openxmlformats.org/officeDocument/2006/relationships/image" Target="../media/image298.png"/><Relationship Id="rId4" Type="http://schemas.openxmlformats.org/officeDocument/2006/relationships/image" Target="../media/image297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hyperlink" Target="http://www.inte11ipaat.com/" TargetMode="External"/><Relationship Id="rId3" Type="http://schemas.openxmlformats.org/officeDocument/2006/relationships/image" Target="../media/image300.png"/><Relationship Id="rId7" Type="http://schemas.openxmlformats.org/officeDocument/2006/relationships/image" Target="../media/image271.png"/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9.png"/><Relationship Id="rId5" Type="http://schemas.openxmlformats.org/officeDocument/2006/relationships/image" Target="../media/image298.png"/><Relationship Id="rId4" Type="http://schemas.openxmlformats.org/officeDocument/2006/relationships/image" Target="../media/image29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8.jpg"/><Relationship Id="rId7" Type="http://schemas.openxmlformats.org/officeDocument/2006/relationships/image" Target="../media/image19.png"/><Relationship Id="rId2" Type="http://schemas.openxmlformats.org/officeDocument/2006/relationships/hyperlink" Target="http://www.intellipaat.com/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2.jpg"/><Relationship Id="rId2" Type="http://schemas.openxmlformats.org/officeDocument/2006/relationships/image" Target="../media/image301.jpg"/><Relationship Id="rId1" Type="http://schemas.openxmlformats.org/officeDocument/2006/relationships/slideLayout" Target="../slideLayouts/slideLayout2.xml"/><Relationship Id="rId6" Type="http://schemas.openxmlformats.org/officeDocument/2006/relationships/hyperlink" Target="mailto:sales@intellipaat.com" TargetMode="External"/><Relationship Id="rId5" Type="http://schemas.openxmlformats.org/officeDocument/2006/relationships/hyperlink" Target="http://www.intellipaat.com/" TargetMode="External"/><Relationship Id="rId4" Type="http://schemas.openxmlformats.org/officeDocument/2006/relationships/image" Target="../media/image303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3.jpg"/><Relationship Id="rId5" Type="http://schemas.openxmlformats.org/officeDocument/2006/relationships/image" Target="../media/image52.jpg"/><Relationship Id="rId4" Type="http://schemas.openxmlformats.org/officeDocument/2006/relationships/image" Target="../media/image5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785538"/>
            <a:ext cx="3320646" cy="23579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48449" y="140015"/>
            <a:ext cx="1289685" cy="3924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400" b="1" dirty="0">
                <a:solidFill>
                  <a:srgbClr val="AA7C70"/>
                </a:solidFill>
                <a:latin typeface="Times New Roman"/>
                <a:cs typeface="Times New Roman"/>
              </a:rPr>
              <a:t>jn</a:t>
            </a:r>
            <a:r>
              <a:rPr sz="2400" b="1" spc="285" dirty="0">
                <a:solidFill>
                  <a:srgbClr val="AA7C70"/>
                </a:solidFill>
                <a:latin typeface="Times New Roman"/>
                <a:cs typeface="Times New Roman"/>
              </a:rPr>
              <a:t> </a:t>
            </a:r>
            <a:r>
              <a:rPr sz="2400" b="1" spc="-190" dirty="0">
                <a:solidFill>
                  <a:srgbClr val="827EA5"/>
                </a:solidFill>
                <a:latin typeface="Times New Roman"/>
                <a:cs typeface="Times New Roman"/>
              </a:rPr>
              <a:t>telli</a:t>
            </a:r>
            <a:r>
              <a:rPr sz="2400" b="1" spc="-190" dirty="0">
                <a:solidFill>
                  <a:srgbClr val="EB8024"/>
                </a:solidFill>
                <a:latin typeface="Times New Roman"/>
                <a:cs typeface="Times New Roman"/>
              </a:rPr>
              <a:t>Paat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97863" y="1409258"/>
            <a:ext cx="6143625" cy="607695"/>
          </a:xfrm>
          <a:prstGeom prst="rect">
            <a:avLst/>
          </a:prstGeom>
          <a:solidFill>
            <a:srgbClr val="5B4474"/>
          </a:solidFill>
        </p:spPr>
        <p:txBody>
          <a:bodyPr vert="horz" wrap="square" lIns="0" tIns="1841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45"/>
              </a:spcBef>
            </a:pPr>
            <a:r>
              <a:rPr sz="3500" spc="105" dirty="0">
                <a:solidFill>
                  <a:srgbClr val="F9F9F9"/>
                </a:solidFill>
                <a:latin typeface="Arial"/>
                <a:cs typeface="Arial"/>
              </a:rPr>
              <a:t>Python </a:t>
            </a:r>
            <a:r>
              <a:rPr sz="3500" spc="95" dirty="0">
                <a:solidFill>
                  <a:srgbClr val="F9F9F9"/>
                </a:solidFill>
                <a:latin typeface="Arial"/>
                <a:cs typeface="Arial"/>
              </a:rPr>
              <a:t>Tutorial </a:t>
            </a:r>
            <a:r>
              <a:rPr sz="3500" spc="90" dirty="0">
                <a:solidFill>
                  <a:srgbClr val="F9F9F9"/>
                </a:solidFill>
                <a:latin typeface="Arial"/>
                <a:cs typeface="Arial"/>
              </a:rPr>
              <a:t>for</a:t>
            </a:r>
            <a:r>
              <a:rPr sz="3500" spc="675" dirty="0">
                <a:solidFill>
                  <a:srgbClr val="F9F9F9"/>
                </a:solidFill>
                <a:latin typeface="Arial"/>
                <a:cs typeface="Arial"/>
              </a:rPr>
              <a:t> </a:t>
            </a:r>
            <a:r>
              <a:rPr sz="3500" spc="30" dirty="0">
                <a:solidFill>
                  <a:srgbClr val="F9F9F9"/>
                </a:solidFill>
                <a:latin typeface="Arial"/>
                <a:cs typeface="Arial"/>
              </a:rPr>
              <a:t>Beginners</a:t>
            </a:r>
            <a:endParaRPr sz="35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7666" y="100792"/>
            <a:ext cx="3113105" cy="495715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479353" y="488690"/>
            <a:ext cx="4810052" cy="24434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399281" y="122172"/>
            <a:ext cx="476121" cy="48869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625852" y="940729"/>
            <a:ext cx="2282944" cy="14660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384918" y="3017665"/>
            <a:ext cx="2374506" cy="99265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452" y="1352615"/>
            <a:ext cx="1782445" cy="692785"/>
          </a:xfrm>
          <a:custGeom>
            <a:avLst/>
            <a:gdLst/>
            <a:ahLst/>
            <a:cxnLst/>
            <a:rect l="l" t="t" r="r" b="b"/>
            <a:pathLst>
              <a:path w="1782445" h="692785">
                <a:moveTo>
                  <a:pt x="0" y="0"/>
                </a:moveTo>
                <a:lnTo>
                  <a:pt x="1782404" y="0"/>
                </a:lnTo>
                <a:lnTo>
                  <a:pt x="1782404" y="692578"/>
                </a:lnTo>
                <a:lnTo>
                  <a:pt x="0" y="692578"/>
                </a:lnTo>
                <a:lnTo>
                  <a:pt x="0" y="0"/>
                </a:lnTo>
                <a:close/>
              </a:path>
            </a:pathLst>
          </a:custGeom>
          <a:solidFill>
            <a:srgbClr val="5D467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-5247" y="1366833"/>
            <a:ext cx="1856739" cy="6057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800" b="1" spc="35" dirty="0">
                <a:solidFill>
                  <a:srgbClr val="F9F9F9"/>
                </a:solidFill>
                <a:latin typeface="Arial"/>
                <a:cs typeface="Arial"/>
              </a:rPr>
              <a:t>Python:</a:t>
            </a:r>
            <a:endParaRPr sz="38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12226" y="1911555"/>
            <a:ext cx="1590675" cy="692785"/>
          </a:xfrm>
          <a:custGeom>
            <a:avLst/>
            <a:gdLst/>
            <a:ahLst/>
            <a:cxnLst/>
            <a:rect l="l" t="t" r="r" b="b"/>
            <a:pathLst>
              <a:path w="1590675" h="692785">
                <a:moveTo>
                  <a:pt x="0" y="0"/>
                </a:moveTo>
                <a:lnTo>
                  <a:pt x="1590124" y="0"/>
                </a:lnTo>
                <a:lnTo>
                  <a:pt x="1590124" y="692578"/>
                </a:lnTo>
                <a:lnTo>
                  <a:pt x="0" y="692578"/>
                </a:lnTo>
                <a:lnTo>
                  <a:pt x="0" y="0"/>
                </a:lnTo>
                <a:close/>
              </a:path>
            </a:pathLst>
          </a:custGeom>
          <a:solidFill>
            <a:srgbClr val="5D467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299526" y="1925773"/>
            <a:ext cx="1630045" cy="6057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800" b="1" spc="45" dirty="0">
                <a:solidFill>
                  <a:srgbClr val="F9F9F9"/>
                </a:solidFill>
                <a:latin typeface="Arial"/>
                <a:cs typeface="Arial"/>
              </a:rPr>
              <a:t>ariable</a:t>
            </a:r>
            <a:endParaRPr sz="38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833672" y="4981617"/>
            <a:ext cx="1130935" cy="160655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950" b="1" spc="60" dirty="0">
                <a:solidFill>
                  <a:srgbClr val="6E2F9E"/>
                </a:solidFill>
                <a:latin typeface="Arial"/>
                <a:cs typeface="Arial"/>
              </a:rPr>
              <a:t>www.</a:t>
            </a:r>
            <a:r>
              <a:rPr sz="900" spc="60" dirty="0">
                <a:solidFill>
                  <a:srgbClr val="6E2F9E"/>
                </a:solidFill>
                <a:latin typeface="Arial"/>
                <a:cs typeface="Arial"/>
              </a:rPr>
              <a:t>inte </a:t>
            </a:r>
            <a:r>
              <a:rPr sz="950" spc="-190" dirty="0">
                <a:solidFill>
                  <a:srgbClr val="6E2F9E"/>
                </a:solidFill>
                <a:latin typeface="Arial"/>
                <a:cs typeface="Arial"/>
              </a:rPr>
              <a:t>11</a:t>
            </a:r>
            <a:r>
              <a:rPr sz="900" spc="-190" dirty="0">
                <a:solidFill>
                  <a:srgbClr val="6E2F9E"/>
                </a:solidFill>
                <a:latin typeface="Arial"/>
                <a:cs typeface="Arial"/>
              </a:rPr>
              <a:t>ipa </a:t>
            </a:r>
            <a:r>
              <a:rPr sz="900" spc="-150" dirty="0">
                <a:solidFill>
                  <a:srgbClr val="6E2F9E"/>
                </a:solidFill>
                <a:latin typeface="Arial"/>
                <a:cs typeface="Arial"/>
              </a:rPr>
              <a:t>at.</a:t>
            </a:r>
            <a:r>
              <a:rPr sz="900" spc="-70" dirty="0">
                <a:solidFill>
                  <a:srgbClr val="6E2F9E"/>
                </a:solidFill>
                <a:latin typeface="Arial"/>
                <a:cs typeface="Arial"/>
              </a:rPr>
              <a:t> </a:t>
            </a:r>
            <a:r>
              <a:rPr sz="900" spc="-245" dirty="0">
                <a:solidFill>
                  <a:srgbClr val="6E2F9E"/>
                </a:solidFill>
                <a:latin typeface="Arial"/>
                <a:cs typeface="Arial"/>
              </a:rPr>
              <a:t>com</a:t>
            </a:r>
            <a:endParaRPr sz="9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38245" y="191684"/>
            <a:ext cx="73025" cy="3079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50" i="1" spc="-250" dirty="0">
                <a:solidFill>
                  <a:srgbClr val="F4801F"/>
                </a:solidFill>
                <a:latin typeface="Arial"/>
                <a:cs typeface="Arial"/>
              </a:rPr>
              <a:t>)</a:t>
            </a:r>
            <a:endParaRPr sz="185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40682" y="191684"/>
            <a:ext cx="492125" cy="3079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50" b="1" spc="-65" dirty="0">
                <a:solidFill>
                  <a:srgbClr val="F4801F"/>
                </a:solidFill>
                <a:latin typeface="Arial"/>
                <a:cs typeface="Arial"/>
              </a:rPr>
              <a:t>Paat</a:t>
            </a:r>
            <a:endParaRPr sz="185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38221" y="3155720"/>
            <a:ext cx="1603375" cy="304165"/>
          </a:xfrm>
          <a:prstGeom prst="rect">
            <a:avLst/>
          </a:prstGeom>
          <a:solidFill>
            <a:srgbClr val="7B7B7B"/>
          </a:solidFill>
        </p:spPr>
        <p:txBody>
          <a:bodyPr vert="horz" wrap="square" lIns="0" tIns="889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70"/>
              </a:spcBef>
            </a:pPr>
            <a:r>
              <a:rPr sz="1750" spc="5" dirty="0">
                <a:solidFill>
                  <a:srgbClr val="F9F9F9"/>
                </a:solidFill>
                <a:latin typeface="Arial"/>
                <a:cs typeface="Arial"/>
              </a:rPr>
              <a:t>Assigning</a:t>
            </a:r>
            <a:r>
              <a:rPr sz="1750" spc="114" dirty="0">
                <a:solidFill>
                  <a:srgbClr val="F9F9F9"/>
                </a:solidFill>
                <a:latin typeface="Arial"/>
                <a:cs typeface="Arial"/>
              </a:rPr>
              <a:t> </a:t>
            </a:r>
            <a:r>
              <a:rPr sz="1750" spc="5" dirty="0">
                <a:solidFill>
                  <a:srgbClr val="F9F9F9"/>
                </a:solidFill>
                <a:latin typeface="Arial"/>
                <a:cs typeface="Arial"/>
              </a:rPr>
              <a:t>value</a:t>
            </a:r>
            <a:endParaRPr sz="17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7666" y="100792"/>
            <a:ext cx="3100896" cy="49449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387072" y="36651"/>
            <a:ext cx="634829" cy="56199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89454" y="83001"/>
            <a:ext cx="1130935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651510" algn="l"/>
              </a:tabLst>
            </a:pPr>
            <a:r>
              <a:rPr sz="2800" b="1" spc="-969" dirty="0">
                <a:solidFill>
                  <a:srgbClr val="F07E18"/>
                </a:solidFill>
                <a:latin typeface="Arial"/>
                <a:cs typeface="Arial"/>
              </a:rPr>
              <a:t>A	</a:t>
            </a:r>
            <a:r>
              <a:rPr sz="1850" b="1" spc="-65" dirty="0">
                <a:solidFill>
                  <a:srgbClr val="F07E18"/>
                </a:solidFill>
                <a:latin typeface="Arial"/>
                <a:cs typeface="Arial"/>
              </a:rPr>
              <a:t>Paat</a:t>
            </a:r>
            <a:endParaRPr sz="185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276" y="1366049"/>
            <a:ext cx="1782445" cy="674370"/>
          </a:xfrm>
          <a:custGeom>
            <a:avLst/>
            <a:gdLst/>
            <a:ahLst/>
            <a:cxnLst/>
            <a:rect l="l" t="t" r="r" b="b"/>
            <a:pathLst>
              <a:path w="1782445" h="674369">
                <a:moveTo>
                  <a:pt x="0" y="0"/>
                </a:moveTo>
                <a:lnTo>
                  <a:pt x="1782404" y="0"/>
                </a:lnTo>
                <a:lnTo>
                  <a:pt x="1782404" y="674352"/>
                </a:lnTo>
                <a:lnTo>
                  <a:pt x="0" y="674352"/>
                </a:lnTo>
                <a:lnTo>
                  <a:pt x="0" y="0"/>
                </a:lnTo>
                <a:close/>
              </a:path>
            </a:pathLst>
          </a:custGeom>
          <a:solidFill>
            <a:srgbClr val="5D467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-10423" y="1379560"/>
            <a:ext cx="1861185" cy="5905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700" b="1" spc="95" dirty="0">
                <a:solidFill>
                  <a:srgbClr val="F9F9F9"/>
                </a:solidFill>
                <a:latin typeface="Arial"/>
                <a:cs typeface="Arial"/>
              </a:rPr>
              <a:t>Python:</a:t>
            </a:r>
            <a:endParaRPr sz="37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856" y="1921935"/>
            <a:ext cx="1678939" cy="674370"/>
          </a:xfrm>
          <a:custGeom>
            <a:avLst/>
            <a:gdLst/>
            <a:ahLst/>
            <a:cxnLst/>
            <a:rect l="l" t="t" r="r" b="b"/>
            <a:pathLst>
              <a:path w="1678939" h="674369">
                <a:moveTo>
                  <a:pt x="0" y="0"/>
                </a:moveTo>
                <a:lnTo>
                  <a:pt x="1678634" y="0"/>
                </a:lnTo>
                <a:lnTo>
                  <a:pt x="1678634" y="674352"/>
                </a:lnTo>
                <a:lnTo>
                  <a:pt x="0" y="674352"/>
                </a:lnTo>
                <a:lnTo>
                  <a:pt x="0" y="0"/>
                </a:lnTo>
                <a:close/>
              </a:path>
            </a:pathLst>
          </a:custGeom>
          <a:solidFill>
            <a:srgbClr val="5D467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-10843" y="1935445"/>
            <a:ext cx="1703705" cy="5905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700" b="1" spc="40" dirty="0">
                <a:solidFill>
                  <a:srgbClr val="F9F9F9"/>
                </a:solidFill>
                <a:latin typeface="Arial"/>
                <a:cs typeface="Arial"/>
              </a:rPr>
              <a:t>Tokens</a:t>
            </a:r>
            <a:endParaRPr sz="37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536908" y="736370"/>
            <a:ext cx="88900" cy="993775"/>
          </a:xfrm>
          <a:prstGeom prst="rect">
            <a:avLst/>
          </a:prstGeom>
        </p:spPr>
        <p:txBody>
          <a:bodyPr vert="horz" wrap="square" lIns="0" tIns="1333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0"/>
              </a:spcBef>
            </a:pPr>
            <a:r>
              <a:rPr sz="1350" spc="10" dirty="0">
                <a:solidFill>
                  <a:srgbClr val="7C7C7C"/>
                </a:solidFill>
                <a:latin typeface="Arial"/>
                <a:cs typeface="Arial"/>
              </a:rPr>
              <a:t>•</a:t>
            </a:r>
            <a:endParaRPr sz="13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955"/>
              </a:spcBef>
            </a:pPr>
            <a:r>
              <a:rPr sz="1350" spc="15" dirty="0">
                <a:solidFill>
                  <a:srgbClr val="7C7C7C"/>
                </a:solidFill>
                <a:latin typeface="Arial"/>
                <a:cs typeface="Arial"/>
              </a:rPr>
              <a:t>•</a:t>
            </a:r>
            <a:endParaRPr sz="13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55"/>
              </a:spcBef>
            </a:pPr>
            <a:r>
              <a:rPr sz="1350" spc="20" dirty="0">
                <a:solidFill>
                  <a:srgbClr val="7C7C7C"/>
                </a:solidFill>
                <a:latin typeface="Arial"/>
                <a:cs typeface="Arial"/>
              </a:rPr>
              <a:t>•</a:t>
            </a:r>
            <a:endParaRPr sz="135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536908" y="2148993"/>
            <a:ext cx="88265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15" dirty="0">
                <a:solidFill>
                  <a:srgbClr val="7C7C7C"/>
                </a:solidFill>
                <a:latin typeface="Arial"/>
                <a:cs typeface="Arial"/>
              </a:rPr>
              <a:t>•</a:t>
            </a:r>
            <a:endParaRPr sz="13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217136" y="389706"/>
            <a:ext cx="4204335" cy="199136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436245">
              <a:lnSpc>
                <a:spcPct val="100000"/>
              </a:lnSpc>
              <a:spcBef>
                <a:spcPts val="105"/>
              </a:spcBef>
            </a:pPr>
            <a:r>
              <a:rPr sz="1950" b="1" spc="20" dirty="0">
                <a:solidFill>
                  <a:srgbClr val="6E2D9C"/>
                </a:solidFill>
                <a:latin typeface="Arial"/>
                <a:cs typeface="Arial"/>
              </a:rPr>
              <a:t>What </a:t>
            </a:r>
            <a:r>
              <a:rPr sz="1950" b="1" spc="35" dirty="0">
                <a:solidFill>
                  <a:srgbClr val="6E2D9C"/>
                </a:solidFill>
                <a:latin typeface="Arial"/>
                <a:cs typeface="Arial"/>
              </a:rPr>
              <a:t>are</a:t>
            </a:r>
            <a:r>
              <a:rPr sz="1950" b="1" spc="-35" dirty="0">
                <a:solidFill>
                  <a:srgbClr val="6E2D9C"/>
                </a:solidFill>
                <a:latin typeface="Arial"/>
                <a:cs typeface="Arial"/>
              </a:rPr>
              <a:t> </a:t>
            </a:r>
            <a:r>
              <a:rPr sz="1950" b="1" spc="30" dirty="0">
                <a:solidFill>
                  <a:srgbClr val="6E2D9C"/>
                </a:solidFill>
                <a:latin typeface="Arial"/>
                <a:cs typeface="Arial"/>
              </a:rPr>
              <a:t>Keywords?</a:t>
            </a:r>
            <a:endParaRPr sz="1950">
              <a:latin typeface="Arial"/>
              <a:cs typeface="Arial"/>
            </a:endParaRPr>
          </a:p>
          <a:p>
            <a:pPr marL="13335" marR="5080" indent="1270">
              <a:lnSpc>
                <a:spcPct val="156400"/>
              </a:lnSpc>
              <a:spcBef>
                <a:spcPts val="420"/>
              </a:spcBef>
            </a:pPr>
            <a:r>
              <a:rPr sz="1350" spc="15" dirty="0">
                <a:solidFill>
                  <a:srgbClr val="7C7C7C"/>
                </a:solidFill>
                <a:latin typeface="Arial"/>
                <a:cs typeface="Arial"/>
              </a:rPr>
              <a:t>Python </a:t>
            </a:r>
            <a:r>
              <a:rPr sz="1350" spc="25" dirty="0">
                <a:solidFill>
                  <a:srgbClr val="7C7C7C"/>
                </a:solidFill>
                <a:latin typeface="Arial"/>
                <a:cs typeface="Arial"/>
              </a:rPr>
              <a:t>Keywords </a:t>
            </a:r>
            <a:r>
              <a:rPr sz="1350" dirty="0">
                <a:solidFill>
                  <a:srgbClr val="7C7C7C"/>
                </a:solidFill>
                <a:latin typeface="Arial"/>
                <a:cs typeface="Arial"/>
              </a:rPr>
              <a:t>are </a:t>
            </a:r>
            <a:r>
              <a:rPr sz="1350" spc="35" dirty="0">
                <a:solidFill>
                  <a:srgbClr val="7C7C7C"/>
                </a:solidFill>
                <a:latin typeface="Arial"/>
                <a:cs typeface="Arial"/>
              </a:rPr>
              <a:t>special </a:t>
            </a:r>
            <a:r>
              <a:rPr sz="1350" spc="30" dirty="0">
                <a:solidFill>
                  <a:srgbClr val="7C7C7C"/>
                </a:solidFill>
                <a:latin typeface="Arial"/>
                <a:cs typeface="Arial"/>
              </a:rPr>
              <a:t>reserved </a:t>
            </a:r>
            <a:r>
              <a:rPr sz="1350" spc="20" dirty="0">
                <a:solidFill>
                  <a:srgbClr val="7C7C7C"/>
                </a:solidFill>
                <a:latin typeface="Arial"/>
                <a:cs typeface="Arial"/>
              </a:rPr>
              <a:t>words  </a:t>
            </a:r>
            <a:r>
              <a:rPr sz="1350" spc="25" dirty="0">
                <a:solidFill>
                  <a:srgbClr val="7C7C7C"/>
                </a:solidFill>
                <a:latin typeface="Arial"/>
                <a:cs typeface="Arial"/>
              </a:rPr>
              <a:t>Convey </a:t>
            </a:r>
            <a:r>
              <a:rPr sz="1350" spc="15" dirty="0">
                <a:solidFill>
                  <a:srgbClr val="7C7C7C"/>
                </a:solidFill>
                <a:latin typeface="Arial"/>
                <a:cs typeface="Arial"/>
              </a:rPr>
              <a:t>a </a:t>
            </a:r>
            <a:r>
              <a:rPr sz="1350" spc="35" dirty="0">
                <a:solidFill>
                  <a:srgbClr val="7C7C7C"/>
                </a:solidFill>
                <a:latin typeface="Arial"/>
                <a:cs typeface="Arial"/>
              </a:rPr>
              <a:t>special </a:t>
            </a:r>
            <a:r>
              <a:rPr sz="1350" spc="15" dirty="0">
                <a:solidFill>
                  <a:srgbClr val="7C7C7C"/>
                </a:solidFill>
                <a:latin typeface="Arial"/>
                <a:cs typeface="Arial"/>
              </a:rPr>
              <a:t>meaning </a:t>
            </a:r>
            <a:r>
              <a:rPr sz="1350" spc="25" dirty="0">
                <a:solidFill>
                  <a:srgbClr val="7C7C7C"/>
                </a:solidFill>
                <a:latin typeface="Arial"/>
                <a:cs typeface="Arial"/>
              </a:rPr>
              <a:t>to </a:t>
            </a:r>
            <a:r>
              <a:rPr sz="1350" dirty="0">
                <a:solidFill>
                  <a:srgbClr val="7C7C7C"/>
                </a:solidFill>
                <a:latin typeface="Arial"/>
                <a:cs typeface="Arial"/>
              </a:rPr>
              <a:t>the </a:t>
            </a:r>
            <a:r>
              <a:rPr sz="1350" spc="25" dirty="0">
                <a:solidFill>
                  <a:srgbClr val="7C7C7C"/>
                </a:solidFill>
                <a:latin typeface="Arial"/>
                <a:cs typeface="Arial"/>
              </a:rPr>
              <a:t>compiler/interpreter  </a:t>
            </a:r>
            <a:r>
              <a:rPr sz="1350" spc="35" dirty="0">
                <a:solidFill>
                  <a:srgbClr val="7C7C7C"/>
                </a:solidFill>
                <a:latin typeface="Arial"/>
                <a:cs typeface="Arial"/>
              </a:rPr>
              <a:t>Each </a:t>
            </a:r>
            <a:r>
              <a:rPr sz="1350" spc="15" dirty="0">
                <a:solidFill>
                  <a:srgbClr val="7C7C7C"/>
                </a:solidFill>
                <a:latin typeface="Arial"/>
                <a:cs typeface="Arial"/>
              </a:rPr>
              <a:t>keyword </a:t>
            </a:r>
            <a:r>
              <a:rPr sz="1350" spc="-5" dirty="0">
                <a:solidFill>
                  <a:srgbClr val="7C7C7C"/>
                </a:solidFill>
                <a:latin typeface="Arial"/>
                <a:cs typeface="Arial"/>
              </a:rPr>
              <a:t>have </a:t>
            </a:r>
            <a:r>
              <a:rPr sz="1350" spc="45" dirty="0">
                <a:solidFill>
                  <a:srgbClr val="7C7C7C"/>
                </a:solidFill>
                <a:latin typeface="Arial"/>
                <a:cs typeface="Arial"/>
              </a:rPr>
              <a:t>a </a:t>
            </a:r>
            <a:r>
              <a:rPr sz="1350" spc="35" dirty="0">
                <a:solidFill>
                  <a:srgbClr val="7C7C7C"/>
                </a:solidFill>
                <a:latin typeface="Arial"/>
                <a:cs typeface="Arial"/>
              </a:rPr>
              <a:t>special </a:t>
            </a:r>
            <a:r>
              <a:rPr sz="1350" spc="15" dirty="0">
                <a:solidFill>
                  <a:srgbClr val="7C7C7C"/>
                </a:solidFill>
                <a:latin typeface="Arial"/>
                <a:cs typeface="Arial"/>
              </a:rPr>
              <a:t>meaning </a:t>
            </a:r>
            <a:r>
              <a:rPr sz="1350" spc="5" dirty="0">
                <a:solidFill>
                  <a:srgbClr val="7C7C7C"/>
                </a:solidFill>
                <a:latin typeface="Arial"/>
                <a:cs typeface="Arial"/>
              </a:rPr>
              <a:t>and </a:t>
            </a:r>
            <a:r>
              <a:rPr sz="1350" spc="45" dirty="0">
                <a:solidFill>
                  <a:srgbClr val="7C7C7C"/>
                </a:solidFill>
                <a:latin typeface="Arial"/>
                <a:cs typeface="Arial"/>
              </a:rPr>
              <a:t>a</a:t>
            </a:r>
            <a:r>
              <a:rPr sz="1350" spc="-85" dirty="0">
                <a:solidFill>
                  <a:srgbClr val="7C7C7C"/>
                </a:solidFill>
                <a:latin typeface="Arial"/>
                <a:cs typeface="Arial"/>
              </a:rPr>
              <a:t> </a:t>
            </a:r>
            <a:r>
              <a:rPr sz="1350" spc="40" dirty="0">
                <a:solidFill>
                  <a:srgbClr val="7C7C7C"/>
                </a:solidFill>
                <a:latin typeface="Arial"/>
                <a:cs typeface="Arial"/>
              </a:rPr>
              <a:t>specific  </a:t>
            </a:r>
            <a:r>
              <a:rPr sz="1350" spc="20" dirty="0">
                <a:solidFill>
                  <a:srgbClr val="7C7C7C"/>
                </a:solidFill>
                <a:latin typeface="Arial"/>
                <a:cs typeface="Arial"/>
              </a:rPr>
              <a:t>operation</a:t>
            </a:r>
            <a:endParaRPr sz="13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955"/>
              </a:spcBef>
            </a:pPr>
            <a:r>
              <a:rPr sz="1350" b="1" spc="30" dirty="0">
                <a:solidFill>
                  <a:srgbClr val="7C7C7C"/>
                </a:solidFill>
                <a:latin typeface="Arial"/>
                <a:cs typeface="Arial"/>
              </a:rPr>
              <a:t>NEVER </a:t>
            </a:r>
            <a:r>
              <a:rPr sz="1350" spc="25" dirty="0">
                <a:solidFill>
                  <a:srgbClr val="7C7C7C"/>
                </a:solidFill>
                <a:latin typeface="Arial"/>
                <a:cs typeface="Arial"/>
              </a:rPr>
              <a:t>use </a:t>
            </a:r>
            <a:r>
              <a:rPr sz="1350" spc="20" dirty="0">
                <a:solidFill>
                  <a:srgbClr val="7C7C7C"/>
                </a:solidFill>
                <a:latin typeface="Arial"/>
                <a:cs typeface="Arial"/>
              </a:rPr>
              <a:t>it </a:t>
            </a:r>
            <a:r>
              <a:rPr sz="1350" spc="15" dirty="0">
                <a:solidFill>
                  <a:srgbClr val="7C7C7C"/>
                </a:solidFill>
                <a:latin typeface="Arial"/>
                <a:cs typeface="Arial"/>
              </a:rPr>
              <a:t>as </a:t>
            </a:r>
            <a:r>
              <a:rPr sz="1350" spc="45" dirty="0">
                <a:solidFill>
                  <a:srgbClr val="7C7C7C"/>
                </a:solidFill>
                <a:latin typeface="Arial"/>
                <a:cs typeface="Arial"/>
              </a:rPr>
              <a:t>a</a:t>
            </a:r>
            <a:r>
              <a:rPr sz="1350" spc="-55" dirty="0">
                <a:solidFill>
                  <a:srgbClr val="7C7C7C"/>
                </a:solidFill>
                <a:latin typeface="Arial"/>
                <a:cs typeface="Arial"/>
              </a:rPr>
              <a:t> </a:t>
            </a:r>
            <a:r>
              <a:rPr sz="1350" spc="5" dirty="0">
                <a:solidFill>
                  <a:srgbClr val="7C7C7C"/>
                </a:solidFill>
                <a:latin typeface="Arial"/>
                <a:cs typeface="Arial"/>
              </a:rPr>
              <a:t>variable</a:t>
            </a:r>
            <a:endParaRPr sz="135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68171" y="3531401"/>
            <a:ext cx="987425" cy="304165"/>
          </a:xfrm>
          <a:prstGeom prst="rect">
            <a:avLst/>
          </a:prstGeom>
          <a:solidFill>
            <a:srgbClr val="7B7B7B"/>
          </a:solidFill>
        </p:spPr>
        <p:txBody>
          <a:bodyPr vert="horz" wrap="square" lIns="0" tIns="889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70"/>
              </a:spcBef>
            </a:pPr>
            <a:r>
              <a:rPr sz="1750" dirty="0">
                <a:solidFill>
                  <a:srgbClr val="F9F9F9"/>
                </a:solidFill>
                <a:latin typeface="Arial"/>
                <a:cs typeface="Arial"/>
              </a:rPr>
              <a:t>Identifiers</a:t>
            </a:r>
            <a:endParaRPr sz="175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100809" y="4056744"/>
            <a:ext cx="736600" cy="304165"/>
          </a:xfrm>
          <a:prstGeom prst="rect">
            <a:avLst/>
          </a:prstGeom>
          <a:solidFill>
            <a:srgbClr val="7B7B7B"/>
          </a:solidFill>
        </p:spPr>
        <p:txBody>
          <a:bodyPr vert="horz" wrap="square" lIns="0" tIns="889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70"/>
              </a:spcBef>
            </a:pPr>
            <a:r>
              <a:rPr sz="1750" dirty="0">
                <a:solidFill>
                  <a:srgbClr val="F9F9F9"/>
                </a:solidFill>
                <a:latin typeface="Arial"/>
                <a:cs typeface="Arial"/>
              </a:rPr>
              <a:t>Literals</a:t>
            </a:r>
            <a:endParaRPr sz="175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953769" y="4582087"/>
            <a:ext cx="1001394" cy="304165"/>
          </a:xfrm>
          <a:custGeom>
            <a:avLst/>
            <a:gdLst/>
            <a:ahLst/>
            <a:cxnLst/>
            <a:rect l="l" t="t" r="r" b="b"/>
            <a:pathLst>
              <a:path w="1001394" h="304164">
                <a:moveTo>
                  <a:pt x="0" y="0"/>
                </a:moveTo>
                <a:lnTo>
                  <a:pt x="1001076" y="0"/>
                </a:lnTo>
                <a:lnTo>
                  <a:pt x="1001076" y="303834"/>
                </a:lnTo>
                <a:lnTo>
                  <a:pt x="0" y="303834"/>
                </a:lnTo>
                <a:lnTo>
                  <a:pt x="0" y="0"/>
                </a:lnTo>
                <a:close/>
              </a:path>
            </a:pathLst>
          </a:custGeom>
          <a:solidFill>
            <a:srgbClr val="7B7B7B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5" name="object 15"/>
          <p:cNvGraphicFramePr>
            <a:graphicFrameLocks noGrp="1"/>
          </p:cNvGraphicFramePr>
          <p:nvPr/>
        </p:nvGraphicFramePr>
        <p:xfrm>
          <a:off x="3442727" y="2770266"/>
          <a:ext cx="5701665" cy="19183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01420"/>
                <a:gridCol w="1094105"/>
                <a:gridCol w="1073150"/>
                <a:gridCol w="1223645"/>
                <a:gridCol w="1107439"/>
              </a:tblGrid>
              <a:tr h="335975">
                <a:tc>
                  <a:txBody>
                    <a:bodyPr/>
                    <a:lstStyle/>
                    <a:p>
                      <a:pPr marR="37465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350" spc="-5" dirty="0">
                          <a:solidFill>
                            <a:srgbClr val="7C7C7C"/>
                          </a:solidFill>
                          <a:latin typeface="Arial"/>
                          <a:cs typeface="Arial"/>
                        </a:rPr>
                        <a:t>True</a:t>
                      </a:r>
                      <a:endParaRPr sz="1350">
                        <a:latin typeface="Arial"/>
                        <a:cs typeface="Arial"/>
                      </a:endParaRPr>
                    </a:p>
                  </a:txBody>
                  <a:tcPr marL="0" marR="0" marT="17780" marB="0"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6515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350" spc="25" dirty="0">
                          <a:solidFill>
                            <a:srgbClr val="7C7C7C"/>
                          </a:solidFill>
                          <a:latin typeface="Arial"/>
                          <a:cs typeface="Arial"/>
                        </a:rPr>
                        <a:t>False</a:t>
                      </a:r>
                      <a:endParaRPr sz="1350">
                        <a:latin typeface="Arial"/>
                        <a:cs typeface="Arial"/>
                      </a:endParaRPr>
                    </a:p>
                  </a:txBody>
                  <a:tcPr marL="0" marR="0" marT="17780" marB="0"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53340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350" spc="20" dirty="0">
                          <a:solidFill>
                            <a:srgbClr val="7C7C7C"/>
                          </a:solidFill>
                          <a:latin typeface="Arial"/>
                          <a:cs typeface="Arial"/>
                        </a:rPr>
                        <a:t>None</a:t>
                      </a:r>
                      <a:endParaRPr sz="1350">
                        <a:latin typeface="Arial"/>
                        <a:cs typeface="Arial"/>
                      </a:endParaRPr>
                    </a:p>
                  </a:txBody>
                  <a:tcPr marL="0" marR="0" marT="17780" marB="0"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44450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350" spc="10" dirty="0">
                          <a:solidFill>
                            <a:srgbClr val="7C7C7C"/>
                          </a:solidFill>
                          <a:latin typeface="Arial"/>
                          <a:cs typeface="Arial"/>
                        </a:rPr>
                        <a:t>and</a:t>
                      </a:r>
                      <a:endParaRPr sz="1350">
                        <a:latin typeface="Arial"/>
                        <a:cs typeface="Arial"/>
                      </a:endParaRPr>
                    </a:p>
                  </a:txBody>
                  <a:tcPr marL="0" marR="0" marT="17780" marB="0"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6350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350" spc="15" dirty="0">
                          <a:solidFill>
                            <a:srgbClr val="7C7C7C"/>
                          </a:solidFill>
                          <a:latin typeface="Arial"/>
                          <a:cs typeface="Arial"/>
                        </a:rPr>
                        <a:t>as</a:t>
                      </a:r>
                      <a:endParaRPr sz="1350">
                        <a:latin typeface="Arial"/>
                        <a:cs typeface="Arial"/>
                      </a:endParaRPr>
                    </a:p>
                  </a:txBody>
                  <a:tcPr marL="0" marR="0" marT="20955" marB="0"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300847">
                <a:tc>
                  <a:txBody>
                    <a:bodyPr/>
                    <a:lstStyle/>
                    <a:p>
                      <a:pPr marR="32384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350" spc="30" dirty="0">
                          <a:solidFill>
                            <a:srgbClr val="7C7C7C"/>
                          </a:solidFill>
                          <a:latin typeface="Arial"/>
                          <a:cs typeface="Arial"/>
                        </a:rPr>
                        <a:t>asset</a:t>
                      </a:r>
                      <a:endParaRPr sz="1350">
                        <a:latin typeface="Arial"/>
                        <a:cs typeface="Arial"/>
                      </a:endParaRPr>
                    </a:p>
                  </a:txBody>
                  <a:tcPr marL="0" marR="0" marT="20955" marB="0"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R="50800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350" spc="45" dirty="0">
                          <a:solidFill>
                            <a:srgbClr val="7C7C7C"/>
                          </a:solidFill>
                          <a:latin typeface="Arial"/>
                          <a:cs typeface="Arial"/>
                        </a:rPr>
                        <a:t>def</a:t>
                      </a:r>
                      <a:endParaRPr sz="1350">
                        <a:latin typeface="Arial"/>
                        <a:cs typeface="Arial"/>
                      </a:endParaRPr>
                    </a:p>
                  </a:txBody>
                  <a:tcPr marL="0" marR="0" marT="20955" marB="0"/>
                </a:tc>
                <a:tc>
                  <a:txBody>
                    <a:bodyPr/>
                    <a:lstStyle/>
                    <a:p>
                      <a:pPr marL="60325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350" spc="30" dirty="0">
                          <a:solidFill>
                            <a:srgbClr val="7C7C7C"/>
                          </a:solidFill>
                          <a:latin typeface="Arial"/>
                          <a:cs typeface="Arial"/>
                        </a:rPr>
                        <a:t>class</a:t>
                      </a:r>
                      <a:endParaRPr sz="1350">
                        <a:latin typeface="Arial"/>
                        <a:cs typeface="Arial"/>
                      </a:endParaRPr>
                    </a:p>
                  </a:txBody>
                  <a:tcPr marL="0" marR="0" marT="20955" marB="0"/>
                </a:tc>
                <a:tc>
                  <a:txBody>
                    <a:bodyPr/>
                    <a:lstStyle/>
                    <a:p>
                      <a:pPr marL="34290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350" spc="10" dirty="0">
                          <a:solidFill>
                            <a:srgbClr val="7C7C7C"/>
                          </a:solidFill>
                          <a:latin typeface="Arial"/>
                          <a:cs typeface="Arial"/>
                        </a:rPr>
                        <a:t>continue</a:t>
                      </a:r>
                      <a:endParaRPr sz="1350">
                        <a:latin typeface="Arial"/>
                        <a:cs typeface="Arial"/>
                      </a:endParaRPr>
                    </a:p>
                  </a:txBody>
                  <a:tcPr marL="0" marR="0" marT="20955" marB="0"/>
                </a:tc>
                <a:tc>
                  <a:txBody>
                    <a:bodyPr/>
                    <a:lstStyle/>
                    <a:p>
                      <a:pPr marL="330200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350" spc="20" dirty="0">
                          <a:solidFill>
                            <a:srgbClr val="7C7C7C"/>
                          </a:solidFill>
                          <a:latin typeface="Arial"/>
                          <a:cs typeface="Arial"/>
                        </a:rPr>
                        <a:t>break</a:t>
                      </a:r>
                      <a:endParaRPr sz="1350">
                        <a:latin typeface="Arial"/>
                        <a:cs typeface="Arial"/>
                      </a:endParaRPr>
                    </a:p>
                  </a:txBody>
                  <a:tcPr marL="0" marR="0" marT="20955" marB="0"/>
                </a:tc>
              </a:tr>
              <a:tr h="339029">
                <a:tc>
                  <a:txBody>
                    <a:bodyPr/>
                    <a:lstStyle/>
                    <a:p>
                      <a:pPr marR="36195" algn="ctr">
                        <a:lnSpc>
                          <a:spcPct val="100000"/>
                        </a:lnSpc>
                        <a:spcBef>
                          <a:spcPts val="440"/>
                        </a:spcBef>
                      </a:pPr>
                      <a:r>
                        <a:rPr sz="1350" spc="30" dirty="0">
                          <a:solidFill>
                            <a:srgbClr val="7C7C7C"/>
                          </a:solidFill>
                          <a:latin typeface="Arial"/>
                          <a:cs typeface="Arial"/>
                        </a:rPr>
                        <a:t>else</a:t>
                      </a:r>
                      <a:endParaRPr sz="1350">
                        <a:latin typeface="Arial"/>
                        <a:cs typeface="Arial"/>
                      </a:endParaRPr>
                    </a:p>
                  </a:txBody>
                  <a:tcPr marL="0" marR="0" marT="55880" marB="0"/>
                </a:tc>
                <a:tc>
                  <a:txBody>
                    <a:bodyPr/>
                    <a:lstStyle/>
                    <a:p>
                      <a:pPr marR="48895" algn="ctr">
                        <a:lnSpc>
                          <a:spcPct val="100000"/>
                        </a:lnSpc>
                        <a:spcBef>
                          <a:spcPts val="440"/>
                        </a:spcBef>
                      </a:pPr>
                      <a:r>
                        <a:rPr sz="1350" spc="5" dirty="0">
                          <a:solidFill>
                            <a:srgbClr val="7C7C7C"/>
                          </a:solidFill>
                          <a:latin typeface="Arial"/>
                          <a:cs typeface="Arial"/>
                        </a:rPr>
                        <a:t>finally</a:t>
                      </a:r>
                      <a:endParaRPr sz="1350">
                        <a:latin typeface="Arial"/>
                        <a:cs typeface="Arial"/>
                      </a:endParaRPr>
                    </a:p>
                  </a:txBody>
                  <a:tcPr marL="0" marR="0" marT="55880" marB="0"/>
                </a:tc>
                <a:tc>
                  <a:txBody>
                    <a:bodyPr/>
                    <a:lstStyle/>
                    <a:p>
                      <a:pPr marL="51435" algn="ctr">
                        <a:lnSpc>
                          <a:spcPct val="100000"/>
                        </a:lnSpc>
                        <a:spcBef>
                          <a:spcPts val="440"/>
                        </a:spcBef>
                      </a:pPr>
                      <a:r>
                        <a:rPr sz="1350" spc="15" dirty="0">
                          <a:solidFill>
                            <a:srgbClr val="7C7C7C"/>
                          </a:solidFill>
                          <a:latin typeface="Arial"/>
                          <a:cs typeface="Arial"/>
                        </a:rPr>
                        <a:t>elif</a:t>
                      </a:r>
                      <a:endParaRPr sz="1350">
                        <a:latin typeface="Arial"/>
                        <a:cs typeface="Arial"/>
                      </a:endParaRPr>
                    </a:p>
                  </a:txBody>
                  <a:tcPr marL="0" marR="0" marT="55880" marB="0"/>
                </a:tc>
                <a:tc>
                  <a:txBody>
                    <a:bodyPr/>
                    <a:lstStyle/>
                    <a:p>
                      <a:pPr marL="57785" algn="ctr">
                        <a:lnSpc>
                          <a:spcPct val="100000"/>
                        </a:lnSpc>
                        <a:spcBef>
                          <a:spcPts val="465"/>
                        </a:spcBef>
                      </a:pPr>
                      <a:r>
                        <a:rPr sz="1350" spc="45" dirty="0">
                          <a:solidFill>
                            <a:srgbClr val="7C7C7C"/>
                          </a:solidFill>
                          <a:latin typeface="Arial"/>
                          <a:cs typeface="Arial"/>
                        </a:rPr>
                        <a:t>del</a:t>
                      </a:r>
                      <a:endParaRPr sz="1350">
                        <a:latin typeface="Arial"/>
                        <a:cs typeface="Arial"/>
                      </a:endParaRPr>
                    </a:p>
                  </a:txBody>
                  <a:tcPr marL="0" marR="0" marT="59055" marB="0"/>
                </a:tc>
                <a:tc>
                  <a:txBody>
                    <a:bodyPr/>
                    <a:lstStyle/>
                    <a:p>
                      <a:pPr marR="275590" algn="r">
                        <a:lnSpc>
                          <a:spcPct val="100000"/>
                        </a:lnSpc>
                        <a:spcBef>
                          <a:spcPts val="465"/>
                        </a:spcBef>
                      </a:pPr>
                      <a:r>
                        <a:rPr sz="1350" spc="-5" dirty="0">
                          <a:solidFill>
                            <a:srgbClr val="7C7C7C"/>
                          </a:solidFill>
                          <a:latin typeface="Arial"/>
                          <a:cs typeface="Arial"/>
                        </a:rPr>
                        <a:t>except</a:t>
                      </a:r>
                      <a:endParaRPr sz="1350">
                        <a:latin typeface="Arial"/>
                        <a:cs typeface="Arial"/>
                      </a:endParaRPr>
                    </a:p>
                  </a:txBody>
                  <a:tcPr marL="0" marR="0" marT="59055" marB="0"/>
                </a:tc>
              </a:tr>
              <a:tr h="337501">
                <a:tc>
                  <a:txBody>
                    <a:bodyPr/>
                    <a:lstStyle/>
                    <a:p>
                      <a:pPr marR="46355" algn="ctr">
                        <a:lnSpc>
                          <a:spcPct val="100000"/>
                        </a:lnSpc>
                        <a:spcBef>
                          <a:spcPts val="440"/>
                        </a:spcBef>
                      </a:pPr>
                      <a:r>
                        <a:rPr sz="1350" spc="25" dirty="0">
                          <a:solidFill>
                            <a:srgbClr val="7C7C7C"/>
                          </a:solidFill>
                          <a:latin typeface="Arial"/>
                          <a:cs typeface="Arial"/>
                        </a:rPr>
                        <a:t>global</a:t>
                      </a:r>
                      <a:endParaRPr sz="1350">
                        <a:latin typeface="Arial"/>
                        <a:cs typeface="Arial"/>
                      </a:endParaRPr>
                    </a:p>
                  </a:txBody>
                  <a:tcPr marL="0" marR="0" marT="55880" marB="0"/>
                </a:tc>
                <a:tc>
                  <a:txBody>
                    <a:bodyPr/>
                    <a:lstStyle/>
                    <a:p>
                      <a:pPr marR="50165" algn="ctr">
                        <a:lnSpc>
                          <a:spcPct val="100000"/>
                        </a:lnSpc>
                        <a:spcBef>
                          <a:spcPts val="440"/>
                        </a:spcBef>
                      </a:pPr>
                      <a:r>
                        <a:rPr sz="1350" spc="45" dirty="0">
                          <a:solidFill>
                            <a:srgbClr val="7C7C7C"/>
                          </a:solidFill>
                          <a:latin typeface="Arial"/>
                          <a:cs typeface="Arial"/>
                        </a:rPr>
                        <a:t>for</a:t>
                      </a:r>
                      <a:endParaRPr sz="1350">
                        <a:latin typeface="Arial"/>
                        <a:cs typeface="Arial"/>
                      </a:endParaRPr>
                    </a:p>
                  </a:txBody>
                  <a:tcPr marL="0" marR="0" marT="55880" marB="0"/>
                </a:tc>
                <a:tc>
                  <a:txBody>
                    <a:bodyPr/>
                    <a:lstStyle/>
                    <a:p>
                      <a:pPr marL="65405" algn="ctr">
                        <a:lnSpc>
                          <a:spcPct val="100000"/>
                        </a:lnSpc>
                        <a:spcBef>
                          <a:spcPts val="440"/>
                        </a:spcBef>
                      </a:pPr>
                      <a:r>
                        <a:rPr sz="1350" spc="5" dirty="0">
                          <a:solidFill>
                            <a:srgbClr val="7C7C7C"/>
                          </a:solidFill>
                          <a:latin typeface="Arial"/>
                          <a:cs typeface="Arial"/>
                        </a:rPr>
                        <a:t>if</a:t>
                      </a:r>
                      <a:endParaRPr sz="1350">
                        <a:latin typeface="Arial"/>
                        <a:cs typeface="Arial"/>
                      </a:endParaRPr>
                    </a:p>
                  </a:txBody>
                  <a:tcPr marL="0" marR="0" marT="55880" marB="0"/>
                </a:tc>
                <a:tc>
                  <a:txBody>
                    <a:bodyPr/>
                    <a:lstStyle/>
                    <a:p>
                      <a:pPr marL="43180" algn="ctr">
                        <a:lnSpc>
                          <a:spcPct val="100000"/>
                        </a:lnSpc>
                        <a:spcBef>
                          <a:spcPts val="440"/>
                        </a:spcBef>
                      </a:pPr>
                      <a:r>
                        <a:rPr sz="1350" spc="40" dirty="0">
                          <a:solidFill>
                            <a:srgbClr val="7C7C7C"/>
                          </a:solidFill>
                          <a:latin typeface="Arial"/>
                          <a:cs typeface="Arial"/>
                        </a:rPr>
                        <a:t>from</a:t>
                      </a:r>
                      <a:endParaRPr sz="1350">
                        <a:latin typeface="Arial"/>
                        <a:cs typeface="Arial"/>
                      </a:endParaRPr>
                    </a:p>
                  </a:txBody>
                  <a:tcPr marL="0" marR="0" marT="55880" marB="0"/>
                </a:tc>
                <a:tc>
                  <a:txBody>
                    <a:bodyPr/>
                    <a:lstStyle/>
                    <a:p>
                      <a:pPr marR="296545" algn="r">
                        <a:lnSpc>
                          <a:spcPct val="100000"/>
                        </a:lnSpc>
                        <a:spcBef>
                          <a:spcPts val="440"/>
                        </a:spcBef>
                      </a:pPr>
                      <a:r>
                        <a:rPr sz="1350" spc="-5" dirty="0">
                          <a:solidFill>
                            <a:srgbClr val="7C7C7C"/>
                          </a:solidFill>
                          <a:latin typeface="Arial"/>
                          <a:cs typeface="Arial"/>
                        </a:rPr>
                        <a:t>import</a:t>
                      </a:r>
                      <a:endParaRPr sz="1350">
                        <a:latin typeface="Arial"/>
                        <a:cs typeface="Arial"/>
                      </a:endParaRPr>
                    </a:p>
                  </a:txBody>
                  <a:tcPr marL="0" marR="0" marT="55880" marB="0"/>
                </a:tc>
              </a:tr>
              <a:tr h="339029">
                <a:tc>
                  <a:txBody>
                    <a:bodyPr/>
                    <a:lstStyle/>
                    <a:p>
                      <a:pPr marR="48895" algn="ctr">
                        <a:lnSpc>
                          <a:spcPct val="100000"/>
                        </a:lnSpc>
                        <a:spcBef>
                          <a:spcPts val="450"/>
                        </a:spcBef>
                      </a:pPr>
                      <a:r>
                        <a:rPr sz="1350" spc="10" dirty="0">
                          <a:solidFill>
                            <a:srgbClr val="7C7C7C"/>
                          </a:solidFill>
                          <a:latin typeface="Arial"/>
                          <a:cs typeface="Arial"/>
                        </a:rPr>
                        <a:t>raise</a:t>
                      </a:r>
                      <a:endParaRPr sz="1350">
                        <a:latin typeface="Arial"/>
                        <a:cs typeface="Arial"/>
                      </a:endParaRPr>
                    </a:p>
                  </a:txBody>
                  <a:tcPr marL="0" marR="0" marT="57150" marB="0"/>
                </a:tc>
                <a:tc>
                  <a:txBody>
                    <a:bodyPr/>
                    <a:lstStyle/>
                    <a:p>
                      <a:pPr marR="37465" algn="ctr">
                        <a:lnSpc>
                          <a:spcPct val="100000"/>
                        </a:lnSpc>
                        <a:spcBef>
                          <a:spcPts val="450"/>
                        </a:spcBef>
                      </a:pPr>
                      <a:r>
                        <a:rPr sz="1350" dirty="0">
                          <a:solidFill>
                            <a:srgbClr val="7C7C7C"/>
                          </a:solidFill>
                          <a:latin typeface="Arial"/>
                          <a:cs typeface="Arial"/>
                        </a:rPr>
                        <a:t>try</a:t>
                      </a:r>
                      <a:endParaRPr sz="1350">
                        <a:latin typeface="Arial"/>
                        <a:cs typeface="Arial"/>
                      </a:endParaRPr>
                    </a:p>
                  </a:txBody>
                  <a:tcPr marL="0" marR="0" marT="57150" marB="0"/>
                </a:tc>
                <a:tc>
                  <a:txBody>
                    <a:bodyPr/>
                    <a:lstStyle/>
                    <a:p>
                      <a:pPr marL="60960" algn="ctr">
                        <a:lnSpc>
                          <a:spcPct val="100000"/>
                        </a:lnSpc>
                        <a:spcBef>
                          <a:spcPts val="450"/>
                        </a:spcBef>
                      </a:pPr>
                      <a:r>
                        <a:rPr sz="1350" spc="40" dirty="0">
                          <a:solidFill>
                            <a:srgbClr val="7C7C7C"/>
                          </a:solidFill>
                          <a:latin typeface="Arial"/>
                          <a:cs typeface="Arial"/>
                        </a:rPr>
                        <a:t>or</a:t>
                      </a:r>
                      <a:endParaRPr sz="1350">
                        <a:latin typeface="Arial"/>
                        <a:cs typeface="Arial"/>
                      </a:endParaRPr>
                    </a:p>
                  </a:txBody>
                  <a:tcPr marL="0" marR="0" marT="57150" marB="0"/>
                </a:tc>
                <a:tc>
                  <a:txBody>
                    <a:bodyPr/>
                    <a:lstStyle/>
                    <a:p>
                      <a:pPr marL="59690" algn="ctr">
                        <a:lnSpc>
                          <a:spcPct val="100000"/>
                        </a:lnSpc>
                        <a:spcBef>
                          <a:spcPts val="450"/>
                        </a:spcBef>
                      </a:pPr>
                      <a:r>
                        <a:rPr sz="1350" spc="10" dirty="0">
                          <a:solidFill>
                            <a:srgbClr val="7C7C7C"/>
                          </a:solidFill>
                          <a:latin typeface="Arial"/>
                          <a:cs typeface="Arial"/>
                        </a:rPr>
                        <a:t>return</a:t>
                      </a:r>
                      <a:endParaRPr sz="1350">
                        <a:latin typeface="Arial"/>
                        <a:cs typeface="Arial"/>
                      </a:endParaRPr>
                    </a:p>
                  </a:txBody>
                  <a:tcPr marL="0" marR="0" marT="57150" marB="0"/>
                </a:tc>
                <a:tc>
                  <a:txBody>
                    <a:bodyPr/>
                    <a:lstStyle/>
                    <a:p>
                      <a:pPr marL="360680">
                        <a:lnSpc>
                          <a:spcPct val="100000"/>
                        </a:lnSpc>
                        <a:spcBef>
                          <a:spcPts val="450"/>
                        </a:spcBef>
                      </a:pPr>
                      <a:r>
                        <a:rPr sz="1350" spc="30" dirty="0">
                          <a:solidFill>
                            <a:srgbClr val="7C7C7C"/>
                          </a:solidFill>
                          <a:latin typeface="Arial"/>
                          <a:cs typeface="Arial"/>
                        </a:rPr>
                        <a:t>pass</a:t>
                      </a:r>
                      <a:endParaRPr sz="1350">
                        <a:latin typeface="Arial"/>
                        <a:cs typeface="Arial"/>
                      </a:endParaRPr>
                    </a:p>
                  </a:txBody>
                  <a:tcPr marL="0" marR="0" marT="57150" marB="0"/>
                </a:tc>
              </a:tr>
              <a:tr h="265484">
                <a:tc>
                  <a:txBody>
                    <a:bodyPr/>
                    <a:lstStyle/>
                    <a:p>
                      <a:pPr marR="38735" algn="ctr">
                        <a:lnSpc>
                          <a:spcPts val="1535"/>
                        </a:lnSpc>
                        <a:spcBef>
                          <a:spcPts val="450"/>
                        </a:spcBef>
                      </a:pPr>
                      <a:r>
                        <a:rPr sz="1350" spc="10" dirty="0">
                          <a:solidFill>
                            <a:srgbClr val="7C7C7C"/>
                          </a:solidFill>
                          <a:latin typeface="Arial"/>
                          <a:cs typeface="Arial"/>
                        </a:rPr>
                        <a:t>nonlocal</a:t>
                      </a:r>
                      <a:endParaRPr sz="1350">
                        <a:latin typeface="Arial"/>
                        <a:cs typeface="Arial"/>
                      </a:endParaRPr>
                    </a:p>
                  </a:txBody>
                  <a:tcPr marL="0" marR="0" marT="57150" marB="0"/>
                </a:tc>
                <a:tc>
                  <a:txBody>
                    <a:bodyPr/>
                    <a:lstStyle/>
                    <a:p>
                      <a:pPr marR="31750" algn="ctr">
                        <a:lnSpc>
                          <a:spcPts val="1535"/>
                        </a:lnSpc>
                        <a:spcBef>
                          <a:spcPts val="450"/>
                        </a:spcBef>
                      </a:pPr>
                      <a:r>
                        <a:rPr sz="1350" spc="25" dirty="0">
                          <a:solidFill>
                            <a:srgbClr val="7C7C7C"/>
                          </a:solidFill>
                          <a:latin typeface="Arial"/>
                          <a:cs typeface="Arial"/>
                        </a:rPr>
                        <a:t>in</a:t>
                      </a:r>
                      <a:endParaRPr sz="1350">
                        <a:latin typeface="Arial"/>
                        <a:cs typeface="Arial"/>
                      </a:endParaRPr>
                    </a:p>
                  </a:txBody>
                  <a:tcPr marL="0" marR="0" marT="57150" marB="0"/>
                </a:tc>
                <a:tc>
                  <a:txBody>
                    <a:bodyPr/>
                    <a:lstStyle/>
                    <a:p>
                      <a:pPr marL="69215" algn="ctr">
                        <a:lnSpc>
                          <a:spcPts val="1535"/>
                        </a:lnSpc>
                        <a:spcBef>
                          <a:spcPts val="450"/>
                        </a:spcBef>
                      </a:pPr>
                      <a:r>
                        <a:rPr sz="1350" spc="10" dirty="0">
                          <a:solidFill>
                            <a:srgbClr val="7C7C7C"/>
                          </a:solidFill>
                          <a:latin typeface="Arial"/>
                          <a:cs typeface="Arial"/>
                        </a:rPr>
                        <a:t>not</a:t>
                      </a:r>
                      <a:endParaRPr sz="1350">
                        <a:latin typeface="Arial"/>
                        <a:cs typeface="Arial"/>
                      </a:endParaRPr>
                    </a:p>
                  </a:txBody>
                  <a:tcPr marL="0" marR="0" marT="57150" marB="0"/>
                </a:tc>
                <a:tc>
                  <a:txBody>
                    <a:bodyPr/>
                    <a:lstStyle/>
                    <a:p>
                      <a:pPr marL="53975" algn="ctr">
                        <a:lnSpc>
                          <a:spcPts val="1535"/>
                        </a:lnSpc>
                        <a:spcBef>
                          <a:spcPts val="450"/>
                        </a:spcBef>
                      </a:pPr>
                      <a:r>
                        <a:rPr sz="1350" spc="15" dirty="0">
                          <a:solidFill>
                            <a:srgbClr val="7C7C7C"/>
                          </a:solidFill>
                          <a:latin typeface="Arial"/>
                          <a:cs typeface="Arial"/>
                        </a:rPr>
                        <a:t>is</a:t>
                      </a:r>
                      <a:endParaRPr sz="1350">
                        <a:latin typeface="Arial"/>
                        <a:cs typeface="Arial"/>
                      </a:endParaRPr>
                    </a:p>
                  </a:txBody>
                  <a:tcPr marL="0" marR="0" marT="57150" marB="0"/>
                </a:tc>
                <a:tc>
                  <a:txBody>
                    <a:bodyPr/>
                    <a:lstStyle/>
                    <a:p>
                      <a:pPr marR="250825" algn="r">
                        <a:lnSpc>
                          <a:spcPts val="1535"/>
                        </a:lnSpc>
                        <a:spcBef>
                          <a:spcPts val="450"/>
                        </a:spcBef>
                      </a:pPr>
                      <a:r>
                        <a:rPr sz="1350" spc="-5" dirty="0">
                          <a:solidFill>
                            <a:srgbClr val="7C7C7C"/>
                          </a:solidFill>
                          <a:latin typeface="Arial"/>
                          <a:cs typeface="Arial"/>
                        </a:rPr>
                        <a:t>lambda</a:t>
                      </a:r>
                      <a:endParaRPr sz="1350">
                        <a:latin typeface="Arial"/>
                        <a:cs typeface="Arial"/>
                      </a:endParaRPr>
                    </a:p>
                  </a:txBody>
                  <a:tcPr marL="0" marR="0" marT="57150" marB="0"/>
                </a:tc>
              </a:tr>
            </a:tbl>
          </a:graphicData>
        </a:graphic>
      </p:graphicFrame>
      <p:sp>
        <p:nvSpPr>
          <p:cNvPr id="16" name="object 16"/>
          <p:cNvSpPr txBox="1"/>
          <p:nvPr/>
        </p:nvSpPr>
        <p:spPr>
          <a:xfrm>
            <a:off x="941069" y="4599290"/>
            <a:ext cx="1033144" cy="2743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39"/>
              </a:lnSpc>
            </a:pPr>
            <a:r>
              <a:rPr sz="1750" spc="10" dirty="0">
                <a:solidFill>
                  <a:srgbClr val="F9F9F9"/>
                </a:solidFill>
                <a:latin typeface="Arial"/>
                <a:cs typeface="Arial"/>
              </a:rPr>
              <a:t>Operators</a:t>
            </a:r>
            <a:endParaRPr sz="175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830622" y="4966345"/>
            <a:ext cx="1255395" cy="161290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950" b="1" spc="-5" dirty="0">
                <a:solidFill>
                  <a:srgbClr val="6E2D9C"/>
                </a:solidFill>
                <a:latin typeface="Arial"/>
                <a:cs typeface="Arial"/>
                <a:hlinkClick r:id="rId4"/>
              </a:rPr>
              <a:t>www.</a:t>
            </a:r>
            <a:r>
              <a:rPr sz="950" spc="-5" dirty="0">
                <a:solidFill>
                  <a:srgbClr val="6E2D9C"/>
                </a:solidFill>
                <a:latin typeface="Times New Roman"/>
                <a:cs typeface="Times New Roman"/>
                <a:hlinkClick r:id="rId4"/>
              </a:rPr>
              <a:t>i</a:t>
            </a:r>
            <a:r>
              <a:rPr sz="950" b="1" spc="-5" dirty="0">
                <a:solidFill>
                  <a:srgbClr val="6E2D9C"/>
                </a:solidFill>
                <a:latin typeface="Arial"/>
                <a:cs typeface="Arial"/>
                <a:hlinkClick r:id="rId4"/>
              </a:rPr>
              <a:t>nte11ipaat.com</a:t>
            </a:r>
            <a:endParaRPr sz="9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7666" y="100792"/>
            <a:ext cx="3113105" cy="495715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399281" y="48869"/>
            <a:ext cx="634829" cy="56199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38245" y="191684"/>
            <a:ext cx="73025" cy="3079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50" i="1" spc="-250" dirty="0">
                <a:solidFill>
                  <a:srgbClr val="F4801F"/>
                </a:solidFill>
                <a:latin typeface="Arial"/>
                <a:cs typeface="Arial"/>
              </a:rPr>
              <a:t>)</a:t>
            </a:r>
            <a:endParaRPr sz="18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40682" y="191684"/>
            <a:ext cx="492125" cy="3079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50" b="1" spc="-65" dirty="0">
                <a:solidFill>
                  <a:srgbClr val="F4801F"/>
                </a:solidFill>
                <a:latin typeface="Arial"/>
                <a:cs typeface="Arial"/>
              </a:rPr>
              <a:t>Paat</a:t>
            </a:r>
            <a:endParaRPr sz="18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650109" y="401924"/>
            <a:ext cx="2543175" cy="3232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950" b="1" spc="30" dirty="0">
                <a:solidFill>
                  <a:srgbClr val="6E2D9C"/>
                </a:solidFill>
                <a:latin typeface="Arial"/>
                <a:cs typeface="Arial"/>
              </a:rPr>
              <a:t>What </a:t>
            </a:r>
            <a:r>
              <a:rPr sz="1950" b="1" spc="25" dirty="0">
                <a:solidFill>
                  <a:srgbClr val="6E2D9C"/>
                </a:solidFill>
                <a:latin typeface="Arial"/>
                <a:cs typeface="Arial"/>
              </a:rPr>
              <a:t>are</a:t>
            </a:r>
            <a:r>
              <a:rPr sz="1950" b="1" spc="-90" dirty="0">
                <a:solidFill>
                  <a:srgbClr val="6E2D9C"/>
                </a:solidFill>
                <a:latin typeface="Arial"/>
                <a:cs typeface="Arial"/>
              </a:rPr>
              <a:t> </a:t>
            </a:r>
            <a:r>
              <a:rPr sz="1950" b="1" spc="20" dirty="0">
                <a:solidFill>
                  <a:srgbClr val="6E2D9C"/>
                </a:solidFill>
                <a:latin typeface="Arial"/>
                <a:cs typeface="Arial"/>
              </a:rPr>
              <a:t>Identifiers?</a:t>
            </a:r>
            <a:endParaRPr sz="195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8380" y="1369103"/>
            <a:ext cx="1782445" cy="674370"/>
          </a:xfrm>
          <a:custGeom>
            <a:avLst/>
            <a:gdLst/>
            <a:ahLst/>
            <a:cxnLst/>
            <a:rect l="l" t="t" r="r" b="b"/>
            <a:pathLst>
              <a:path w="1782445" h="674369">
                <a:moveTo>
                  <a:pt x="0" y="0"/>
                </a:moveTo>
                <a:lnTo>
                  <a:pt x="1782404" y="0"/>
                </a:lnTo>
                <a:lnTo>
                  <a:pt x="1782404" y="674352"/>
                </a:lnTo>
                <a:lnTo>
                  <a:pt x="0" y="674352"/>
                </a:lnTo>
                <a:lnTo>
                  <a:pt x="0" y="0"/>
                </a:lnTo>
                <a:close/>
              </a:path>
            </a:pathLst>
          </a:custGeom>
          <a:solidFill>
            <a:srgbClr val="5D467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-4319" y="1382613"/>
            <a:ext cx="1861185" cy="5905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700" b="1" spc="95" dirty="0">
                <a:solidFill>
                  <a:srgbClr val="F7F7F7"/>
                </a:solidFill>
                <a:latin typeface="Arial"/>
                <a:cs typeface="Arial"/>
              </a:rPr>
              <a:t>Python:</a:t>
            </a:r>
            <a:endParaRPr sz="37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960" y="1921935"/>
            <a:ext cx="1678939" cy="674370"/>
          </a:xfrm>
          <a:custGeom>
            <a:avLst/>
            <a:gdLst/>
            <a:ahLst/>
            <a:cxnLst/>
            <a:rect l="l" t="t" r="r" b="b"/>
            <a:pathLst>
              <a:path w="1678939" h="674369">
                <a:moveTo>
                  <a:pt x="0" y="0"/>
                </a:moveTo>
                <a:lnTo>
                  <a:pt x="1678634" y="0"/>
                </a:lnTo>
                <a:lnTo>
                  <a:pt x="1678634" y="674352"/>
                </a:lnTo>
                <a:lnTo>
                  <a:pt x="0" y="674352"/>
                </a:lnTo>
                <a:lnTo>
                  <a:pt x="0" y="0"/>
                </a:lnTo>
                <a:close/>
              </a:path>
            </a:pathLst>
          </a:custGeom>
          <a:solidFill>
            <a:srgbClr val="5D467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-4739" y="1935445"/>
            <a:ext cx="1703705" cy="5905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700" b="1" spc="40" dirty="0">
                <a:solidFill>
                  <a:srgbClr val="F7F7F7"/>
                </a:solidFill>
                <a:latin typeface="Arial"/>
                <a:cs typeface="Arial"/>
              </a:rPr>
              <a:t>Tokens</a:t>
            </a:r>
            <a:endParaRPr sz="37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99373" y="3012167"/>
            <a:ext cx="999490" cy="304165"/>
          </a:xfrm>
          <a:prstGeom prst="rect">
            <a:avLst/>
          </a:prstGeom>
          <a:solidFill>
            <a:srgbClr val="7B7B7B"/>
          </a:solidFill>
        </p:spPr>
        <p:txBody>
          <a:bodyPr vert="horz" wrap="square" lIns="0" tIns="889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70"/>
              </a:spcBef>
            </a:pPr>
            <a:r>
              <a:rPr sz="1750" spc="5" dirty="0">
                <a:solidFill>
                  <a:srgbClr val="F7F7F7"/>
                </a:solidFill>
                <a:latin typeface="Arial"/>
                <a:cs typeface="Arial"/>
              </a:rPr>
              <a:t>Keywords</a:t>
            </a:r>
            <a:endParaRPr sz="175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106913" y="4059799"/>
            <a:ext cx="734060" cy="304165"/>
          </a:xfrm>
          <a:prstGeom prst="rect">
            <a:avLst/>
          </a:prstGeom>
          <a:solidFill>
            <a:srgbClr val="7B7B7B"/>
          </a:solidFill>
        </p:spPr>
        <p:txBody>
          <a:bodyPr vert="horz" wrap="square" lIns="0" tIns="889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70"/>
              </a:spcBef>
            </a:pPr>
            <a:r>
              <a:rPr sz="1750" dirty="0">
                <a:solidFill>
                  <a:srgbClr val="F7F7F7"/>
                </a:solidFill>
                <a:latin typeface="Arial"/>
                <a:cs typeface="Arial"/>
              </a:rPr>
              <a:t>Literals</a:t>
            </a:r>
            <a:endParaRPr sz="175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956821" y="4585141"/>
            <a:ext cx="1001394" cy="304165"/>
          </a:xfrm>
          <a:custGeom>
            <a:avLst/>
            <a:gdLst/>
            <a:ahLst/>
            <a:cxnLst/>
            <a:rect l="l" t="t" r="r" b="b"/>
            <a:pathLst>
              <a:path w="1001394" h="304164">
                <a:moveTo>
                  <a:pt x="0" y="0"/>
                </a:moveTo>
                <a:lnTo>
                  <a:pt x="1001076" y="0"/>
                </a:lnTo>
                <a:lnTo>
                  <a:pt x="1001076" y="303834"/>
                </a:lnTo>
                <a:lnTo>
                  <a:pt x="0" y="303834"/>
                </a:lnTo>
                <a:lnTo>
                  <a:pt x="0" y="0"/>
                </a:lnTo>
                <a:close/>
              </a:path>
            </a:pathLst>
          </a:custGeom>
          <a:solidFill>
            <a:srgbClr val="7B7B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3710054" y="1078455"/>
            <a:ext cx="4714875" cy="990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57400"/>
              </a:lnSpc>
              <a:spcBef>
                <a:spcPts val="95"/>
              </a:spcBef>
            </a:pPr>
            <a:r>
              <a:rPr sz="1350" spc="20" dirty="0">
                <a:solidFill>
                  <a:srgbClr val="565656"/>
                </a:solidFill>
                <a:latin typeface="Arial"/>
                <a:cs typeface="Arial"/>
              </a:rPr>
              <a:t>Identifiers </a:t>
            </a:r>
            <a:r>
              <a:rPr sz="1350" spc="10" dirty="0">
                <a:solidFill>
                  <a:srgbClr val="565656"/>
                </a:solidFill>
                <a:latin typeface="Arial"/>
                <a:cs typeface="Arial"/>
              </a:rPr>
              <a:t>are </a:t>
            </a:r>
            <a:r>
              <a:rPr sz="1350" dirty="0">
                <a:solidFill>
                  <a:srgbClr val="565656"/>
                </a:solidFill>
                <a:latin typeface="Arial"/>
                <a:cs typeface="Arial"/>
              </a:rPr>
              <a:t>the </a:t>
            </a:r>
            <a:r>
              <a:rPr sz="1350" spc="10" dirty="0">
                <a:solidFill>
                  <a:srgbClr val="565656"/>
                </a:solidFill>
                <a:latin typeface="Arial"/>
                <a:cs typeface="Arial"/>
              </a:rPr>
              <a:t>name </a:t>
            </a:r>
            <a:r>
              <a:rPr sz="1350" spc="40" dirty="0">
                <a:solidFill>
                  <a:srgbClr val="565656"/>
                </a:solidFill>
                <a:latin typeface="Arial"/>
                <a:cs typeface="Arial"/>
              </a:rPr>
              <a:t>used </a:t>
            </a:r>
            <a:r>
              <a:rPr sz="1350" spc="25" dirty="0">
                <a:solidFill>
                  <a:srgbClr val="565656"/>
                </a:solidFill>
                <a:latin typeface="Arial"/>
                <a:cs typeface="Arial"/>
              </a:rPr>
              <a:t>to </a:t>
            </a:r>
            <a:r>
              <a:rPr sz="1350" spc="15" dirty="0">
                <a:solidFill>
                  <a:srgbClr val="565656"/>
                </a:solidFill>
                <a:latin typeface="Arial"/>
                <a:cs typeface="Arial"/>
              </a:rPr>
              <a:t>identify </a:t>
            </a:r>
            <a:r>
              <a:rPr sz="1350" spc="45" dirty="0">
                <a:solidFill>
                  <a:srgbClr val="565656"/>
                </a:solidFill>
                <a:latin typeface="Arial"/>
                <a:cs typeface="Arial"/>
              </a:rPr>
              <a:t>a </a:t>
            </a:r>
            <a:r>
              <a:rPr sz="1350" spc="5" dirty="0">
                <a:solidFill>
                  <a:srgbClr val="565656"/>
                </a:solidFill>
                <a:latin typeface="Arial"/>
                <a:cs typeface="Arial"/>
              </a:rPr>
              <a:t>variable, </a:t>
            </a:r>
            <a:r>
              <a:rPr sz="1350" spc="10" dirty="0">
                <a:solidFill>
                  <a:srgbClr val="565656"/>
                </a:solidFill>
                <a:latin typeface="Arial"/>
                <a:cs typeface="Arial"/>
              </a:rPr>
              <a:t>function,  </a:t>
            </a:r>
            <a:r>
              <a:rPr sz="1350" spc="30" dirty="0">
                <a:solidFill>
                  <a:srgbClr val="565656"/>
                </a:solidFill>
                <a:latin typeface="Arial"/>
                <a:cs typeface="Arial"/>
              </a:rPr>
              <a:t>class </a:t>
            </a:r>
            <a:r>
              <a:rPr sz="1350" spc="45" dirty="0">
                <a:solidFill>
                  <a:srgbClr val="565656"/>
                </a:solidFill>
                <a:latin typeface="Arial"/>
                <a:cs typeface="Arial"/>
              </a:rPr>
              <a:t>or </a:t>
            </a:r>
            <a:r>
              <a:rPr sz="1350" spc="10" dirty="0">
                <a:solidFill>
                  <a:srgbClr val="565656"/>
                </a:solidFill>
                <a:latin typeface="Arial"/>
                <a:cs typeface="Arial"/>
              </a:rPr>
              <a:t>an</a:t>
            </a:r>
            <a:r>
              <a:rPr sz="1350" spc="-155" dirty="0">
                <a:solidFill>
                  <a:srgbClr val="565656"/>
                </a:solidFill>
                <a:latin typeface="Arial"/>
                <a:cs typeface="Arial"/>
              </a:rPr>
              <a:t> </a:t>
            </a:r>
            <a:r>
              <a:rPr sz="1350" spc="35" dirty="0">
                <a:solidFill>
                  <a:srgbClr val="565656"/>
                </a:solidFill>
                <a:latin typeface="Arial"/>
                <a:cs typeface="Arial"/>
              </a:rPr>
              <a:t>object</a:t>
            </a:r>
            <a:endParaRPr sz="13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85"/>
              </a:spcBef>
            </a:pPr>
            <a:r>
              <a:rPr sz="1350" b="1" spc="20" dirty="0">
                <a:solidFill>
                  <a:srgbClr val="565656"/>
                </a:solidFill>
                <a:latin typeface="Arial"/>
                <a:cs typeface="Arial"/>
              </a:rPr>
              <a:t>RULES </a:t>
            </a:r>
            <a:r>
              <a:rPr sz="1350" spc="30" dirty="0">
                <a:solidFill>
                  <a:srgbClr val="565656"/>
                </a:solidFill>
                <a:latin typeface="Arial"/>
                <a:cs typeface="Arial"/>
              </a:rPr>
              <a:t>defined </a:t>
            </a:r>
            <a:r>
              <a:rPr sz="1350" spc="40" dirty="0">
                <a:solidFill>
                  <a:srgbClr val="565656"/>
                </a:solidFill>
                <a:latin typeface="Arial"/>
                <a:cs typeface="Arial"/>
              </a:rPr>
              <a:t>for </a:t>
            </a:r>
            <a:r>
              <a:rPr sz="1350" dirty="0">
                <a:solidFill>
                  <a:srgbClr val="565656"/>
                </a:solidFill>
                <a:latin typeface="Arial"/>
                <a:cs typeface="Arial"/>
              </a:rPr>
              <a:t>naming </a:t>
            </a:r>
            <a:r>
              <a:rPr sz="1350" spc="10" dirty="0">
                <a:solidFill>
                  <a:srgbClr val="565656"/>
                </a:solidFill>
                <a:latin typeface="Arial"/>
                <a:cs typeface="Arial"/>
              </a:rPr>
              <a:t>an</a:t>
            </a:r>
            <a:r>
              <a:rPr sz="1350" spc="-140" dirty="0">
                <a:solidFill>
                  <a:srgbClr val="565656"/>
                </a:solidFill>
                <a:latin typeface="Arial"/>
                <a:cs typeface="Arial"/>
              </a:rPr>
              <a:t> </a:t>
            </a:r>
            <a:r>
              <a:rPr sz="1350" spc="25" dirty="0">
                <a:solidFill>
                  <a:srgbClr val="565656"/>
                </a:solidFill>
                <a:latin typeface="Arial"/>
                <a:cs typeface="Arial"/>
              </a:rPr>
              <a:t>Identifiers:</a:t>
            </a:r>
            <a:endParaRPr sz="135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941069" y="4599290"/>
            <a:ext cx="1033144" cy="2743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39"/>
              </a:lnSpc>
            </a:pPr>
            <a:r>
              <a:rPr sz="1750" spc="10" dirty="0">
                <a:solidFill>
                  <a:srgbClr val="F9F9F9"/>
                </a:solidFill>
                <a:latin typeface="Arial"/>
                <a:cs typeface="Arial"/>
              </a:rPr>
              <a:t>Operators</a:t>
            </a:r>
            <a:endParaRPr sz="175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830622" y="4966345"/>
            <a:ext cx="1255395" cy="161290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950" b="1" spc="-5" dirty="0">
                <a:solidFill>
                  <a:srgbClr val="6E2D9C"/>
                </a:solidFill>
                <a:latin typeface="Arial"/>
                <a:cs typeface="Arial"/>
                <a:hlinkClick r:id="rId4"/>
              </a:rPr>
              <a:t>www.</a:t>
            </a:r>
            <a:r>
              <a:rPr sz="950" spc="-5" dirty="0">
                <a:solidFill>
                  <a:srgbClr val="6E2D9C"/>
                </a:solidFill>
                <a:latin typeface="Times New Roman"/>
                <a:cs typeface="Times New Roman"/>
                <a:hlinkClick r:id="rId4"/>
              </a:rPr>
              <a:t>i</a:t>
            </a:r>
            <a:r>
              <a:rPr sz="950" b="1" spc="-5" dirty="0">
                <a:solidFill>
                  <a:srgbClr val="6E2D9C"/>
                </a:solidFill>
                <a:latin typeface="Arial"/>
                <a:cs typeface="Arial"/>
                <a:hlinkClick r:id="rId4"/>
              </a:rPr>
              <a:t>nte11ipaat.com</a:t>
            </a:r>
            <a:endParaRPr sz="95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190048" y="2046674"/>
            <a:ext cx="4429760" cy="22796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42900" marR="5080" indent="-327660">
              <a:lnSpc>
                <a:spcPct val="157400"/>
              </a:lnSpc>
              <a:spcBef>
                <a:spcPts val="95"/>
              </a:spcBef>
              <a:buChar char="•"/>
              <a:tabLst>
                <a:tab pos="344170" algn="l"/>
                <a:tab pos="344805" algn="l"/>
              </a:tabLst>
            </a:pPr>
            <a:r>
              <a:rPr sz="1350" spc="15" dirty="0">
                <a:solidFill>
                  <a:srgbClr val="565656"/>
                </a:solidFill>
                <a:latin typeface="Arial"/>
                <a:cs typeface="Arial"/>
              </a:rPr>
              <a:t>No </a:t>
            </a:r>
            <a:r>
              <a:rPr sz="1350" spc="35" dirty="0">
                <a:solidFill>
                  <a:srgbClr val="565656"/>
                </a:solidFill>
                <a:latin typeface="Arial"/>
                <a:cs typeface="Arial"/>
              </a:rPr>
              <a:t>special </a:t>
            </a:r>
            <a:r>
              <a:rPr sz="1350" spc="10" dirty="0">
                <a:solidFill>
                  <a:srgbClr val="565656"/>
                </a:solidFill>
                <a:latin typeface="Arial"/>
                <a:cs typeface="Arial"/>
              </a:rPr>
              <a:t>character </a:t>
            </a:r>
            <a:r>
              <a:rPr sz="1350" spc="35" dirty="0">
                <a:solidFill>
                  <a:srgbClr val="565656"/>
                </a:solidFill>
                <a:latin typeface="Arial"/>
                <a:cs typeface="Arial"/>
              </a:rPr>
              <a:t>except </a:t>
            </a:r>
            <a:r>
              <a:rPr sz="1350" spc="20" dirty="0">
                <a:solidFill>
                  <a:srgbClr val="565656"/>
                </a:solidFill>
                <a:latin typeface="Arial"/>
                <a:cs typeface="Arial"/>
              </a:rPr>
              <a:t>underscore </a:t>
            </a:r>
            <a:r>
              <a:rPr sz="1350" spc="210" dirty="0">
                <a:solidFill>
                  <a:srgbClr val="565656"/>
                </a:solidFill>
                <a:latin typeface="Arial"/>
                <a:cs typeface="Arial"/>
              </a:rPr>
              <a:t>(_)can</a:t>
            </a:r>
            <a:r>
              <a:rPr sz="1350" spc="-265" dirty="0">
                <a:solidFill>
                  <a:srgbClr val="565656"/>
                </a:solidFill>
                <a:latin typeface="Arial"/>
                <a:cs typeface="Arial"/>
              </a:rPr>
              <a:t> </a:t>
            </a:r>
            <a:r>
              <a:rPr sz="1350" spc="55" dirty="0">
                <a:solidFill>
                  <a:srgbClr val="565656"/>
                </a:solidFill>
                <a:latin typeface="Arial"/>
                <a:cs typeface="Arial"/>
              </a:rPr>
              <a:t>be  </a:t>
            </a:r>
            <a:r>
              <a:rPr sz="1350" spc="30" dirty="0">
                <a:solidFill>
                  <a:srgbClr val="565656"/>
                </a:solidFill>
                <a:latin typeface="Arial"/>
                <a:cs typeface="Arial"/>
              </a:rPr>
              <a:t>used </a:t>
            </a:r>
            <a:r>
              <a:rPr sz="1350" spc="15" dirty="0">
                <a:solidFill>
                  <a:srgbClr val="565656"/>
                </a:solidFill>
                <a:latin typeface="Arial"/>
                <a:cs typeface="Arial"/>
              </a:rPr>
              <a:t>as </a:t>
            </a:r>
            <a:r>
              <a:rPr sz="1350" spc="10" dirty="0">
                <a:solidFill>
                  <a:srgbClr val="565656"/>
                </a:solidFill>
                <a:latin typeface="Arial"/>
                <a:cs typeface="Arial"/>
              </a:rPr>
              <a:t>an</a:t>
            </a:r>
            <a:r>
              <a:rPr sz="1350" spc="-80" dirty="0">
                <a:solidFill>
                  <a:srgbClr val="565656"/>
                </a:solidFill>
                <a:latin typeface="Arial"/>
                <a:cs typeface="Arial"/>
              </a:rPr>
              <a:t> </a:t>
            </a:r>
            <a:r>
              <a:rPr sz="1350" spc="20" dirty="0">
                <a:solidFill>
                  <a:srgbClr val="565656"/>
                </a:solidFill>
                <a:latin typeface="Arial"/>
                <a:cs typeface="Arial"/>
              </a:rPr>
              <a:t>identifier</a:t>
            </a:r>
            <a:endParaRPr sz="1350">
              <a:latin typeface="Arial"/>
              <a:cs typeface="Arial"/>
            </a:endParaRPr>
          </a:p>
          <a:p>
            <a:pPr marL="341630" indent="-328930">
              <a:lnSpc>
                <a:spcPct val="100000"/>
              </a:lnSpc>
              <a:spcBef>
                <a:spcPts val="885"/>
              </a:spcBef>
              <a:buChar char="•"/>
              <a:tabLst>
                <a:tab pos="341630" algn="l"/>
                <a:tab pos="342265" algn="l"/>
              </a:tabLst>
            </a:pPr>
            <a:r>
              <a:rPr sz="1350" spc="15" dirty="0">
                <a:solidFill>
                  <a:srgbClr val="565656"/>
                </a:solidFill>
                <a:latin typeface="Arial"/>
                <a:cs typeface="Arial"/>
              </a:rPr>
              <a:t>Keyword </a:t>
            </a:r>
            <a:r>
              <a:rPr sz="1350" spc="25" dirty="0">
                <a:solidFill>
                  <a:srgbClr val="565656"/>
                </a:solidFill>
                <a:latin typeface="Arial"/>
                <a:cs typeface="Arial"/>
              </a:rPr>
              <a:t>should not </a:t>
            </a:r>
            <a:r>
              <a:rPr sz="1350" spc="55" dirty="0">
                <a:solidFill>
                  <a:srgbClr val="565656"/>
                </a:solidFill>
                <a:latin typeface="Arial"/>
                <a:cs typeface="Arial"/>
              </a:rPr>
              <a:t>be</a:t>
            </a:r>
            <a:r>
              <a:rPr sz="1350" spc="-280" dirty="0">
                <a:solidFill>
                  <a:srgbClr val="565656"/>
                </a:solidFill>
                <a:latin typeface="Arial"/>
                <a:cs typeface="Arial"/>
              </a:rPr>
              <a:t> </a:t>
            </a:r>
            <a:r>
              <a:rPr sz="1350" spc="40" dirty="0">
                <a:solidFill>
                  <a:srgbClr val="565656"/>
                </a:solidFill>
                <a:latin typeface="Arial"/>
                <a:cs typeface="Arial"/>
              </a:rPr>
              <a:t>used </a:t>
            </a:r>
            <a:r>
              <a:rPr sz="1350" spc="15" dirty="0">
                <a:solidFill>
                  <a:srgbClr val="565656"/>
                </a:solidFill>
                <a:latin typeface="Arial"/>
                <a:cs typeface="Arial"/>
              </a:rPr>
              <a:t>as </a:t>
            </a:r>
            <a:r>
              <a:rPr sz="1350" spc="10" dirty="0">
                <a:solidFill>
                  <a:srgbClr val="565656"/>
                </a:solidFill>
                <a:latin typeface="Arial"/>
                <a:cs typeface="Arial"/>
              </a:rPr>
              <a:t>an </a:t>
            </a:r>
            <a:r>
              <a:rPr sz="1350" spc="15" dirty="0">
                <a:solidFill>
                  <a:srgbClr val="565656"/>
                </a:solidFill>
                <a:latin typeface="Arial"/>
                <a:cs typeface="Arial"/>
              </a:rPr>
              <a:t>identifier </a:t>
            </a:r>
            <a:r>
              <a:rPr sz="1350" spc="10" dirty="0">
                <a:solidFill>
                  <a:srgbClr val="565656"/>
                </a:solidFill>
                <a:latin typeface="Arial"/>
                <a:cs typeface="Arial"/>
              </a:rPr>
              <a:t>name</a:t>
            </a:r>
            <a:endParaRPr sz="1350">
              <a:latin typeface="Arial"/>
              <a:cs typeface="Arial"/>
            </a:endParaRPr>
          </a:p>
          <a:p>
            <a:pPr marL="339090" marR="317500" indent="-326390">
              <a:lnSpc>
                <a:spcPct val="152900"/>
              </a:lnSpc>
              <a:spcBef>
                <a:spcPts val="70"/>
              </a:spcBef>
              <a:buChar char="•"/>
              <a:tabLst>
                <a:tab pos="340995" algn="l"/>
                <a:tab pos="341630" algn="l"/>
              </a:tabLst>
            </a:pPr>
            <a:r>
              <a:rPr sz="1350" spc="15" dirty="0">
                <a:solidFill>
                  <a:srgbClr val="565656"/>
                </a:solidFill>
                <a:latin typeface="Arial"/>
                <a:cs typeface="Arial"/>
              </a:rPr>
              <a:t>Python is </a:t>
            </a:r>
            <a:r>
              <a:rPr sz="1350" spc="40" dirty="0">
                <a:solidFill>
                  <a:srgbClr val="565656"/>
                </a:solidFill>
                <a:latin typeface="Arial"/>
                <a:cs typeface="Arial"/>
              </a:rPr>
              <a:t>case </a:t>
            </a:r>
            <a:r>
              <a:rPr sz="1350" spc="20" dirty="0">
                <a:solidFill>
                  <a:srgbClr val="565656"/>
                </a:solidFill>
                <a:latin typeface="Arial"/>
                <a:cs typeface="Arial"/>
              </a:rPr>
              <a:t>sensitive, </a:t>
            </a:r>
            <a:r>
              <a:rPr sz="1350" spc="10" dirty="0">
                <a:solidFill>
                  <a:srgbClr val="565656"/>
                </a:solidFill>
                <a:latin typeface="Arial"/>
                <a:cs typeface="Arial"/>
              </a:rPr>
              <a:t>i.e </a:t>
            </a:r>
            <a:r>
              <a:rPr sz="1350" spc="-10" dirty="0">
                <a:solidFill>
                  <a:srgbClr val="565656"/>
                </a:solidFill>
                <a:latin typeface="Arial"/>
                <a:cs typeface="Arial"/>
              </a:rPr>
              <a:t>Var </a:t>
            </a:r>
            <a:r>
              <a:rPr sz="1350" spc="5" dirty="0">
                <a:solidFill>
                  <a:srgbClr val="565656"/>
                </a:solidFill>
                <a:latin typeface="Arial"/>
                <a:cs typeface="Arial"/>
              </a:rPr>
              <a:t>and </a:t>
            </a:r>
            <a:r>
              <a:rPr sz="1350" dirty="0">
                <a:solidFill>
                  <a:srgbClr val="565656"/>
                </a:solidFill>
                <a:latin typeface="Arial"/>
                <a:cs typeface="Arial"/>
              </a:rPr>
              <a:t>var are two  </a:t>
            </a:r>
            <a:r>
              <a:rPr sz="1350" spc="20" dirty="0">
                <a:solidFill>
                  <a:srgbClr val="565656"/>
                </a:solidFill>
                <a:latin typeface="Arial"/>
                <a:cs typeface="Arial"/>
              </a:rPr>
              <a:t>different</a:t>
            </a:r>
            <a:r>
              <a:rPr sz="1350" spc="-100" dirty="0">
                <a:solidFill>
                  <a:srgbClr val="565656"/>
                </a:solidFill>
                <a:latin typeface="Arial"/>
                <a:cs typeface="Arial"/>
              </a:rPr>
              <a:t> </a:t>
            </a:r>
            <a:r>
              <a:rPr sz="1350" spc="15" dirty="0">
                <a:solidFill>
                  <a:srgbClr val="565656"/>
                </a:solidFill>
                <a:latin typeface="Arial"/>
                <a:cs typeface="Arial"/>
              </a:rPr>
              <a:t>identifier</a:t>
            </a:r>
            <a:endParaRPr sz="1350">
              <a:latin typeface="Arial"/>
              <a:cs typeface="Arial"/>
            </a:endParaRPr>
          </a:p>
          <a:p>
            <a:pPr marL="337185" marR="384810" indent="-324485">
              <a:lnSpc>
                <a:spcPct val="157400"/>
              </a:lnSpc>
              <a:spcBef>
                <a:spcPts val="25"/>
              </a:spcBef>
              <a:buChar char="•"/>
              <a:tabLst>
                <a:tab pos="339725" algn="l"/>
                <a:tab pos="340995" algn="l"/>
              </a:tabLst>
            </a:pPr>
            <a:r>
              <a:rPr sz="1350" spc="25" dirty="0">
                <a:solidFill>
                  <a:srgbClr val="565656"/>
                </a:solidFill>
                <a:latin typeface="Arial"/>
                <a:cs typeface="Arial"/>
              </a:rPr>
              <a:t>First</a:t>
            </a:r>
            <a:r>
              <a:rPr sz="1350" spc="-95" dirty="0">
                <a:solidFill>
                  <a:srgbClr val="565656"/>
                </a:solidFill>
                <a:latin typeface="Arial"/>
                <a:cs typeface="Arial"/>
              </a:rPr>
              <a:t> </a:t>
            </a:r>
            <a:r>
              <a:rPr sz="1350" spc="15" dirty="0">
                <a:solidFill>
                  <a:srgbClr val="565656"/>
                </a:solidFill>
                <a:latin typeface="Arial"/>
                <a:cs typeface="Arial"/>
              </a:rPr>
              <a:t>character</a:t>
            </a:r>
            <a:r>
              <a:rPr sz="1350" spc="50" dirty="0">
                <a:solidFill>
                  <a:srgbClr val="565656"/>
                </a:solidFill>
                <a:latin typeface="Arial"/>
                <a:cs typeface="Arial"/>
              </a:rPr>
              <a:t> </a:t>
            </a:r>
            <a:r>
              <a:rPr sz="1350" spc="45" dirty="0">
                <a:solidFill>
                  <a:srgbClr val="565656"/>
                </a:solidFill>
                <a:latin typeface="Arial"/>
                <a:cs typeface="Arial"/>
              </a:rPr>
              <a:t>of</a:t>
            </a:r>
            <a:r>
              <a:rPr sz="1350" spc="-20" dirty="0">
                <a:solidFill>
                  <a:srgbClr val="565656"/>
                </a:solidFill>
                <a:latin typeface="Arial"/>
                <a:cs typeface="Arial"/>
              </a:rPr>
              <a:t> </a:t>
            </a:r>
            <a:r>
              <a:rPr sz="1350" spc="10" dirty="0">
                <a:solidFill>
                  <a:srgbClr val="565656"/>
                </a:solidFill>
                <a:latin typeface="Arial"/>
                <a:cs typeface="Arial"/>
              </a:rPr>
              <a:t>an</a:t>
            </a:r>
            <a:r>
              <a:rPr sz="1350" spc="-55" dirty="0">
                <a:solidFill>
                  <a:srgbClr val="565656"/>
                </a:solidFill>
                <a:latin typeface="Arial"/>
                <a:cs typeface="Arial"/>
              </a:rPr>
              <a:t> </a:t>
            </a:r>
            <a:r>
              <a:rPr sz="1350" spc="20" dirty="0">
                <a:solidFill>
                  <a:srgbClr val="565656"/>
                </a:solidFill>
                <a:latin typeface="Arial"/>
                <a:cs typeface="Arial"/>
              </a:rPr>
              <a:t>identifier</a:t>
            </a:r>
            <a:r>
              <a:rPr sz="1350" spc="-30" dirty="0">
                <a:solidFill>
                  <a:srgbClr val="565656"/>
                </a:solidFill>
                <a:latin typeface="Arial"/>
                <a:cs typeface="Arial"/>
              </a:rPr>
              <a:t> </a:t>
            </a:r>
            <a:r>
              <a:rPr sz="1350" spc="30" dirty="0">
                <a:solidFill>
                  <a:srgbClr val="565656"/>
                </a:solidFill>
                <a:latin typeface="Arial"/>
                <a:cs typeface="Arial"/>
              </a:rPr>
              <a:t>can</a:t>
            </a:r>
            <a:r>
              <a:rPr sz="1350" spc="-10" dirty="0">
                <a:solidFill>
                  <a:srgbClr val="565656"/>
                </a:solidFill>
                <a:latin typeface="Arial"/>
                <a:cs typeface="Arial"/>
              </a:rPr>
              <a:t> </a:t>
            </a:r>
            <a:r>
              <a:rPr sz="1350" spc="55" dirty="0">
                <a:solidFill>
                  <a:srgbClr val="565656"/>
                </a:solidFill>
                <a:latin typeface="Arial"/>
                <a:cs typeface="Arial"/>
              </a:rPr>
              <a:t>be</a:t>
            </a:r>
            <a:r>
              <a:rPr sz="1350" spc="-45" dirty="0">
                <a:solidFill>
                  <a:srgbClr val="565656"/>
                </a:solidFill>
                <a:latin typeface="Arial"/>
                <a:cs typeface="Arial"/>
              </a:rPr>
              <a:t> </a:t>
            </a:r>
            <a:r>
              <a:rPr sz="1350" spc="5" dirty="0">
                <a:solidFill>
                  <a:srgbClr val="565656"/>
                </a:solidFill>
                <a:latin typeface="Arial"/>
                <a:cs typeface="Arial"/>
              </a:rPr>
              <a:t>character,  </a:t>
            </a:r>
            <a:r>
              <a:rPr sz="1350" spc="20" dirty="0">
                <a:solidFill>
                  <a:srgbClr val="565656"/>
                </a:solidFill>
                <a:latin typeface="Arial"/>
                <a:cs typeface="Arial"/>
              </a:rPr>
              <a:t>underscore </a:t>
            </a:r>
            <a:r>
              <a:rPr sz="1350" spc="15" dirty="0">
                <a:solidFill>
                  <a:srgbClr val="565656"/>
                </a:solidFill>
                <a:latin typeface="Arial"/>
                <a:cs typeface="Arial"/>
              </a:rPr>
              <a:t>( </a:t>
            </a:r>
            <a:r>
              <a:rPr sz="1350" spc="60" dirty="0">
                <a:solidFill>
                  <a:srgbClr val="565656"/>
                </a:solidFill>
                <a:latin typeface="Arial"/>
                <a:cs typeface="Arial"/>
              </a:rPr>
              <a:t>_ </a:t>
            </a:r>
            <a:r>
              <a:rPr sz="1350" spc="10" dirty="0">
                <a:solidFill>
                  <a:srgbClr val="565656"/>
                </a:solidFill>
                <a:latin typeface="Arial"/>
                <a:cs typeface="Arial"/>
              </a:rPr>
              <a:t>) </a:t>
            </a:r>
            <a:r>
              <a:rPr sz="1350" spc="25" dirty="0">
                <a:solidFill>
                  <a:srgbClr val="565656"/>
                </a:solidFill>
                <a:latin typeface="Arial"/>
                <a:cs typeface="Arial"/>
              </a:rPr>
              <a:t>but </a:t>
            </a:r>
            <a:r>
              <a:rPr sz="1350" spc="15" dirty="0">
                <a:solidFill>
                  <a:srgbClr val="565656"/>
                </a:solidFill>
                <a:latin typeface="Arial"/>
                <a:cs typeface="Arial"/>
              </a:rPr>
              <a:t>not</a:t>
            </a:r>
            <a:r>
              <a:rPr sz="1350" spc="-220" dirty="0">
                <a:solidFill>
                  <a:srgbClr val="565656"/>
                </a:solidFill>
                <a:latin typeface="Arial"/>
                <a:cs typeface="Arial"/>
              </a:rPr>
              <a:t> </a:t>
            </a:r>
            <a:r>
              <a:rPr sz="1350" spc="20" dirty="0">
                <a:solidFill>
                  <a:srgbClr val="565656"/>
                </a:solidFill>
                <a:latin typeface="Arial"/>
                <a:cs typeface="Arial"/>
              </a:rPr>
              <a:t>digit</a:t>
            </a:r>
            <a:endParaRPr sz="13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7666" y="100792"/>
            <a:ext cx="3113105" cy="495715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387072" y="36651"/>
            <a:ext cx="634829" cy="56199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76362" y="2826"/>
            <a:ext cx="1144270" cy="567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664210" algn="l"/>
              </a:tabLst>
            </a:pPr>
            <a:r>
              <a:rPr sz="3550" b="1" i="1" spc="-969" dirty="0">
                <a:solidFill>
                  <a:srgbClr val="F4801F"/>
                </a:solidFill>
                <a:latin typeface="Arial"/>
                <a:cs typeface="Arial"/>
              </a:rPr>
              <a:t>J	</a:t>
            </a:r>
            <a:r>
              <a:rPr sz="1850" b="1" spc="-65" dirty="0">
                <a:solidFill>
                  <a:srgbClr val="F4801F"/>
                </a:solidFill>
                <a:latin typeface="Arial"/>
                <a:cs typeface="Arial"/>
              </a:rPr>
              <a:t>Paat</a:t>
            </a:r>
            <a:endParaRPr sz="18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743608" y="395814"/>
            <a:ext cx="4316095" cy="3232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950" b="1" spc="20" dirty="0">
                <a:solidFill>
                  <a:srgbClr val="6E2D9C"/>
                </a:solidFill>
                <a:latin typeface="Arial"/>
                <a:cs typeface="Arial"/>
              </a:rPr>
              <a:t>Literals: </a:t>
            </a:r>
            <a:r>
              <a:rPr sz="1950" b="1" spc="35" dirty="0">
                <a:solidFill>
                  <a:srgbClr val="6E2D9C"/>
                </a:solidFill>
                <a:latin typeface="Arial"/>
                <a:cs typeface="Arial"/>
              </a:rPr>
              <a:t>Constant </a:t>
            </a:r>
            <a:r>
              <a:rPr sz="1950" b="1" spc="30" dirty="0">
                <a:solidFill>
                  <a:srgbClr val="6E2D9C"/>
                </a:solidFill>
                <a:latin typeface="Arial"/>
                <a:cs typeface="Arial"/>
              </a:rPr>
              <a:t>used </a:t>
            </a:r>
            <a:r>
              <a:rPr sz="1950" b="1" spc="50" dirty="0">
                <a:solidFill>
                  <a:srgbClr val="6E2D9C"/>
                </a:solidFill>
                <a:latin typeface="Arial"/>
                <a:cs typeface="Arial"/>
              </a:rPr>
              <a:t>in</a:t>
            </a:r>
            <a:r>
              <a:rPr sz="1950" b="1" spc="-370" dirty="0">
                <a:solidFill>
                  <a:srgbClr val="6E2D9C"/>
                </a:solidFill>
                <a:latin typeface="Arial"/>
                <a:cs typeface="Arial"/>
              </a:rPr>
              <a:t> </a:t>
            </a:r>
            <a:r>
              <a:rPr sz="1950" b="1" spc="50" dirty="0">
                <a:solidFill>
                  <a:srgbClr val="6E2D9C"/>
                </a:solidFill>
                <a:latin typeface="Arial"/>
                <a:cs typeface="Arial"/>
              </a:rPr>
              <a:t>Python...</a:t>
            </a:r>
            <a:endParaRPr sz="195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87734" y="1381320"/>
            <a:ext cx="1782445" cy="674370"/>
          </a:xfrm>
          <a:custGeom>
            <a:avLst/>
            <a:gdLst/>
            <a:ahLst/>
            <a:cxnLst/>
            <a:rect l="l" t="t" r="r" b="b"/>
            <a:pathLst>
              <a:path w="1782445" h="674369">
                <a:moveTo>
                  <a:pt x="0" y="0"/>
                </a:moveTo>
                <a:lnTo>
                  <a:pt x="1782404" y="0"/>
                </a:lnTo>
                <a:lnTo>
                  <a:pt x="1782404" y="674352"/>
                </a:lnTo>
                <a:lnTo>
                  <a:pt x="0" y="674352"/>
                </a:lnTo>
                <a:lnTo>
                  <a:pt x="0" y="0"/>
                </a:lnTo>
                <a:close/>
              </a:path>
            </a:pathLst>
          </a:custGeom>
          <a:solidFill>
            <a:srgbClr val="5D467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75034" y="1394831"/>
            <a:ext cx="1861185" cy="5905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700" b="1" spc="95" dirty="0">
                <a:solidFill>
                  <a:srgbClr val="F7F7F7"/>
                </a:solidFill>
                <a:latin typeface="Arial"/>
                <a:cs typeface="Arial"/>
              </a:rPr>
              <a:t>Python:</a:t>
            </a:r>
            <a:endParaRPr sz="37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90366" y="1937206"/>
            <a:ext cx="1678939" cy="674370"/>
          </a:xfrm>
          <a:custGeom>
            <a:avLst/>
            <a:gdLst/>
            <a:ahLst/>
            <a:cxnLst/>
            <a:rect l="l" t="t" r="r" b="b"/>
            <a:pathLst>
              <a:path w="1678939" h="674369">
                <a:moveTo>
                  <a:pt x="0" y="0"/>
                </a:moveTo>
                <a:lnTo>
                  <a:pt x="1678634" y="0"/>
                </a:lnTo>
                <a:lnTo>
                  <a:pt x="1678634" y="674352"/>
                </a:lnTo>
                <a:lnTo>
                  <a:pt x="0" y="674352"/>
                </a:lnTo>
                <a:lnTo>
                  <a:pt x="0" y="0"/>
                </a:lnTo>
                <a:close/>
              </a:path>
            </a:pathLst>
          </a:custGeom>
          <a:solidFill>
            <a:srgbClr val="5D467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77666" y="1950717"/>
            <a:ext cx="1703705" cy="5905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700" b="1" spc="40" dirty="0">
                <a:solidFill>
                  <a:srgbClr val="F7F7F7"/>
                </a:solidFill>
                <a:latin typeface="Arial"/>
                <a:cs typeface="Arial"/>
              </a:rPr>
              <a:t>Tokens</a:t>
            </a:r>
            <a:endParaRPr sz="37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99373" y="3024384"/>
            <a:ext cx="989965" cy="304165"/>
          </a:xfrm>
          <a:prstGeom prst="rect">
            <a:avLst/>
          </a:prstGeom>
          <a:solidFill>
            <a:srgbClr val="7B7B7B"/>
          </a:solidFill>
        </p:spPr>
        <p:txBody>
          <a:bodyPr vert="horz" wrap="square" lIns="0" tIns="889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70"/>
              </a:spcBef>
            </a:pPr>
            <a:r>
              <a:rPr sz="1750" spc="5" dirty="0">
                <a:solidFill>
                  <a:srgbClr val="F7F7F7"/>
                </a:solidFill>
                <a:latin typeface="Arial"/>
                <a:cs typeface="Arial"/>
              </a:rPr>
              <a:t>Keywords</a:t>
            </a:r>
            <a:endParaRPr sz="17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74275" y="3546673"/>
            <a:ext cx="977265" cy="304165"/>
          </a:xfrm>
          <a:prstGeom prst="rect">
            <a:avLst/>
          </a:prstGeom>
          <a:solidFill>
            <a:srgbClr val="7B7B7B"/>
          </a:solidFill>
        </p:spPr>
        <p:txBody>
          <a:bodyPr vert="horz" wrap="square" lIns="0" tIns="889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70"/>
              </a:spcBef>
            </a:pPr>
            <a:r>
              <a:rPr sz="1750" dirty="0">
                <a:solidFill>
                  <a:srgbClr val="F7F7F7"/>
                </a:solidFill>
                <a:latin typeface="Arial"/>
                <a:cs typeface="Arial"/>
              </a:rPr>
              <a:t>Identifiers</a:t>
            </a:r>
            <a:endParaRPr sz="175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602506" y="1707973"/>
            <a:ext cx="1367790" cy="304165"/>
          </a:xfrm>
          <a:custGeom>
            <a:avLst/>
            <a:gdLst/>
            <a:ahLst/>
            <a:cxnLst/>
            <a:rect l="l" t="t" r="r" b="b"/>
            <a:pathLst>
              <a:path w="1367790" h="304164">
                <a:moveTo>
                  <a:pt x="0" y="0"/>
                </a:moveTo>
                <a:lnTo>
                  <a:pt x="1367419" y="0"/>
                </a:lnTo>
                <a:lnTo>
                  <a:pt x="1367419" y="303834"/>
                </a:lnTo>
                <a:lnTo>
                  <a:pt x="0" y="303834"/>
                </a:lnTo>
                <a:lnTo>
                  <a:pt x="0" y="0"/>
                </a:lnTo>
                <a:close/>
              </a:path>
            </a:pathLst>
          </a:custGeom>
          <a:solidFill>
            <a:srgbClr val="6252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5589808" y="1704081"/>
            <a:ext cx="1409065" cy="292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50" spc="15" dirty="0">
                <a:solidFill>
                  <a:srgbClr val="F7F7F7"/>
                </a:solidFill>
                <a:latin typeface="Arial"/>
                <a:cs typeface="Arial"/>
              </a:rPr>
              <a:t>String</a:t>
            </a:r>
            <a:r>
              <a:rPr sz="1750" spc="-45" dirty="0">
                <a:solidFill>
                  <a:srgbClr val="F7F7F7"/>
                </a:solidFill>
                <a:latin typeface="Arial"/>
                <a:cs typeface="Arial"/>
              </a:rPr>
              <a:t> </a:t>
            </a:r>
            <a:r>
              <a:rPr sz="1750" dirty="0">
                <a:solidFill>
                  <a:srgbClr val="F7F7F7"/>
                </a:solidFill>
                <a:latin typeface="Arial"/>
                <a:cs typeface="Arial"/>
              </a:rPr>
              <a:t>Literals</a:t>
            </a:r>
            <a:endParaRPr sz="175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5479851" y="2221099"/>
            <a:ext cx="1624965" cy="304165"/>
          </a:xfrm>
          <a:custGeom>
            <a:avLst/>
            <a:gdLst/>
            <a:ahLst/>
            <a:cxnLst/>
            <a:rect l="l" t="t" r="r" b="b"/>
            <a:pathLst>
              <a:path w="1624965" h="304164">
                <a:moveTo>
                  <a:pt x="0" y="0"/>
                </a:moveTo>
                <a:lnTo>
                  <a:pt x="1624365" y="0"/>
                </a:lnTo>
                <a:lnTo>
                  <a:pt x="1624365" y="303834"/>
                </a:lnTo>
                <a:lnTo>
                  <a:pt x="0" y="303834"/>
                </a:lnTo>
                <a:lnTo>
                  <a:pt x="0" y="0"/>
                </a:lnTo>
                <a:close/>
              </a:path>
            </a:pathLst>
          </a:custGeom>
          <a:solidFill>
            <a:srgbClr val="6252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5467154" y="2217207"/>
            <a:ext cx="1666239" cy="292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50" spc="5" dirty="0">
                <a:solidFill>
                  <a:srgbClr val="F7F7F7"/>
                </a:solidFill>
                <a:latin typeface="Arial"/>
                <a:cs typeface="Arial"/>
              </a:rPr>
              <a:t>Numeric</a:t>
            </a:r>
            <a:r>
              <a:rPr sz="1750" spc="85" dirty="0">
                <a:solidFill>
                  <a:srgbClr val="F7F7F7"/>
                </a:solidFill>
                <a:latin typeface="Arial"/>
                <a:cs typeface="Arial"/>
              </a:rPr>
              <a:t> </a:t>
            </a:r>
            <a:r>
              <a:rPr sz="1750" dirty="0">
                <a:solidFill>
                  <a:srgbClr val="F7F7F7"/>
                </a:solidFill>
                <a:latin typeface="Arial"/>
                <a:cs typeface="Arial"/>
              </a:rPr>
              <a:t>Literals</a:t>
            </a:r>
            <a:endParaRPr sz="175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480519" y="2734224"/>
            <a:ext cx="1640205" cy="304165"/>
          </a:xfrm>
          <a:prstGeom prst="rect">
            <a:avLst/>
          </a:prstGeom>
          <a:solidFill>
            <a:srgbClr val="6252B3"/>
          </a:solidFill>
        </p:spPr>
        <p:txBody>
          <a:bodyPr vert="horz" wrap="square" lIns="0" tIns="889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70"/>
              </a:spcBef>
            </a:pPr>
            <a:r>
              <a:rPr sz="1750" spc="5" dirty="0">
                <a:solidFill>
                  <a:srgbClr val="F7F7F7"/>
                </a:solidFill>
                <a:latin typeface="Arial"/>
                <a:cs typeface="Arial"/>
              </a:rPr>
              <a:t>Boolean</a:t>
            </a:r>
            <a:r>
              <a:rPr sz="1750" spc="100" dirty="0">
                <a:solidFill>
                  <a:srgbClr val="F7F7F7"/>
                </a:solidFill>
                <a:latin typeface="Arial"/>
                <a:cs typeface="Arial"/>
              </a:rPr>
              <a:t> </a:t>
            </a:r>
            <a:r>
              <a:rPr sz="1750" dirty="0">
                <a:solidFill>
                  <a:srgbClr val="F7F7F7"/>
                </a:solidFill>
                <a:latin typeface="Arial"/>
                <a:cs typeface="Arial"/>
              </a:rPr>
              <a:t>Literals</a:t>
            </a:r>
            <a:endParaRPr sz="175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535361" y="3244295"/>
            <a:ext cx="1545590" cy="304165"/>
          </a:xfrm>
          <a:prstGeom prst="rect">
            <a:avLst/>
          </a:prstGeom>
          <a:solidFill>
            <a:srgbClr val="6252B3"/>
          </a:solidFill>
        </p:spPr>
        <p:txBody>
          <a:bodyPr vert="horz" wrap="square" lIns="0" tIns="889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70"/>
              </a:spcBef>
            </a:pPr>
            <a:r>
              <a:rPr sz="1750" spc="5" dirty="0">
                <a:solidFill>
                  <a:srgbClr val="F7F7F7"/>
                </a:solidFill>
                <a:latin typeface="Arial"/>
                <a:cs typeface="Arial"/>
              </a:rPr>
              <a:t>Special</a:t>
            </a:r>
            <a:r>
              <a:rPr sz="1750" spc="20" dirty="0">
                <a:solidFill>
                  <a:srgbClr val="F7F7F7"/>
                </a:solidFill>
                <a:latin typeface="Arial"/>
                <a:cs typeface="Arial"/>
              </a:rPr>
              <a:t> </a:t>
            </a:r>
            <a:r>
              <a:rPr sz="1750" dirty="0">
                <a:solidFill>
                  <a:srgbClr val="F7F7F7"/>
                </a:solidFill>
                <a:latin typeface="Arial"/>
                <a:cs typeface="Arial"/>
              </a:rPr>
              <a:t>Literals</a:t>
            </a:r>
            <a:endParaRPr sz="175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962925" y="4597359"/>
            <a:ext cx="1001394" cy="304165"/>
          </a:xfrm>
          <a:custGeom>
            <a:avLst/>
            <a:gdLst/>
            <a:ahLst/>
            <a:cxnLst/>
            <a:rect l="l" t="t" r="r" b="b"/>
            <a:pathLst>
              <a:path w="1001394" h="304164">
                <a:moveTo>
                  <a:pt x="0" y="0"/>
                </a:moveTo>
                <a:lnTo>
                  <a:pt x="1001076" y="0"/>
                </a:lnTo>
                <a:lnTo>
                  <a:pt x="1001076" y="303834"/>
                </a:lnTo>
                <a:lnTo>
                  <a:pt x="0" y="303834"/>
                </a:lnTo>
                <a:lnTo>
                  <a:pt x="0" y="0"/>
                </a:lnTo>
                <a:close/>
              </a:path>
            </a:pathLst>
          </a:custGeom>
          <a:solidFill>
            <a:srgbClr val="7B7B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941069" y="4599290"/>
            <a:ext cx="1033144" cy="2743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39"/>
              </a:lnSpc>
            </a:pPr>
            <a:r>
              <a:rPr sz="1750" spc="10" dirty="0">
                <a:solidFill>
                  <a:srgbClr val="F9F9F9"/>
                </a:solidFill>
                <a:latin typeface="Arial"/>
                <a:cs typeface="Arial"/>
              </a:rPr>
              <a:t>Operators</a:t>
            </a:r>
            <a:endParaRPr sz="175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830622" y="4966345"/>
            <a:ext cx="1255395" cy="161290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950" b="1" spc="-5" dirty="0">
                <a:solidFill>
                  <a:srgbClr val="6E2D9C"/>
                </a:solidFill>
                <a:latin typeface="Arial"/>
                <a:cs typeface="Arial"/>
                <a:hlinkClick r:id="rId4"/>
              </a:rPr>
              <a:t>www.</a:t>
            </a:r>
            <a:r>
              <a:rPr sz="950" spc="-5" dirty="0">
                <a:solidFill>
                  <a:srgbClr val="6E2D9C"/>
                </a:solidFill>
                <a:latin typeface="Times New Roman"/>
                <a:cs typeface="Times New Roman"/>
                <a:hlinkClick r:id="rId4"/>
              </a:rPr>
              <a:t>i</a:t>
            </a:r>
            <a:r>
              <a:rPr sz="950" b="1" spc="-5" dirty="0">
                <a:solidFill>
                  <a:srgbClr val="6E2D9C"/>
                </a:solidFill>
                <a:latin typeface="Arial"/>
                <a:cs typeface="Arial"/>
                <a:hlinkClick r:id="rId4"/>
              </a:rPr>
              <a:t>nte11ipaat.com</a:t>
            </a:r>
            <a:endParaRPr sz="9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399281" y="48869"/>
            <a:ext cx="634829" cy="56199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723518" y="2141076"/>
            <a:ext cx="2282944" cy="22601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629082" y="2968797"/>
            <a:ext cx="2343984" cy="18570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38245" y="191684"/>
            <a:ext cx="73025" cy="3079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50" i="1" spc="-250" dirty="0">
                <a:solidFill>
                  <a:srgbClr val="F4801F"/>
                </a:solidFill>
                <a:latin typeface="Arial"/>
                <a:cs typeface="Arial"/>
              </a:rPr>
              <a:t>)</a:t>
            </a:r>
            <a:endParaRPr sz="18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40682" y="191684"/>
            <a:ext cx="492125" cy="3079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50" b="1" spc="-65" dirty="0">
                <a:solidFill>
                  <a:srgbClr val="F4801F"/>
                </a:solidFill>
                <a:latin typeface="Arial"/>
                <a:cs typeface="Arial"/>
              </a:rPr>
              <a:t>Paat</a:t>
            </a:r>
            <a:endParaRPr sz="18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442649" y="612163"/>
            <a:ext cx="106045" cy="862330"/>
          </a:xfrm>
          <a:prstGeom prst="rect">
            <a:avLst/>
          </a:prstGeom>
        </p:spPr>
        <p:txBody>
          <a:bodyPr vert="horz" wrap="square" lIns="0" tIns="1644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95"/>
              </a:spcBef>
            </a:pPr>
            <a:r>
              <a:rPr sz="1750" spc="15" dirty="0">
                <a:solidFill>
                  <a:srgbClr val="565656"/>
                </a:solidFill>
                <a:latin typeface="Arial"/>
                <a:cs typeface="Arial"/>
              </a:rPr>
              <a:t>•</a:t>
            </a:r>
            <a:endParaRPr sz="17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190"/>
              </a:spcBef>
            </a:pPr>
            <a:r>
              <a:rPr sz="1750" spc="15" dirty="0">
                <a:solidFill>
                  <a:srgbClr val="565656"/>
                </a:solidFill>
                <a:latin typeface="Arial"/>
                <a:cs typeface="Arial"/>
              </a:rPr>
              <a:t>•</a:t>
            </a:r>
            <a:endParaRPr sz="175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121861" y="270588"/>
            <a:ext cx="4414520" cy="120396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4330">
              <a:lnSpc>
                <a:spcPct val="100000"/>
              </a:lnSpc>
              <a:spcBef>
                <a:spcPts val="105"/>
              </a:spcBef>
            </a:pPr>
            <a:r>
              <a:rPr sz="1950" b="1" spc="30" dirty="0">
                <a:solidFill>
                  <a:srgbClr val="6E2F9C"/>
                </a:solidFill>
                <a:latin typeface="Arial"/>
                <a:cs typeface="Arial"/>
              </a:rPr>
              <a:t>What </a:t>
            </a:r>
            <a:r>
              <a:rPr sz="1950" b="1" spc="25" dirty="0">
                <a:solidFill>
                  <a:srgbClr val="6E2F9C"/>
                </a:solidFill>
                <a:latin typeface="Arial"/>
                <a:cs typeface="Arial"/>
              </a:rPr>
              <a:t>are </a:t>
            </a:r>
            <a:r>
              <a:rPr sz="1950" b="1" spc="30" dirty="0">
                <a:solidFill>
                  <a:srgbClr val="6E2F9C"/>
                </a:solidFill>
                <a:latin typeface="Arial"/>
                <a:cs typeface="Arial"/>
              </a:rPr>
              <a:t>String</a:t>
            </a:r>
            <a:r>
              <a:rPr sz="1950" b="1" spc="-75" dirty="0">
                <a:solidFill>
                  <a:srgbClr val="6E2F9C"/>
                </a:solidFill>
                <a:latin typeface="Arial"/>
                <a:cs typeface="Arial"/>
              </a:rPr>
              <a:t> </a:t>
            </a:r>
            <a:r>
              <a:rPr sz="1950" b="1" spc="20" dirty="0">
                <a:solidFill>
                  <a:srgbClr val="6E2F9C"/>
                </a:solidFill>
                <a:latin typeface="Arial"/>
                <a:cs typeface="Arial"/>
              </a:rPr>
              <a:t>Literals?</a:t>
            </a:r>
            <a:endParaRPr sz="1950">
              <a:latin typeface="Arial"/>
              <a:cs typeface="Arial"/>
            </a:endParaRPr>
          </a:p>
          <a:p>
            <a:pPr marL="12700" marR="5080" indent="635">
              <a:lnSpc>
                <a:spcPct val="156900"/>
              </a:lnSpc>
              <a:spcBef>
                <a:spcPts val="340"/>
              </a:spcBef>
            </a:pPr>
            <a:r>
              <a:rPr sz="1750" spc="5" dirty="0">
                <a:solidFill>
                  <a:srgbClr val="565656"/>
                </a:solidFill>
                <a:latin typeface="Arial"/>
                <a:cs typeface="Arial"/>
              </a:rPr>
              <a:t>Formed </a:t>
            </a:r>
            <a:r>
              <a:rPr sz="1750" spc="50" dirty="0">
                <a:solidFill>
                  <a:srgbClr val="565656"/>
                </a:solidFill>
                <a:latin typeface="Arial"/>
                <a:cs typeface="Arial"/>
              </a:rPr>
              <a:t>by </a:t>
            </a:r>
            <a:r>
              <a:rPr sz="1750" spc="20" dirty="0">
                <a:solidFill>
                  <a:srgbClr val="565656"/>
                </a:solidFill>
                <a:latin typeface="Arial"/>
                <a:cs typeface="Arial"/>
              </a:rPr>
              <a:t>enclosing </a:t>
            </a:r>
            <a:r>
              <a:rPr sz="1750" spc="40" dirty="0">
                <a:solidFill>
                  <a:srgbClr val="565656"/>
                </a:solidFill>
                <a:latin typeface="Arial"/>
                <a:cs typeface="Arial"/>
              </a:rPr>
              <a:t>a </a:t>
            </a:r>
            <a:r>
              <a:rPr sz="1750" spc="-10" dirty="0">
                <a:solidFill>
                  <a:srgbClr val="565656"/>
                </a:solidFill>
                <a:latin typeface="Arial"/>
                <a:cs typeface="Arial"/>
              </a:rPr>
              <a:t>text </a:t>
            </a:r>
            <a:r>
              <a:rPr sz="1750" spc="-5" dirty="0">
                <a:solidFill>
                  <a:srgbClr val="565656"/>
                </a:solidFill>
                <a:latin typeface="Arial"/>
                <a:cs typeface="Arial"/>
              </a:rPr>
              <a:t>in </a:t>
            </a:r>
            <a:r>
              <a:rPr sz="1750" spc="35" dirty="0">
                <a:solidFill>
                  <a:srgbClr val="565656"/>
                </a:solidFill>
                <a:latin typeface="Arial"/>
                <a:cs typeface="Arial"/>
              </a:rPr>
              <a:t>the </a:t>
            </a:r>
            <a:r>
              <a:rPr sz="1750" spc="20" dirty="0">
                <a:solidFill>
                  <a:srgbClr val="565656"/>
                </a:solidFill>
                <a:latin typeface="Arial"/>
                <a:cs typeface="Arial"/>
              </a:rPr>
              <a:t>quotes  </a:t>
            </a:r>
            <a:r>
              <a:rPr sz="1750" spc="15" dirty="0">
                <a:solidFill>
                  <a:srgbClr val="565656"/>
                </a:solidFill>
                <a:latin typeface="Arial"/>
                <a:cs typeface="Arial"/>
              </a:rPr>
              <a:t>Both </a:t>
            </a:r>
            <a:r>
              <a:rPr sz="1750" spc="30" dirty="0">
                <a:solidFill>
                  <a:srgbClr val="565656"/>
                </a:solidFill>
                <a:latin typeface="Arial"/>
                <a:cs typeface="Arial"/>
              </a:rPr>
              <a:t>single </a:t>
            </a:r>
            <a:r>
              <a:rPr sz="1750" spc="25" dirty="0">
                <a:solidFill>
                  <a:srgbClr val="565656"/>
                </a:solidFill>
                <a:latin typeface="Arial"/>
                <a:cs typeface="Arial"/>
              </a:rPr>
              <a:t>and </a:t>
            </a:r>
            <a:r>
              <a:rPr sz="1750" spc="40" dirty="0">
                <a:solidFill>
                  <a:srgbClr val="565656"/>
                </a:solidFill>
                <a:latin typeface="Arial"/>
                <a:cs typeface="Arial"/>
              </a:rPr>
              <a:t>double </a:t>
            </a:r>
            <a:r>
              <a:rPr sz="1750" spc="20" dirty="0">
                <a:solidFill>
                  <a:srgbClr val="565656"/>
                </a:solidFill>
                <a:latin typeface="Arial"/>
                <a:cs typeface="Arial"/>
              </a:rPr>
              <a:t>quotes </a:t>
            </a:r>
            <a:r>
              <a:rPr sz="1750" spc="10" dirty="0">
                <a:solidFill>
                  <a:srgbClr val="565656"/>
                </a:solidFill>
                <a:latin typeface="Arial"/>
                <a:cs typeface="Arial"/>
              </a:rPr>
              <a:t>can </a:t>
            </a:r>
            <a:r>
              <a:rPr sz="1750" spc="35" dirty="0">
                <a:solidFill>
                  <a:srgbClr val="565656"/>
                </a:solidFill>
                <a:latin typeface="Arial"/>
                <a:cs typeface="Arial"/>
              </a:rPr>
              <a:t>be</a:t>
            </a:r>
            <a:r>
              <a:rPr sz="1750" spc="-195" dirty="0">
                <a:solidFill>
                  <a:srgbClr val="565656"/>
                </a:solidFill>
                <a:latin typeface="Arial"/>
                <a:cs typeface="Arial"/>
              </a:rPr>
              <a:t> </a:t>
            </a:r>
            <a:r>
              <a:rPr sz="1750" spc="15" dirty="0">
                <a:solidFill>
                  <a:srgbClr val="565656"/>
                </a:solidFill>
                <a:latin typeface="Arial"/>
                <a:cs typeface="Arial"/>
              </a:rPr>
              <a:t>used</a:t>
            </a:r>
            <a:endParaRPr sz="175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97081" y="1355669"/>
            <a:ext cx="2337435" cy="692785"/>
          </a:xfrm>
          <a:custGeom>
            <a:avLst/>
            <a:gdLst/>
            <a:ahLst/>
            <a:cxnLst/>
            <a:rect l="l" t="t" r="r" b="b"/>
            <a:pathLst>
              <a:path w="2337435" h="692785">
                <a:moveTo>
                  <a:pt x="0" y="0"/>
                </a:moveTo>
                <a:lnTo>
                  <a:pt x="2337244" y="0"/>
                </a:lnTo>
                <a:lnTo>
                  <a:pt x="2337244" y="692578"/>
                </a:lnTo>
                <a:lnTo>
                  <a:pt x="0" y="692578"/>
                </a:lnTo>
                <a:lnTo>
                  <a:pt x="0" y="0"/>
                </a:lnTo>
                <a:close/>
              </a:path>
            </a:pathLst>
          </a:custGeom>
          <a:solidFill>
            <a:srgbClr val="5D467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97081" y="1355669"/>
            <a:ext cx="2337435" cy="556260"/>
          </a:xfrm>
          <a:prstGeom prst="rect">
            <a:avLst/>
          </a:prstGeom>
          <a:solidFill>
            <a:srgbClr val="5D4677"/>
          </a:solidFill>
        </p:spPr>
        <p:txBody>
          <a:bodyPr vert="horz" wrap="square" lIns="0" tIns="27939" rIns="0" bIns="0" rtlCol="0">
            <a:spAutoFit/>
          </a:bodyPr>
          <a:lstStyle/>
          <a:p>
            <a:pPr>
              <a:lnSpc>
                <a:spcPts val="4155"/>
              </a:lnSpc>
              <a:spcBef>
                <a:spcPts val="219"/>
              </a:spcBef>
            </a:pPr>
            <a:r>
              <a:rPr sz="3800" b="1" spc="45" dirty="0">
                <a:solidFill>
                  <a:srgbClr val="F7F7F7"/>
                </a:solidFill>
                <a:latin typeface="Arial"/>
                <a:cs typeface="Arial"/>
              </a:rPr>
              <a:t>Literals</a:t>
            </a:r>
            <a:r>
              <a:rPr sz="3800" b="1" spc="370" dirty="0">
                <a:solidFill>
                  <a:srgbClr val="F7F7F7"/>
                </a:solidFill>
                <a:latin typeface="Arial"/>
                <a:cs typeface="Arial"/>
              </a:rPr>
              <a:t> </a:t>
            </a:r>
            <a:r>
              <a:rPr sz="3800" b="1" spc="45" dirty="0">
                <a:solidFill>
                  <a:srgbClr val="F7F7F7"/>
                </a:solidFill>
                <a:latin typeface="Arial"/>
                <a:cs typeface="Arial"/>
              </a:rPr>
              <a:t>i</a:t>
            </a:r>
            <a:endParaRPr sz="38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177617" y="1369887"/>
            <a:ext cx="335280" cy="6057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800" b="1" spc="110" dirty="0">
                <a:solidFill>
                  <a:srgbClr val="F7F7F7"/>
                </a:solidFill>
                <a:latin typeface="Arial"/>
                <a:cs typeface="Arial"/>
              </a:rPr>
              <a:t>n</a:t>
            </a:r>
            <a:endParaRPr sz="38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92909" y="1911555"/>
            <a:ext cx="1630045" cy="692785"/>
          </a:xfrm>
          <a:custGeom>
            <a:avLst/>
            <a:gdLst/>
            <a:ahLst/>
            <a:cxnLst/>
            <a:rect l="l" t="t" r="r" b="b"/>
            <a:pathLst>
              <a:path w="1630045" h="692785">
                <a:moveTo>
                  <a:pt x="0" y="0"/>
                </a:moveTo>
                <a:lnTo>
                  <a:pt x="1629801" y="0"/>
                </a:lnTo>
                <a:lnTo>
                  <a:pt x="1629801" y="692578"/>
                </a:lnTo>
                <a:lnTo>
                  <a:pt x="0" y="692578"/>
                </a:lnTo>
                <a:lnTo>
                  <a:pt x="0" y="0"/>
                </a:lnTo>
                <a:close/>
              </a:path>
            </a:pathLst>
          </a:custGeom>
          <a:solidFill>
            <a:srgbClr val="5D467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97081" y="1925773"/>
            <a:ext cx="1676400" cy="678815"/>
          </a:xfrm>
          <a:prstGeom prst="rect">
            <a:avLst/>
          </a:prstGeom>
          <a:solidFill>
            <a:srgbClr val="5D4677"/>
          </a:solidFill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3800" b="1" spc="40" dirty="0">
                <a:solidFill>
                  <a:srgbClr val="F7F7F7"/>
                </a:solidFill>
                <a:latin typeface="Arial"/>
                <a:cs typeface="Arial"/>
              </a:rPr>
              <a:t>Python</a:t>
            </a:r>
            <a:endParaRPr sz="38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833672" y="4981617"/>
            <a:ext cx="1255395" cy="161290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950" b="1" spc="-5" dirty="0">
                <a:solidFill>
                  <a:srgbClr val="6E2F9C"/>
                </a:solidFill>
                <a:latin typeface="Arial"/>
                <a:cs typeface="Arial"/>
                <a:hlinkClick r:id="rId5"/>
              </a:rPr>
              <a:t>www.</a:t>
            </a:r>
            <a:r>
              <a:rPr sz="950" spc="-5" dirty="0">
                <a:solidFill>
                  <a:srgbClr val="6E2F9C"/>
                </a:solidFill>
                <a:latin typeface="Times New Roman"/>
                <a:cs typeface="Times New Roman"/>
                <a:hlinkClick r:id="rId5"/>
              </a:rPr>
              <a:t>i</a:t>
            </a:r>
            <a:r>
              <a:rPr sz="950" b="1" spc="-5" dirty="0">
                <a:solidFill>
                  <a:srgbClr val="6E2F9C"/>
                </a:solidFill>
                <a:latin typeface="Arial"/>
                <a:cs typeface="Arial"/>
                <a:hlinkClick r:id="rId5"/>
              </a:rPr>
              <a:t>nte11ipaat.com</a:t>
            </a:r>
            <a:endParaRPr sz="95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449202" y="1800598"/>
            <a:ext cx="410209" cy="234950"/>
          </a:xfrm>
          <a:prstGeom prst="rect">
            <a:avLst/>
          </a:prstGeom>
          <a:solidFill>
            <a:srgbClr val="7C6B8C"/>
          </a:solidFill>
        </p:spPr>
        <p:txBody>
          <a:bodyPr vert="horz" wrap="square" lIns="0" tIns="698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5"/>
              </a:spcBef>
            </a:pPr>
            <a:r>
              <a:rPr sz="1350" spc="15" dirty="0">
                <a:solidFill>
                  <a:srgbClr val="F7F7F7"/>
                </a:solidFill>
                <a:latin typeface="Arial"/>
                <a:cs typeface="Arial"/>
              </a:rPr>
              <a:t>Input</a:t>
            </a:r>
            <a:endParaRPr sz="135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99277" y="3015222"/>
            <a:ext cx="1396365" cy="304165"/>
          </a:xfrm>
          <a:prstGeom prst="rect">
            <a:avLst/>
          </a:prstGeom>
          <a:solidFill>
            <a:srgbClr val="6252B1"/>
          </a:solidFill>
        </p:spPr>
        <p:txBody>
          <a:bodyPr vert="horz" wrap="square" lIns="0" tIns="889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70"/>
              </a:spcBef>
            </a:pPr>
            <a:r>
              <a:rPr sz="1750" spc="15" dirty="0">
                <a:solidFill>
                  <a:srgbClr val="F7F7F7"/>
                </a:solidFill>
                <a:latin typeface="Arial"/>
                <a:cs typeface="Arial"/>
              </a:rPr>
              <a:t>String</a:t>
            </a:r>
            <a:r>
              <a:rPr sz="1750" spc="-45" dirty="0">
                <a:solidFill>
                  <a:srgbClr val="F7F7F7"/>
                </a:solidFill>
                <a:latin typeface="Arial"/>
                <a:cs typeface="Arial"/>
              </a:rPr>
              <a:t> </a:t>
            </a:r>
            <a:r>
              <a:rPr sz="1750" dirty="0">
                <a:solidFill>
                  <a:srgbClr val="F7F7F7"/>
                </a:solidFill>
                <a:latin typeface="Arial"/>
                <a:cs typeface="Arial"/>
              </a:rPr>
              <a:t>Literals</a:t>
            </a:r>
            <a:endParaRPr sz="175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51488" y="3479478"/>
            <a:ext cx="1650364" cy="304165"/>
          </a:xfrm>
          <a:prstGeom prst="rect">
            <a:avLst/>
          </a:prstGeom>
          <a:solidFill>
            <a:srgbClr val="7B7B7B"/>
          </a:solidFill>
        </p:spPr>
        <p:txBody>
          <a:bodyPr vert="horz" wrap="square" lIns="0" tIns="889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70"/>
              </a:spcBef>
            </a:pPr>
            <a:r>
              <a:rPr sz="1750" spc="5" dirty="0">
                <a:solidFill>
                  <a:srgbClr val="F7F7F7"/>
                </a:solidFill>
                <a:latin typeface="Arial"/>
                <a:cs typeface="Arial"/>
              </a:rPr>
              <a:t>Numeric</a:t>
            </a:r>
            <a:r>
              <a:rPr sz="1750" spc="55" dirty="0">
                <a:solidFill>
                  <a:srgbClr val="F7F7F7"/>
                </a:solidFill>
                <a:latin typeface="Arial"/>
                <a:cs typeface="Arial"/>
              </a:rPr>
              <a:t> </a:t>
            </a:r>
            <a:r>
              <a:rPr sz="1750" dirty="0">
                <a:solidFill>
                  <a:srgbClr val="F7F7F7"/>
                </a:solidFill>
                <a:latin typeface="Arial"/>
                <a:cs typeface="Arial"/>
              </a:rPr>
              <a:t>Literals</a:t>
            </a:r>
            <a:endParaRPr sz="175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49103" y="3946789"/>
            <a:ext cx="1640205" cy="304165"/>
          </a:xfrm>
          <a:prstGeom prst="rect">
            <a:avLst/>
          </a:prstGeom>
          <a:solidFill>
            <a:srgbClr val="7B7B7B"/>
          </a:solidFill>
        </p:spPr>
        <p:txBody>
          <a:bodyPr vert="horz" wrap="square" lIns="0" tIns="889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70"/>
              </a:spcBef>
            </a:pPr>
            <a:r>
              <a:rPr sz="1750" spc="5" dirty="0">
                <a:solidFill>
                  <a:srgbClr val="F7F7F7"/>
                </a:solidFill>
                <a:latin typeface="Arial"/>
                <a:cs typeface="Arial"/>
              </a:rPr>
              <a:t>Boolean</a:t>
            </a:r>
            <a:r>
              <a:rPr sz="1750" spc="100" dirty="0">
                <a:solidFill>
                  <a:srgbClr val="F7F7F7"/>
                </a:solidFill>
                <a:latin typeface="Arial"/>
                <a:cs typeface="Arial"/>
              </a:rPr>
              <a:t> </a:t>
            </a:r>
            <a:r>
              <a:rPr sz="1750" dirty="0">
                <a:solidFill>
                  <a:srgbClr val="F7F7F7"/>
                </a:solidFill>
                <a:latin typeface="Arial"/>
                <a:cs typeface="Arial"/>
              </a:rPr>
              <a:t>Literals</a:t>
            </a:r>
            <a:endParaRPr sz="175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03945" y="4411045"/>
            <a:ext cx="1545590" cy="304165"/>
          </a:xfrm>
          <a:prstGeom prst="rect">
            <a:avLst/>
          </a:prstGeom>
          <a:solidFill>
            <a:srgbClr val="7B7B7B"/>
          </a:solidFill>
        </p:spPr>
        <p:txBody>
          <a:bodyPr vert="horz" wrap="square" lIns="0" tIns="889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70"/>
              </a:spcBef>
            </a:pPr>
            <a:r>
              <a:rPr sz="1750" spc="5" dirty="0">
                <a:solidFill>
                  <a:srgbClr val="F7F7F7"/>
                </a:solidFill>
                <a:latin typeface="Arial"/>
                <a:cs typeface="Arial"/>
              </a:rPr>
              <a:t>Special</a:t>
            </a:r>
            <a:r>
              <a:rPr sz="1750" spc="20" dirty="0">
                <a:solidFill>
                  <a:srgbClr val="F7F7F7"/>
                </a:solidFill>
                <a:latin typeface="Arial"/>
                <a:cs typeface="Arial"/>
              </a:rPr>
              <a:t> </a:t>
            </a:r>
            <a:r>
              <a:rPr sz="1750" dirty="0">
                <a:solidFill>
                  <a:srgbClr val="F7F7F7"/>
                </a:solidFill>
                <a:latin typeface="Arial"/>
                <a:cs typeface="Arial"/>
              </a:rPr>
              <a:t>Literals</a:t>
            </a:r>
            <a:endParaRPr sz="17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524"/>
            <a:ext cx="3333750" cy="51419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3232785" cy="1381125"/>
          </a:xfrm>
          <a:custGeom>
            <a:avLst/>
            <a:gdLst/>
            <a:ahLst/>
            <a:cxnLst/>
            <a:rect l="l" t="t" r="r" b="b"/>
            <a:pathLst>
              <a:path w="3232785" h="1381125">
                <a:moveTo>
                  <a:pt x="0" y="1380993"/>
                </a:moveTo>
                <a:lnTo>
                  <a:pt x="3232282" y="1380993"/>
                </a:lnTo>
                <a:lnTo>
                  <a:pt x="3232282" y="0"/>
                </a:lnTo>
                <a:lnTo>
                  <a:pt x="0" y="0"/>
                </a:lnTo>
                <a:lnTo>
                  <a:pt x="0" y="1380993"/>
                </a:lnTo>
                <a:close/>
              </a:path>
            </a:pathLst>
          </a:custGeom>
          <a:solidFill>
            <a:srgbClr val="2F233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2713862"/>
            <a:ext cx="3232785" cy="2430145"/>
          </a:xfrm>
          <a:custGeom>
            <a:avLst/>
            <a:gdLst/>
            <a:ahLst/>
            <a:cxnLst/>
            <a:rect l="l" t="t" r="r" b="b"/>
            <a:pathLst>
              <a:path w="3232785" h="2430145">
                <a:moveTo>
                  <a:pt x="0" y="2429637"/>
                </a:moveTo>
                <a:lnTo>
                  <a:pt x="3232282" y="2429637"/>
                </a:lnTo>
                <a:lnTo>
                  <a:pt x="3232282" y="0"/>
                </a:lnTo>
                <a:lnTo>
                  <a:pt x="0" y="0"/>
                </a:lnTo>
                <a:lnTo>
                  <a:pt x="0" y="2429637"/>
                </a:lnTo>
                <a:close/>
              </a:path>
            </a:pathLst>
          </a:custGeom>
          <a:solidFill>
            <a:srgbClr val="2F233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1380993"/>
            <a:ext cx="3232785" cy="1332865"/>
          </a:xfrm>
          <a:custGeom>
            <a:avLst/>
            <a:gdLst/>
            <a:ahLst/>
            <a:cxnLst/>
            <a:rect l="l" t="t" r="r" b="b"/>
            <a:pathLst>
              <a:path w="3232785" h="1332864">
                <a:moveTo>
                  <a:pt x="0" y="1332869"/>
                </a:moveTo>
                <a:lnTo>
                  <a:pt x="3232282" y="1332869"/>
                </a:lnTo>
                <a:lnTo>
                  <a:pt x="3232282" y="0"/>
                </a:lnTo>
                <a:lnTo>
                  <a:pt x="0" y="0"/>
                </a:lnTo>
                <a:lnTo>
                  <a:pt x="0" y="1332869"/>
                </a:lnTo>
                <a:close/>
              </a:path>
            </a:pathLst>
          </a:custGeom>
          <a:solidFill>
            <a:srgbClr val="5F47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3025" y="1340164"/>
            <a:ext cx="2428875" cy="1186180"/>
          </a:xfrm>
          <a:prstGeom prst="rect">
            <a:avLst/>
          </a:prstGeom>
        </p:spPr>
        <p:txBody>
          <a:bodyPr vert="horz" wrap="square" lIns="0" tIns="75565" rIns="0" bIns="0" rtlCol="0">
            <a:spAutoFit/>
          </a:bodyPr>
          <a:lstStyle/>
          <a:p>
            <a:pPr marL="12700" marR="5080">
              <a:lnSpc>
                <a:spcPts val="4360"/>
              </a:lnSpc>
              <a:spcBef>
                <a:spcPts val="595"/>
              </a:spcBef>
            </a:pPr>
            <a:r>
              <a:rPr sz="3950" b="1" spc="5" dirty="0">
                <a:solidFill>
                  <a:srgbClr val="FFFFFF"/>
                </a:solidFill>
                <a:latin typeface="Arial"/>
                <a:cs typeface="Arial"/>
              </a:rPr>
              <a:t>Literals </a:t>
            </a:r>
            <a:r>
              <a:rPr sz="3950" b="1" spc="15" dirty="0">
                <a:solidFill>
                  <a:srgbClr val="FFFFFF"/>
                </a:solidFill>
                <a:latin typeface="Arial"/>
                <a:cs typeface="Arial"/>
              </a:rPr>
              <a:t>in  </a:t>
            </a:r>
            <a:r>
              <a:rPr sz="3950" b="1" spc="-5" dirty="0">
                <a:solidFill>
                  <a:srgbClr val="FFFFFF"/>
                </a:solidFill>
                <a:latin typeface="Arial"/>
                <a:cs typeface="Arial"/>
              </a:rPr>
              <a:t>Python</a:t>
            </a:r>
            <a:endParaRPr sz="395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46837" y="67476"/>
            <a:ext cx="1275969" cy="5103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602218" y="1525142"/>
            <a:ext cx="1314450" cy="1188720"/>
          </a:xfrm>
          <a:custGeom>
            <a:avLst/>
            <a:gdLst/>
            <a:ahLst/>
            <a:cxnLst/>
            <a:rect l="l" t="t" r="r" b="b"/>
            <a:pathLst>
              <a:path w="1314450" h="1188720">
                <a:moveTo>
                  <a:pt x="0" y="1188720"/>
                </a:moveTo>
                <a:lnTo>
                  <a:pt x="1314200" y="1188720"/>
                </a:lnTo>
                <a:lnTo>
                  <a:pt x="1314200" y="0"/>
                </a:lnTo>
                <a:lnTo>
                  <a:pt x="0" y="0"/>
                </a:lnTo>
                <a:lnTo>
                  <a:pt x="0" y="1188720"/>
                </a:lnTo>
                <a:close/>
              </a:path>
            </a:pathLst>
          </a:custGeom>
          <a:solidFill>
            <a:srgbClr val="5F4778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916302" y="1525142"/>
            <a:ext cx="1314450" cy="1188720"/>
          </a:xfrm>
          <a:custGeom>
            <a:avLst/>
            <a:gdLst/>
            <a:ahLst/>
            <a:cxnLst/>
            <a:rect l="l" t="t" r="r" b="b"/>
            <a:pathLst>
              <a:path w="1314450" h="1188720">
                <a:moveTo>
                  <a:pt x="0" y="1188720"/>
                </a:moveTo>
                <a:lnTo>
                  <a:pt x="1314200" y="1188720"/>
                </a:lnTo>
                <a:lnTo>
                  <a:pt x="1314200" y="0"/>
                </a:lnTo>
                <a:lnTo>
                  <a:pt x="0" y="0"/>
                </a:lnTo>
                <a:lnTo>
                  <a:pt x="0" y="1188720"/>
                </a:lnTo>
                <a:close/>
              </a:path>
            </a:pathLst>
          </a:custGeom>
          <a:solidFill>
            <a:srgbClr val="5F4778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230508" y="1525142"/>
            <a:ext cx="1314450" cy="1188720"/>
          </a:xfrm>
          <a:custGeom>
            <a:avLst/>
            <a:gdLst/>
            <a:ahLst/>
            <a:cxnLst/>
            <a:rect l="l" t="t" r="r" b="b"/>
            <a:pathLst>
              <a:path w="1314450" h="1188720">
                <a:moveTo>
                  <a:pt x="0" y="1188720"/>
                </a:moveTo>
                <a:lnTo>
                  <a:pt x="1314200" y="1188720"/>
                </a:lnTo>
                <a:lnTo>
                  <a:pt x="1314200" y="0"/>
                </a:lnTo>
                <a:lnTo>
                  <a:pt x="0" y="0"/>
                </a:lnTo>
                <a:lnTo>
                  <a:pt x="0" y="1188720"/>
                </a:lnTo>
                <a:close/>
              </a:path>
            </a:pathLst>
          </a:custGeom>
          <a:solidFill>
            <a:srgbClr val="5F4778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544561" y="1525142"/>
            <a:ext cx="1314450" cy="1188720"/>
          </a:xfrm>
          <a:custGeom>
            <a:avLst/>
            <a:gdLst/>
            <a:ahLst/>
            <a:cxnLst/>
            <a:rect l="l" t="t" r="r" b="b"/>
            <a:pathLst>
              <a:path w="1314450" h="1188720">
                <a:moveTo>
                  <a:pt x="0" y="1188720"/>
                </a:moveTo>
                <a:lnTo>
                  <a:pt x="1314200" y="1188720"/>
                </a:lnTo>
                <a:lnTo>
                  <a:pt x="1314200" y="0"/>
                </a:lnTo>
                <a:lnTo>
                  <a:pt x="0" y="0"/>
                </a:lnTo>
                <a:lnTo>
                  <a:pt x="0" y="1188720"/>
                </a:lnTo>
                <a:close/>
              </a:path>
            </a:pathLst>
          </a:custGeom>
          <a:solidFill>
            <a:srgbClr val="5F4778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602217" y="1525127"/>
            <a:ext cx="5257165" cy="0"/>
          </a:xfrm>
          <a:custGeom>
            <a:avLst/>
            <a:gdLst/>
            <a:ahLst/>
            <a:cxnLst/>
            <a:rect l="l" t="t" r="r" b="b"/>
            <a:pathLst>
              <a:path w="5257165">
                <a:moveTo>
                  <a:pt x="0" y="0"/>
                </a:moveTo>
                <a:lnTo>
                  <a:pt x="5256550" y="0"/>
                </a:lnTo>
              </a:path>
            </a:pathLst>
          </a:custGeom>
          <a:ln w="12700">
            <a:solidFill>
              <a:srgbClr val="5F477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602217" y="1154308"/>
            <a:ext cx="5257165" cy="0"/>
          </a:xfrm>
          <a:custGeom>
            <a:avLst/>
            <a:gdLst/>
            <a:ahLst/>
            <a:cxnLst/>
            <a:rect l="l" t="t" r="r" b="b"/>
            <a:pathLst>
              <a:path w="5257165">
                <a:moveTo>
                  <a:pt x="0" y="0"/>
                </a:moveTo>
                <a:lnTo>
                  <a:pt x="5256550" y="0"/>
                </a:lnTo>
              </a:path>
            </a:pathLst>
          </a:custGeom>
          <a:ln w="12700">
            <a:solidFill>
              <a:srgbClr val="5F477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602217" y="2713863"/>
            <a:ext cx="5257165" cy="0"/>
          </a:xfrm>
          <a:custGeom>
            <a:avLst/>
            <a:gdLst/>
            <a:ahLst/>
            <a:cxnLst/>
            <a:rect l="l" t="t" r="r" b="b"/>
            <a:pathLst>
              <a:path w="5257165">
                <a:moveTo>
                  <a:pt x="0" y="0"/>
                </a:moveTo>
                <a:lnTo>
                  <a:pt x="5256550" y="0"/>
                </a:lnTo>
              </a:path>
            </a:pathLst>
          </a:custGeom>
          <a:ln w="12700">
            <a:solidFill>
              <a:srgbClr val="5F477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3684653" y="1180144"/>
            <a:ext cx="257810" cy="2660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50" b="1" spc="35" dirty="0">
                <a:solidFill>
                  <a:srgbClr val="6555B8"/>
                </a:solidFill>
                <a:latin typeface="Calibri"/>
                <a:cs typeface="Calibri"/>
              </a:rPr>
              <a:t>I</a:t>
            </a:r>
            <a:r>
              <a:rPr sz="1550" b="1" spc="-10" dirty="0">
                <a:solidFill>
                  <a:srgbClr val="6555B8"/>
                </a:solidFill>
                <a:latin typeface="Calibri"/>
                <a:cs typeface="Calibri"/>
              </a:rPr>
              <a:t>n</a:t>
            </a:r>
            <a:r>
              <a:rPr sz="1550" b="1" spc="5" dirty="0">
                <a:solidFill>
                  <a:srgbClr val="6555B8"/>
                </a:solidFill>
                <a:latin typeface="Calibri"/>
                <a:cs typeface="Calibri"/>
              </a:rPr>
              <a:t>t</a:t>
            </a:r>
            <a:endParaRPr sz="155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000375" y="1180144"/>
            <a:ext cx="415925" cy="2660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50" b="1" spc="15" dirty="0">
                <a:solidFill>
                  <a:srgbClr val="6555B8"/>
                </a:solidFill>
                <a:latin typeface="Calibri"/>
                <a:cs typeface="Calibri"/>
              </a:rPr>
              <a:t>L</a:t>
            </a:r>
            <a:r>
              <a:rPr sz="1550" b="1" spc="-15" dirty="0">
                <a:solidFill>
                  <a:srgbClr val="6555B8"/>
                </a:solidFill>
                <a:latin typeface="Calibri"/>
                <a:cs typeface="Calibri"/>
              </a:rPr>
              <a:t>on</a:t>
            </a:r>
            <a:r>
              <a:rPr sz="1550" b="1" spc="10" dirty="0">
                <a:solidFill>
                  <a:srgbClr val="6555B8"/>
                </a:solidFill>
                <a:latin typeface="Calibri"/>
                <a:cs typeface="Calibri"/>
              </a:rPr>
              <a:t>g</a:t>
            </a:r>
            <a:endParaRPr sz="155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315714" y="1180144"/>
            <a:ext cx="437515" cy="2660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50" b="1" spc="30" dirty="0">
                <a:solidFill>
                  <a:srgbClr val="6555B8"/>
                </a:solidFill>
                <a:latin typeface="Calibri"/>
                <a:cs typeface="Calibri"/>
              </a:rPr>
              <a:t>F</a:t>
            </a:r>
            <a:r>
              <a:rPr sz="1550" b="1" spc="-10" dirty="0">
                <a:solidFill>
                  <a:srgbClr val="6555B8"/>
                </a:solidFill>
                <a:latin typeface="Calibri"/>
                <a:cs typeface="Calibri"/>
              </a:rPr>
              <a:t>l</a:t>
            </a:r>
            <a:r>
              <a:rPr sz="1550" b="1" spc="-15" dirty="0">
                <a:solidFill>
                  <a:srgbClr val="6555B8"/>
                </a:solidFill>
                <a:latin typeface="Calibri"/>
                <a:cs typeface="Calibri"/>
              </a:rPr>
              <a:t>o</a:t>
            </a:r>
            <a:r>
              <a:rPr sz="1550" b="1" spc="-20" dirty="0">
                <a:solidFill>
                  <a:srgbClr val="6555B8"/>
                </a:solidFill>
                <a:latin typeface="Calibri"/>
                <a:cs typeface="Calibri"/>
              </a:rPr>
              <a:t>a</a:t>
            </a:r>
            <a:r>
              <a:rPr sz="1550" b="1" spc="5" dirty="0">
                <a:solidFill>
                  <a:srgbClr val="6555B8"/>
                </a:solidFill>
                <a:latin typeface="Calibri"/>
                <a:cs typeface="Calibri"/>
              </a:rPr>
              <a:t>t</a:t>
            </a:r>
            <a:endParaRPr sz="155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631182" y="1180144"/>
            <a:ext cx="748030" cy="2660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50" b="1" dirty="0">
                <a:solidFill>
                  <a:srgbClr val="6555B8"/>
                </a:solidFill>
                <a:latin typeface="Calibri"/>
                <a:cs typeface="Calibri"/>
              </a:rPr>
              <a:t>C</a:t>
            </a:r>
            <a:r>
              <a:rPr sz="1550" b="1" spc="-10" dirty="0">
                <a:solidFill>
                  <a:srgbClr val="6555B8"/>
                </a:solidFill>
                <a:latin typeface="Calibri"/>
                <a:cs typeface="Calibri"/>
              </a:rPr>
              <a:t>o</a:t>
            </a:r>
            <a:r>
              <a:rPr sz="1550" b="1" spc="10" dirty="0">
                <a:solidFill>
                  <a:srgbClr val="6555B8"/>
                </a:solidFill>
                <a:latin typeface="Calibri"/>
                <a:cs typeface="Calibri"/>
              </a:rPr>
              <a:t>m</a:t>
            </a:r>
            <a:r>
              <a:rPr sz="1550" b="1" spc="-10" dirty="0">
                <a:solidFill>
                  <a:srgbClr val="6555B8"/>
                </a:solidFill>
                <a:latin typeface="Calibri"/>
                <a:cs typeface="Calibri"/>
              </a:rPr>
              <a:t>pl</a:t>
            </a:r>
            <a:r>
              <a:rPr sz="1550" b="1" spc="40" dirty="0">
                <a:solidFill>
                  <a:srgbClr val="6555B8"/>
                </a:solidFill>
                <a:latin typeface="Calibri"/>
                <a:cs typeface="Calibri"/>
              </a:rPr>
              <a:t>e</a:t>
            </a:r>
            <a:r>
              <a:rPr sz="1550" b="1" spc="10" dirty="0">
                <a:solidFill>
                  <a:srgbClr val="6555B8"/>
                </a:solidFill>
                <a:latin typeface="Calibri"/>
                <a:cs typeface="Calibri"/>
              </a:rPr>
              <a:t>x</a:t>
            </a:r>
            <a:endParaRPr sz="155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684653" y="1551619"/>
            <a:ext cx="1108710" cy="943610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 marR="5080">
              <a:lnSpc>
                <a:spcPts val="1430"/>
              </a:lnSpc>
              <a:spcBef>
                <a:spcPts val="155"/>
              </a:spcBef>
            </a:pPr>
            <a:r>
              <a:rPr sz="1200" spc="-10" dirty="0">
                <a:latin typeface="Calibri"/>
                <a:cs typeface="Calibri"/>
              </a:rPr>
              <a:t>+ve </a:t>
            </a:r>
            <a:r>
              <a:rPr sz="1200" spc="-5" dirty="0">
                <a:latin typeface="Calibri"/>
                <a:cs typeface="Calibri"/>
              </a:rPr>
              <a:t>and </a:t>
            </a:r>
            <a:r>
              <a:rPr sz="1200" spc="-15" dirty="0">
                <a:latin typeface="Calibri"/>
                <a:cs typeface="Calibri"/>
              </a:rPr>
              <a:t>–ve  </a:t>
            </a:r>
            <a:r>
              <a:rPr sz="1200" spc="-30" dirty="0">
                <a:latin typeface="Calibri"/>
                <a:cs typeface="Calibri"/>
              </a:rPr>
              <a:t>nu</a:t>
            </a:r>
            <a:r>
              <a:rPr sz="1200" spc="-60" dirty="0">
                <a:latin typeface="Calibri"/>
                <a:cs typeface="Calibri"/>
              </a:rPr>
              <a:t>m</a:t>
            </a:r>
            <a:r>
              <a:rPr sz="1200" spc="-30" dirty="0">
                <a:latin typeface="Calibri"/>
                <a:cs typeface="Calibri"/>
              </a:rPr>
              <a:t>b</a:t>
            </a:r>
            <a:r>
              <a:rPr sz="1200" dirty="0">
                <a:latin typeface="Calibri"/>
                <a:cs typeface="Calibri"/>
              </a:rPr>
              <a:t>e</a:t>
            </a:r>
            <a:r>
              <a:rPr sz="1200" spc="-45" dirty="0">
                <a:latin typeface="Calibri"/>
                <a:cs typeface="Calibri"/>
              </a:rPr>
              <a:t>r</a:t>
            </a:r>
            <a:r>
              <a:rPr sz="1200" spc="55" dirty="0">
                <a:latin typeface="Calibri"/>
                <a:cs typeface="Calibri"/>
              </a:rPr>
              <a:t>s</a:t>
            </a:r>
            <a:r>
              <a:rPr sz="1200" spc="10" dirty="0">
                <a:latin typeface="Calibri"/>
                <a:cs typeface="Calibri"/>
              </a:rPr>
              <a:t>(</a:t>
            </a:r>
            <a:r>
              <a:rPr sz="1200" spc="25" dirty="0">
                <a:latin typeface="Calibri"/>
                <a:cs typeface="Calibri"/>
              </a:rPr>
              <a:t>i</a:t>
            </a:r>
            <a:r>
              <a:rPr sz="1200" spc="-30" dirty="0">
                <a:latin typeface="Calibri"/>
                <a:cs typeface="Calibri"/>
              </a:rPr>
              <a:t>nt</a:t>
            </a:r>
            <a:r>
              <a:rPr sz="1200" dirty="0">
                <a:latin typeface="Calibri"/>
                <a:cs typeface="Calibri"/>
              </a:rPr>
              <a:t>e</a:t>
            </a:r>
            <a:r>
              <a:rPr sz="1200" spc="35" dirty="0">
                <a:latin typeface="Calibri"/>
                <a:cs typeface="Calibri"/>
              </a:rPr>
              <a:t>g</a:t>
            </a:r>
            <a:r>
              <a:rPr sz="1200" dirty="0">
                <a:latin typeface="Calibri"/>
                <a:cs typeface="Calibri"/>
              </a:rPr>
              <a:t>e</a:t>
            </a:r>
            <a:r>
              <a:rPr sz="1200" spc="-45" dirty="0">
                <a:latin typeface="Calibri"/>
                <a:cs typeface="Calibri"/>
              </a:rPr>
              <a:t>r</a:t>
            </a:r>
            <a:r>
              <a:rPr sz="1200" dirty="0">
                <a:latin typeface="Calibri"/>
                <a:cs typeface="Calibri"/>
              </a:rPr>
              <a:t>s</a:t>
            </a:r>
            <a:endParaRPr sz="1200">
              <a:latin typeface="Calibri"/>
              <a:cs typeface="Calibri"/>
            </a:endParaRPr>
          </a:p>
          <a:p>
            <a:pPr marL="12700">
              <a:lnSpc>
                <a:spcPts val="1380"/>
              </a:lnSpc>
            </a:pPr>
            <a:r>
              <a:rPr sz="1200" dirty="0">
                <a:latin typeface="Calibri"/>
                <a:cs typeface="Calibri"/>
              </a:rPr>
              <a:t>) </a:t>
            </a:r>
            <a:r>
              <a:rPr sz="1200" spc="-10" dirty="0">
                <a:latin typeface="Calibri"/>
                <a:cs typeface="Calibri"/>
              </a:rPr>
              <a:t>with</a:t>
            </a:r>
            <a:r>
              <a:rPr sz="1200" spc="25" dirty="0">
                <a:latin typeface="Calibri"/>
                <a:cs typeface="Calibri"/>
              </a:rPr>
              <a:t> </a:t>
            </a:r>
            <a:r>
              <a:rPr sz="1200" spc="-15" dirty="0">
                <a:latin typeface="Calibri"/>
                <a:cs typeface="Calibri"/>
              </a:rPr>
              <a:t>no</a:t>
            </a:r>
            <a:endParaRPr sz="1200">
              <a:latin typeface="Calibri"/>
              <a:cs typeface="Calibri"/>
            </a:endParaRPr>
          </a:p>
          <a:p>
            <a:pPr marL="12700" marR="178435">
              <a:lnSpc>
                <a:spcPts val="1430"/>
              </a:lnSpc>
              <a:spcBef>
                <a:spcPts val="120"/>
              </a:spcBef>
            </a:pPr>
            <a:r>
              <a:rPr sz="1200" spc="-5" dirty="0">
                <a:latin typeface="Calibri"/>
                <a:cs typeface="Calibri"/>
              </a:rPr>
              <a:t>fractional</a:t>
            </a:r>
            <a:r>
              <a:rPr sz="1200" spc="-95" dirty="0">
                <a:latin typeface="Calibri"/>
                <a:cs typeface="Calibri"/>
              </a:rPr>
              <a:t> </a:t>
            </a:r>
            <a:r>
              <a:rPr sz="1200" spc="-15" dirty="0">
                <a:latin typeface="Calibri"/>
                <a:cs typeface="Calibri"/>
              </a:rPr>
              <a:t>part.  </a:t>
            </a:r>
            <a:r>
              <a:rPr sz="1200" spc="5" dirty="0">
                <a:latin typeface="Calibri"/>
                <a:cs typeface="Calibri"/>
              </a:rPr>
              <a:t>Ex:</a:t>
            </a:r>
            <a:r>
              <a:rPr sz="1200" spc="-10" dirty="0">
                <a:latin typeface="Calibri"/>
                <a:cs typeface="Calibri"/>
              </a:rPr>
              <a:t> 100,-234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000375" y="1551619"/>
            <a:ext cx="1116330" cy="9436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0899"/>
              </a:lnSpc>
              <a:spcBef>
                <a:spcPts val="90"/>
              </a:spcBef>
            </a:pPr>
            <a:r>
              <a:rPr sz="1200" spc="-10" dirty="0">
                <a:latin typeface="Calibri"/>
                <a:cs typeface="Calibri"/>
              </a:rPr>
              <a:t>Unlimited </a:t>
            </a:r>
            <a:r>
              <a:rPr sz="1200" spc="-5" dirty="0">
                <a:latin typeface="Calibri"/>
                <a:cs typeface="Calibri"/>
              </a:rPr>
              <a:t>integer  </a:t>
            </a:r>
            <a:r>
              <a:rPr sz="1200" spc="10" dirty="0">
                <a:latin typeface="Calibri"/>
                <a:cs typeface="Calibri"/>
              </a:rPr>
              <a:t>size </a:t>
            </a:r>
            <a:r>
              <a:rPr sz="1200" spc="-10" dirty="0">
                <a:latin typeface="Calibri"/>
                <a:cs typeface="Calibri"/>
              </a:rPr>
              <a:t>followed </a:t>
            </a:r>
            <a:r>
              <a:rPr sz="1200" spc="-20" dirty="0">
                <a:latin typeface="Calibri"/>
                <a:cs typeface="Calibri"/>
              </a:rPr>
              <a:t>by  upper or  </a:t>
            </a:r>
            <a:r>
              <a:rPr sz="1200" dirty="0">
                <a:latin typeface="Calibri"/>
                <a:cs typeface="Calibri"/>
              </a:rPr>
              <a:t>lowercase</a:t>
            </a:r>
            <a:r>
              <a:rPr sz="1200" spc="-55" dirty="0">
                <a:latin typeface="Calibri"/>
                <a:cs typeface="Calibri"/>
              </a:rPr>
              <a:t> </a:t>
            </a:r>
            <a:r>
              <a:rPr sz="1200" spc="5" dirty="0">
                <a:latin typeface="Calibri"/>
                <a:cs typeface="Calibri"/>
              </a:rPr>
              <a:t>L.</a:t>
            </a:r>
            <a:endParaRPr sz="1200">
              <a:latin typeface="Calibri"/>
              <a:cs typeface="Calibri"/>
            </a:endParaRPr>
          </a:p>
          <a:p>
            <a:pPr marL="12700">
              <a:lnSpc>
                <a:spcPts val="1430"/>
              </a:lnSpc>
            </a:pPr>
            <a:r>
              <a:rPr sz="1200" dirty="0">
                <a:latin typeface="Calibri"/>
                <a:cs typeface="Calibri"/>
              </a:rPr>
              <a:t>Ex:</a:t>
            </a:r>
            <a:r>
              <a:rPr sz="1200" spc="-10" dirty="0">
                <a:latin typeface="Calibri"/>
                <a:cs typeface="Calibri"/>
              </a:rPr>
              <a:t> 233424243L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315714" y="1551619"/>
            <a:ext cx="1106805" cy="9436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0899"/>
              </a:lnSpc>
              <a:spcBef>
                <a:spcPts val="90"/>
              </a:spcBef>
            </a:pPr>
            <a:r>
              <a:rPr sz="1200" spc="10" dirty="0">
                <a:latin typeface="Calibri"/>
                <a:cs typeface="Calibri"/>
              </a:rPr>
              <a:t>Real </a:t>
            </a:r>
            <a:r>
              <a:rPr sz="1200" spc="-30" dirty="0">
                <a:latin typeface="Calibri"/>
                <a:cs typeface="Calibri"/>
              </a:rPr>
              <a:t>numbers  </a:t>
            </a:r>
            <a:r>
              <a:rPr sz="1200" spc="-15" dirty="0">
                <a:latin typeface="Calibri"/>
                <a:cs typeface="Calibri"/>
              </a:rPr>
              <a:t>with </a:t>
            </a:r>
            <a:r>
              <a:rPr sz="1200" spc="-25" dirty="0">
                <a:latin typeface="Calibri"/>
                <a:cs typeface="Calibri"/>
              </a:rPr>
              <a:t>both </a:t>
            </a:r>
            <a:r>
              <a:rPr sz="1200" spc="-5" dirty="0">
                <a:latin typeface="Calibri"/>
                <a:cs typeface="Calibri"/>
              </a:rPr>
              <a:t>integer  and </a:t>
            </a:r>
            <a:r>
              <a:rPr sz="1200" spc="-10" dirty="0">
                <a:latin typeface="Calibri"/>
                <a:cs typeface="Calibri"/>
              </a:rPr>
              <a:t>fractional  </a:t>
            </a:r>
            <a:r>
              <a:rPr sz="1200" spc="-15" dirty="0">
                <a:latin typeface="Calibri"/>
                <a:cs typeface="Calibri"/>
              </a:rPr>
              <a:t>part</a:t>
            </a:r>
            <a:endParaRPr sz="1200">
              <a:latin typeface="Calibri"/>
              <a:cs typeface="Calibri"/>
            </a:endParaRPr>
          </a:p>
          <a:p>
            <a:pPr marL="12700">
              <a:lnSpc>
                <a:spcPts val="1430"/>
              </a:lnSpc>
            </a:pPr>
            <a:r>
              <a:rPr sz="1200" dirty="0">
                <a:latin typeface="Calibri"/>
                <a:cs typeface="Calibri"/>
              </a:rPr>
              <a:t>Ex: </a:t>
            </a:r>
            <a:r>
              <a:rPr sz="1200" spc="-5" dirty="0">
                <a:latin typeface="Calibri"/>
                <a:cs typeface="Calibri"/>
              </a:rPr>
              <a:t>-213.3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631182" y="1551619"/>
            <a:ext cx="1140460" cy="11245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400"/>
              </a:lnSpc>
              <a:spcBef>
                <a:spcPts val="95"/>
              </a:spcBef>
            </a:pPr>
            <a:r>
              <a:rPr sz="1200" dirty="0">
                <a:latin typeface="Calibri"/>
                <a:cs typeface="Calibri"/>
              </a:rPr>
              <a:t>In </a:t>
            </a:r>
            <a:r>
              <a:rPr sz="1200" spc="-25" dirty="0">
                <a:latin typeface="Calibri"/>
                <a:cs typeface="Calibri"/>
              </a:rPr>
              <a:t>the </a:t>
            </a:r>
            <a:r>
              <a:rPr sz="1200" spc="-20" dirty="0">
                <a:latin typeface="Calibri"/>
                <a:cs typeface="Calibri"/>
              </a:rPr>
              <a:t>form of  </a:t>
            </a:r>
            <a:r>
              <a:rPr sz="1200" spc="-5" dirty="0">
                <a:latin typeface="Calibri"/>
                <a:cs typeface="Calibri"/>
              </a:rPr>
              <a:t>a+bj. </a:t>
            </a:r>
            <a:r>
              <a:rPr sz="1200" spc="5" dirty="0">
                <a:latin typeface="Calibri"/>
                <a:cs typeface="Calibri"/>
              </a:rPr>
              <a:t>‘a’ </a:t>
            </a:r>
            <a:r>
              <a:rPr sz="1200" spc="-30" dirty="0">
                <a:latin typeface="Calibri"/>
                <a:cs typeface="Calibri"/>
              </a:rPr>
              <a:t>forms </a:t>
            </a:r>
            <a:r>
              <a:rPr sz="1200" spc="-25" dirty="0">
                <a:latin typeface="Calibri"/>
                <a:cs typeface="Calibri"/>
              </a:rPr>
              <a:t>the  </a:t>
            </a:r>
            <a:r>
              <a:rPr sz="1200" spc="-10" dirty="0">
                <a:latin typeface="Calibri"/>
                <a:cs typeface="Calibri"/>
              </a:rPr>
              <a:t>real </a:t>
            </a:r>
            <a:r>
              <a:rPr sz="1200" spc="-15" dirty="0">
                <a:latin typeface="Calibri"/>
                <a:cs typeface="Calibri"/>
              </a:rPr>
              <a:t>part </a:t>
            </a:r>
            <a:r>
              <a:rPr sz="1200" dirty="0">
                <a:latin typeface="Calibri"/>
                <a:cs typeface="Calibri"/>
              </a:rPr>
              <a:t>&amp; b  </a:t>
            </a:r>
            <a:r>
              <a:rPr sz="1200" spc="-30" dirty="0">
                <a:latin typeface="Calibri"/>
                <a:cs typeface="Calibri"/>
              </a:rPr>
              <a:t>forms </a:t>
            </a:r>
            <a:r>
              <a:rPr sz="1200" spc="-25" dirty="0">
                <a:latin typeface="Calibri"/>
                <a:cs typeface="Calibri"/>
              </a:rPr>
              <a:t>the  </a:t>
            </a:r>
            <a:r>
              <a:rPr sz="1200" spc="-5" dirty="0">
                <a:latin typeface="Calibri"/>
                <a:cs typeface="Calibri"/>
              </a:rPr>
              <a:t>imaginary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spc="-20" dirty="0">
                <a:latin typeface="Calibri"/>
                <a:cs typeface="Calibri"/>
              </a:rPr>
              <a:t>part.</a:t>
            </a:r>
            <a:endParaRPr sz="1200">
              <a:latin typeface="Calibri"/>
              <a:cs typeface="Calibri"/>
            </a:endParaRPr>
          </a:p>
          <a:p>
            <a:pPr marL="12700">
              <a:lnSpc>
                <a:spcPts val="1425"/>
              </a:lnSpc>
            </a:pPr>
            <a:r>
              <a:rPr sz="1200" dirty="0">
                <a:latin typeface="Calibri"/>
                <a:cs typeface="Calibri"/>
              </a:rPr>
              <a:t>Ex: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3.14j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463927" y="2965130"/>
            <a:ext cx="108585" cy="24320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400" spc="10" dirty="0">
                <a:solidFill>
                  <a:srgbClr val="595959"/>
                </a:solidFill>
                <a:latin typeface="Wingdings"/>
                <a:cs typeface="Wingdings"/>
              </a:rPr>
              <a:t></a:t>
            </a:r>
            <a:endParaRPr sz="1400">
              <a:latin typeface="Wingdings"/>
              <a:cs typeface="Wingdings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463927" y="3929061"/>
            <a:ext cx="108585" cy="24320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400" spc="10" dirty="0">
                <a:solidFill>
                  <a:srgbClr val="595959"/>
                </a:solidFill>
                <a:latin typeface="Wingdings"/>
                <a:cs typeface="Wingdings"/>
              </a:rPr>
              <a:t></a:t>
            </a:r>
            <a:endParaRPr sz="1400">
              <a:latin typeface="Wingdings"/>
              <a:cs typeface="Wingdings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150359" y="2858189"/>
            <a:ext cx="4104640" cy="163893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 marR="5080">
              <a:lnSpc>
                <a:spcPct val="149900"/>
              </a:lnSpc>
              <a:spcBef>
                <a:spcPts val="130"/>
              </a:spcBef>
            </a:pPr>
            <a:r>
              <a:rPr sz="1400" spc="35" dirty="0">
                <a:solidFill>
                  <a:srgbClr val="595959"/>
                </a:solidFill>
                <a:latin typeface="Arial"/>
                <a:cs typeface="Arial"/>
              </a:rPr>
              <a:t>In</a:t>
            </a:r>
            <a:r>
              <a:rPr sz="1400" spc="-5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595959"/>
                </a:solidFill>
                <a:latin typeface="Arial"/>
                <a:cs typeface="Arial"/>
              </a:rPr>
              <a:t>Python,</a:t>
            </a:r>
            <a:r>
              <a:rPr sz="1400" spc="-3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spc="-20" dirty="0">
                <a:solidFill>
                  <a:srgbClr val="595959"/>
                </a:solidFill>
                <a:latin typeface="Arial"/>
                <a:cs typeface="Arial"/>
              </a:rPr>
              <a:t>value</a:t>
            </a:r>
            <a:r>
              <a:rPr sz="1400" spc="9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spc="20" dirty="0">
                <a:solidFill>
                  <a:srgbClr val="595959"/>
                </a:solidFill>
                <a:latin typeface="Arial"/>
                <a:cs typeface="Arial"/>
              </a:rPr>
              <a:t>of</a:t>
            </a:r>
            <a:r>
              <a:rPr sz="1400" spc="-1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595959"/>
                </a:solidFill>
                <a:latin typeface="Arial"/>
                <a:cs typeface="Arial"/>
              </a:rPr>
              <a:t>an</a:t>
            </a:r>
            <a:r>
              <a:rPr sz="1400" spc="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spc="5" dirty="0">
                <a:solidFill>
                  <a:srgbClr val="595959"/>
                </a:solidFill>
                <a:latin typeface="Arial"/>
                <a:cs typeface="Arial"/>
              </a:rPr>
              <a:t>integer</a:t>
            </a:r>
            <a:r>
              <a:rPr sz="1400" spc="-114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595959"/>
                </a:solidFill>
                <a:latin typeface="Arial"/>
                <a:cs typeface="Arial"/>
              </a:rPr>
              <a:t>is</a:t>
            </a:r>
            <a:r>
              <a:rPr sz="1400" spc="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spc="5" dirty="0">
                <a:solidFill>
                  <a:srgbClr val="595959"/>
                </a:solidFill>
                <a:latin typeface="Arial"/>
                <a:cs typeface="Arial"/>
              </a:rPr>
              <a:t>not</a:t>
            </a:r>
            <a:r>
              <a:rPr sz="1400" spc="-3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spc="5" dirty="0">
                <a:solidFill>
                  <a:srgbClr val="595959"/>
                </a:solidFill>
                <a:latin typeface="Arial"/>
                <a:cs typeface="Arial"/>
              </a:rPr>
              <a:t>restricted</a:t>
            </a:r>
            <a:r>
              <a:rPr sz="1400" spc="-13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spc="25" dirty="0">
                <a:solidFill>
                  <a:srgbClr val="595959"/>
                </a:solidFill>
                <a:latin typeface="Arial"/>
                <a:cs typeface="Arial"/>
              </a:rPr>
              <a:t>by</a:t>
            </a:r>
            <a:r>
              <a:rPr sz="1400" spc="-1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spc="-15" dirty="0">
                <a:solidFill>
                  <a:srgbClr val="595959"/>
                </a:solidFill>
                <a:latin typeface="Arial"/>
                <a:cs typeface="Arial"/>
              </a:rPr>
              <a:t>the  </a:t>
            </a:r>
            <a:r>
              <a:rPr sz="1400" spc="10" dirty="0">
                <a:solidFill>
                  <a:srgbClr val="595959"/>
                </a:solidFill>
                <a:latin typeface="Arial"/>
                <a:cs typeface="Arial"/>
              </a:rPr>
              <a:t>number </a:t>
            </a:r>
            <a:r>
              <a:rPr sz="1400" spc="20" dirty="0">
                <a:solidFill>
                  <a:srgbClr val="595959"/>
                </a:solidFill>
                <a:latin typeface="Arial"/>
                <a:cs typeface="Arial"/>
              </a:rPr>
              <a:t>of </a:t>
            </a:r>
            <a:r>
              <a:rPr sz="1400" spc="5" dirty="0">
                <a:solidFill>
                  <a:srgbClr val="595959"/>
                </a:solidFill>
                <a:latin typeface="Arial"/>
                <a:cs typeface="Arial"/>
              </a:rPr>
              <a:t>bits </a:t>
            </a:r>
            <a:r>
              <a:rPr sz="1400" spc="-15" dirty="0">
                <a:solidFill>
                  <a:srgbClr val="595959"/>
                </a:solidFill>
                <a:latin typeface="Arial"/>
                <a:cs typeface="Arial"/>
              </a:rPr>
              <a:t>and </a:t>
            </a:r>
            <a:r>
              <a:rPr sz="1400" spc="5" dirty="0">
                <a:solidFill>
                  <a:srgbClr val="595959"/>
                </a:solidFill>
                <a:latin typeface="Arial"/>
                <a:cs typeface="Arial"/>
              </a:rPr>
              <a:t>can 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expand </a:t>
            </a:r>
            <a:r>
              <a:rPr sz="1400" spc="-5" dirty="0">
                <a:solidFill>
                  <a:srgbClr val="595959"/>
                </a:solidFill>
                <a:latin typeface="Arial"/>
                <a:cs typeface="Arial"/>
              </a:rPr>
              <a:t>to </a:t>
            </a:r>
            <a:r>
              <a:rPr sz="1400" spc="-15" dirty="0">
                <a:solidFill>
                  <a:srgbClr val="595959"/>
                </a:solidFill>
                <a:latin typeface="Arial"/>
                <a:cs typeface="Arial"/>
              </a:rPr>
              <a:t>the </a:t>
            </a:r>
            <a:r>
              <a:rPr sz="1400" spc="-5" dirty="0">
                <a:solidFill>
                  <a:srgbClr val="595959"/>
                </a:solidFill>
                <a:latin typeface="Arial"/>
                <a:cs typeface="Arial"/>
              </a:rPr>
              <a:t>limit </a:t>
            </a:r>
            <a:r>
              <a:rPr sz="1400" spc="20" dirty="0">
                <a:solidFill>
                  <a:srgbClr val="595959"/>
                </a:solidFill>
                <a:latin typeface="Arial"/>
                <a:cs typeface="Arial"/>
              </a:rPr>
              <a:t>of </a:t>
            </a:r>
            <a:r>
              <a:rPr sz="1400" spc="-15" dirty="0">
                <a:solidFill>
                  <a:srgbClr val="595959"/>
                </a:solidFill>
                <a:latin typeface="Arial"/>
                <a:cs typeface="Arial"/>
              </a:rPr>
              <a:t>the  available</a:t>
            </a:r>
            <a:r>
              <a:rPr sz="1400" spc="8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spc="20" dirty="0">
                <a:solidFill>
                  <a:srgbClr val="595959"/>
                </a:solidFill>
                <a:latin typeface="Arial"/>
                <a:cs typeface="Arial"/>
              </a:rPr>
              <a:t>memory</a:t>
            </a:r>
            <a:endParaRPr sz="1400">
              <a:latin typeface="Arial"/>
              <a:cs typeface="Arial"/>
            </a:endParaRPr>
          </a:p>
          <a:p>
            <a:pPr marL="12700" marR="52705">
              <a:lnSpc>
                <a:spcPct val="152100"/>
              </a:lnSpc>
            </a:pPr>
            <a:r>
              <a:rPr sz="1400" spc="-10" dirty="0">
                <a:solidFill>
                  <a:srgbClr val="595959"/>
                </a:solidFill>
                <a:latin typeface="Arial"/>
                <a:cs typeface="Arial"/>
              </a:rPr>
              <a:t>No</a:t>
            </a:r>
            <a:r>
              <a:rPr sz="1400" spc="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spc="15" dirty="0">
                <a:solidFill>
                  <a:srgbClr val="595959"/>
                </a:solidFill>
                <a:latin typeface="Arial"/>
                <a:cs typeface="Arial"/>
              </a:rPr>
              <a:t>special</a:t>
            </a:r>
            <a:r>
              <a:rPr sz="1400" spc="-18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arrangement</a:t>
            </a:r>
            <a:r>
              <a:rPr sz="1400" spc="-4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595959"/>
                </a:solidFill>
                <a:latin typeface="Arial"/>
                <a:cs typeface="Arial"/>
              </a:rPr>
              <a:t>is</a:t>
            </a:r>
            <a:r>
              <a:rPr sz="1400" spc="-6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spc="5" dirty="0">
                <a:solidFill>
                  <a:srgbClr val="595959"/>
                </a:solidFill>
                <a:latin typeface="Arial"/>
                <a:cs typeface="Arial"/>
              </a:rPr>
              <a:t>required</a:t>
            </a:r>
            <a:r>
              <a:rPr sz="1400" spc="-6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spc="35" dirty="0">
                <a:solidFill>
                  <a:srgbClr val="595959"/>
                </a:solidFill>
                <a:latin typeface="Arial"/>
                <a:cs typeface="Arial"/>
              </a:rPr>
              <a:t>for</a:t>
            </a:r>
            <a:r>
              <a:rPr sz="1400" spc="-19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storing</a:t>
            </a:r>
            <a:r>
              <a:rPr sz="1400" spc="-6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595959"/>
                </a:solidFill>
                <a:latin typeface="Arial"/>
                <a:cs typeface="Arial"/>
              </a:rPr>
              <a:t>large  </a:t>
            </a:r>
            <a:r>
              <a:rPr sz="1400" spc="5" dirty="0">
                <a:solidFill>
                  <a:srgbClr val="595959"/>
                </a:solidFill>
                <a:latin typeface="Arial"/>
                <a:cs typeface="Arial"/>
              </a:rPr>
              <a:t>numbers</a:t>
            </a:r>
            <a:endParaRPr sz="1400">
              <a:latin typeface="Arial"/>
              <a:cs typeface="Arial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0" y="2943225"/>
            <a:ext cx="2752725" cy="7143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76225" y="2933700"/>
            <a:ext cx="2057400" cy="8001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51899" y="2952369"/>
            <a:ext cx="2635250" cy="389890"/>
          </a:xfrm>
          <a:custGeom>
            <a:avLst/>
            <a:gdLst/>
            <a:ahLst/>
            <a:cxnLst/>
            <a:rect l="l" t="t" r="r" b="b"/>
            <a:pathLst>
              <a:path w="2635250" h="389889">
                <a:moveTo>
                  <a:pt x="2569833" y="0"/>
                </a:moveTo>
                <a:lnTo>
                  <a:pt x="64972" y="0"/>
                </a:lnTo>
                <a:lnTo>
                  <a:pt x="39686" y="5106"/>
                </a:lnTo>
                <a:lnTo>
                  <a:pt x="19033" y="19035"/>
                </a:lnTo>
                <a:lnTo>
                  <a:pt x="5107" y="39701"/>
                </a:lnTo>
                <a:lnTo>
                  <a:pt x="0" y="65019"/>
                </a:lnTo>
                <a:lnTo>
                  <a:pt x="0" y="324861"/>
                </a:lnTo>
                <a:lnTo>
                  <a:pt x="5107" y="350111"/>
                </a:lnTo>
                <a:lnTo>
                  <a:pt x="19033" y="370742"/>
                </a:lnTo>
                <a:lnTo>
                  <a:pt x="39686" y="384658"/>
                </a:lnTo>
                <a:lnTo>
                  <a:pt x="64972" y="389763"/>
                </a:lnTo>
                <a:lnTo>
                  <a:pt x="2569833" y="389763"/>
                </a:lnTo>
                <a:lnTo>
                  <a:pt x="2595158" y="384658"/>
                </a:lnTo>
                <a:lnTo>
                  <a:pt x="2615828" y="370742"/>
                </a:lnTo>
                <a:lnTo>
                  <a:pt x="2629758" y="350111"/>
                </a:lnTo>
                <a:lnTo>
                  <a:pt x="2634865" y="324861"/>
                </a:lnTo>
                <a:lnTo>
                  <a:pt x="2634865" y="65019"/>
                </a:lnTo>
                <a:lnTo>
                  <a:pt x="2629758" y="39701"/>
                </a:lnTo>
                <a:lnTo>
                  <a:pt x="2615828" y="19035"/>
                </a:lnTo>
                <a:lnTo>
                  <a:pt x="2595158" y="5106"/>
                </a:lnTo>
                <a:lnTo>
                  <a:pt x="2569833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0" y="3409950"/>
            <a:ext cx="3000375" cy="71437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276225" y="3390900"/>
            <a:ext cx="2314575" cy="8001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51899" y="3417057"/>
            <a:ext cx="2878455" cy="389890"/>
          </a:xfrm>
          <a:custGeom>
            <a:avLst/>
            <a:gdLst/>
            <a:ahLst/>
            <a:cxnLst/>
            <a:rect l="l" t="t" r="r" b="b"/>
            <a:pathLst>
              <a:path w="2878455" h="389889">
                <a:moveTo>
                  <a:pt x="2813423" y="0"/>
                </a:moveTo>
                <a:lnTo>
                  <a:pt x="64972" y="0"/>
                </a:lnTo>
                <a:lnTo>
                  <a:pt x="39686" y="5106"/>
                </a:lnTo>
                <a:lnTo>
                  <a:pt x="19033" y="19036"/>
                </a:lnTo>
                <a:lnTo>
                  <a:pt x="5107" y="39706"/>
                </a:lnTo>
                <a:lnTo>
                  <a:pt x="0" y="65032"/>
                </a:lnTo>
                <a:lnTo>
                  <a:pt x="0" y="324874"/>
                </a:lnTo>
                <a:lnTo>
                  <a:pt x="5107" y="350192"/>
                </a:lnTo>
                <a:lnTo>
                  <a:pt x="19033" y="370858"/>
                </a:lnTo>
                <a:lnTo>
                  <a:pt x="39686" y="384787"/>
                </a:lnTo>
                <a:lnTo>
                  <a:pt x="64972" y="389894"/>
                </a:lnTo>
                <a:lnTo>
                  <a:pt x="2813423" y="389894"/>
                </a:lnTo>
                <a:lnTo>
                  <a:pt x="2838746" y="384787"/>
                </a:lnTo>
                <a:lnTo>
                  <a:pt x="2859412" y="370858"/>
                </a:lnTo>
                <a:lnTo>
                  <a:pt x="2873338" y="350192"/>
                </a:lnTo>
                <a:lnTo>
                  <a:pt x="2878443" y="324874"/>
                </a:lnTo>
                <a:lnTo>
                  <a:pt x="2878443" y="65032"/>
                </a:lnTo>
                <a:lnTo>
                  <a:pt x="2873338" y="39706"/>
                </a:lnTo>
                <a:lnTo>
                  <a:pt x="2859412" y="19036"/>
                </a:lnTo>
                <a:lnTo>
                  <a:pt x="2838746" y="5106"/>
                </a:lnTo>
                <a:lnTo>
                  <a:pt x="2813423" y="0"/>
                </a:lnTo>
                <a:close/>
              </a:path>
            </a:pathLst>
          </a:custGeom>
          <a:solidFill>
            <a:srgbClr val="6555B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0" y="3876675"/>
            <a:ext cx="2752725" cy="71437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52400" y="3857625"/>
            <a:ext cx="2305050" cy="8001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51899" y="3881816"/>
            <a:ext cx="2635250" cy="389890"/>
          </a:xfrm>
          <a:custGeom>
            <a:avLst/>
            <a:gdLst/>
            <a:ahLst/>
            <a:cxnLst/>
            <a:rect l="l" t="t" r="r" b="b"/>
            <a:pathLst>
              <a:path w="2635250" h="389889">
                <a:moveTo>
                  <a:pt x="2569833" y="0"/>
                </a:moveTo>
                <a:lnTo>
                  <a:pt x="64972" y="0"/>
                </a:lnTo>
                <a:lnTo>
                  <a:pt x="39686" y="5105"/>
                </a:lnTo>
                <a:lnTo>
                  <a:pt x="19033" y="19029"/>
                </a:lnTo>
                <a:lnTo>
                  <a:pt x="5107" y="39682"/>
                </a:lnTo>
                <a:lnTo>
                  <a:pt x="0" y="64974"/>
                </a:lnTo>
                <a:lnTo>
                  <a:pt x="0" y="324840"/>
                </a:lnTo>
                <a:lnTo>
                  <a:pt x="5107" y="350129"/>
                </a:lnTo>
                <a:lnTo>
                  <a:pt x="19033" y="370776"/>
                </a:lnTo>
                <a:lnTo>
                  <a:pt x="39686" y="384695"/>
                </a:lnTo>
                <a:lnTo>
                  <a:pt x="64972" y="389799"/>
                </a:lnTo>
                <a:lnTo>
                  <a:pt x="2569833" y="389799"/>
                </a:lnTo>
                <a:lnTo>
                  <a:pt x="2595158" y="384695"/>
                </a:lnTo>
                <a:lnTo>
                  <a:pt x="2615828" y="370776"/>
                </a:lnTo>
                <a:lnTo>
                  <a:pt x="2629758" y="350129"/>
                </a:lnTo>
                <a:lnTo>
                  <a:pt x="2634865" y="324840"/>
                </a:lnTo>
                <a:lnTo>
                  <a:pt x="2634865" y="64974"/>
                </a:lnTo>
                <a:lnTo>
                  <a:pt x="2629758" y="39682"/>
                </a:lnTo>
                <a:lnTo>
                  <a:pt x="2615828" y="19029"/>
                </a:lnTo>
                <a:lnTo>
                  <a:pt x="2595158" y="5105"/>
                </a:lnTo>
                <a:lnTo>
                  <a:pt x="2569833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0" y="4333875"/>
            <a:ext cx="2752725" cy="71437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209550" y="4324350"/>
            <a:ext cx="2209800" cy="80010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49375" y="4342936"/>
            <a:ext cx="2638425" cy="389890"/>
          </a:xfrm>
          <a:custGeom>
            <a:avLst/>
            <a:gdLst/>
            <a:ahLst/>
            <a:cxnLst/>
            <a:rect l="l" t="t" r="r" b="b"/>
            <a:pathLst>
              <a:path w="2638425" h="389889">
                <a:moveTo>
                  <a:pt x="2573119" y="0"/>
                </a:moveTo>
                <a:lnTo>
                  <a:pt x="64960" y="0"/>
                </a:lnTo>
                <a:lnTo>
                  <a:pt x="39676" y="5105"/>
                </a:lnTo>
                <a:lnTo>
                  <a:pt x="19027" y="19029"/>
                </a:lnTo>
                <a:lnTo>
                  <a:pt x="5105" y="39680"/>
                </a:lnTo>
                <a:lnTo>
                  <a:pt x="0" y="64971"/>
                </a:lnTo>
                <a:lnTo>
                  <a:pt x="0" y="324837"/>
                </a:lnTo>
                <a:lnTo>
                  <a:pt x="5105" y="350122"/>
                </a:lnTo>
                <a:lnTo>
                  <a:pt x="19027" y="370775"/>
                </a:lnTo>
                <a:lnTo>
                  <a:pt x="39676" y="384701"/>
                </a:lnTo>
                <a:lnTo>
                  <a:pt x="64960" y="389808"/>
                </a:lnTo>
                <a:lnTo>
                  <a:pt x="2573119" y="389808"/>
                </a:lnTo>
                <a:lnTo>
                  <a:pt x="2598444" y="384701"/>
                </a:lnTo>
                <a:lnTo>
                  <a:pt x="2619114" y="370775"/>
                </a:lnTo>
                <a:lnTo>
                  <a:pt x="2633044" y="350122"/>
                </a:lnTo>
                <a:lnTo>
                  <a:pt x="2638151" y="324837"/>
                </a:lnTo>
                <a:lnTo>
                  <a:pt x="2638151" y="64971"/>
                </a:lnTo>
                <a:lnTo>
                  <a:pt x="2633044" y="39680"/>
                </a:lnTo>
                <a:lnTo>
                  <a:pt x="2619114" y="19029"/>
                </a:lnTo>
                <a:lnTo>
                  <a:pt x="2598444" y="5105"/>
                </a:lnTo>
                <a:lnTo>
                  <a:pt x="2573119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631821" y="2993451"/>
            <a:ext cx="1800225" cy="16935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6525">
              <a:lnSpc>
                <a:spcPct val="100000"/>
              </a:lnSpc>
              <a:spcBef>
                <a:spcPts val="100"/>
              </a:spcBef>
            </a:pPr>
            <a:r>
              <a:rPr sz="1800" spc="5" dirty="0">
                <a:solidFill>
                  <a:srgbClr val="FFFFFF"/>
                </a:solidFill>
                <a:latin typeface="Arial"/>
                <a:cs typeface="Arial"/>
              </a:rPr>
              <a:t>String</a:t>
            </a:r>
            <a:r>
              <a:rPr sz="1800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Literals</a:t>
            </a:r>
            <a:endParaRPr sz="1800">
              <a:latin typeface="Arial"/>
              <a:cs typeface="Arial"/>
            </a:endParaRPr>
          </a:p>
          <a:p>
            <a:pPr marL="12700" marR="5080" indent="123189">
              <a:lnSpc>
                <a:spcPct val="169000"/>
              </a:lnSpc>
              <a:spcBef>
                <a:spcPts val="20"/>
              </a:spcBef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Numeric</a:t>
            </a:r>
            <a:r>
              <a:rPr sz="18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Literals  </a:t>
            </a: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Boolean Literals  Special</a:t>
            </a:r>
            <a:r>
              <a:rPr sz="18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Literals</a:t>
            </a:r>
            <a:endParaRPr sz="1800">
              <a:latin typeface="Arial"/>
              <a:cs typeface="Arial"/>
            </a:endParaRPr>
          </a:p>
        </p:txBody>
      </p:sp>
      <p:sp>
        <p:nvSpPr>
          <p:cNvPr id="39" name="object 39"/>
          <p:cNvSpPr txBox="1">
            <a:spLocks noGrp="1"/>
          </p:cNvSpPr>
          <p:nvPr>
            <p:ph type="title"/>
          </p:nvPr>
        </p:nvSpPr>
        <p:spPr>
          <a:xfrm>
            <a:off x="4332608" y="361311"/>
            <a:ext cx="3334385" cy="3352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000" b="1" spc="10" dirty="0">
                <a:solidFill>
                  <a:srgbClr val="6F2F9F"/>
                </a:solidFill>
                <a:latin typeface="Arial"/>
                <a:cs typeface="Arial"/>
              </a:rPr>
              <a:t>What</a:t>
            </a:r>
            <a:r>
              <a:rPr sz="2000" b="1" spc="-130" dirty="0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sz="2000" b="1" spc="20" dirty="0">
                <a:solidFill>
                  <a:srgbClr val="6F2F9F"/>
                </a:solidFill>
                <a:latin typeface="Arial"/>
                <a:cs typeface="Arial"/>
              </a:rPr>
              <a:t>are</a:t>
            </a:r>
            <a:r>
              <a:rPr sz="2000" b="1" spc="-45" dirty="0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sz="2000" b="1" spc="30" dirty="0">
                <a:solidFill>
                  <a:srgbClr val="6F2F9F"/>
                </a:solidFill>
                <a:latin typeface="Arial"/>
                <a:cs typeface="Arial"/>
              </a:rPr>
              <a:t>Numeric</a:t>
            </a:r>
            <a:r>
              <a:rPr sz="2000" b="1" spc="-265" dirty="0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sz="2000" b="1" spc="15" dirty="0">
                <a:solidFill>
                  <a:srgbClr val="6F2F9F"/>
                </a:solidFill>
                <a:latin typeface="Arial"/>
                <a:cs typeface="Arial"/>
              </a:rPr>
              <a:t>Literals?</a:t>
            </a:r>
            <a:endParaRPr sz="2000">
              <a:latin typeface="Arial"/>
              <a:cs typeface="Arial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8378556" y="34680"/>
            <a:ext cx="765444" cy="54532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8997177" y="1524"/>
            <a:ext cx="147320" cy="578485"/>
          </a:xfrm>
          <a:custGeom>
            <a:avLst/>
            <a:gdLst/>
            <a:ahLst/>
            <a:cxnLst/>
            <a:rect l="l" t="t" r="r" b="b"/>
            <a:pathLst>
              <a:path w="147320" h="578485">
                <a:moveTo>
                  <a:pt x="0" y="578479"/>
                </a:moveTo>
                <a:lnTo>
                  <a:pt x="146821" y="578479"/>
                </a:lnTo>
                <a:lnTo>
                  <a:pt x="146821" y="0"/>
                </a:lnTo>
                <a:lnTo>
                  <a:pt x="0" y="0"/>
                </a:lnTo>
                <a:lnTo>
                  <a:pt x="0" y="57847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 txBox="1"/>
          <p:nvPr/>
        </p:nvSpPr>
        <p:spPr>
          <a:xfrm>
            <a:off x="7818125" y="4951110"/>
            <a:ext cx="1259840" cy="164465"/>
          </a:xfrm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950" b="1" spc="25" dirty="0">
                <a:solidFill>
                  <a:srgbClr val="6F2F9E"/>
                </a:solidFill>
                <a:latin typeface="Arial"/>
                <a:cs typeface="Arial"/>
                <a:hlinkClick r:id="rId13"/>
              </a:rPr>
              <a:t>www.intellipaat.com</a:t>
            </a:r>
            <a:endParaRPr sz="9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3232785" cy="1381125"/>
          </a:xfrm>
          <a:custGeom>
            <a:avLst/>
            <a:gdLst/>
            <a:ahLst/>
            <a:cxnLst/>
            <a:rect l="l" t="t" r="r" b="b"/>
            <a:pathLst>
              <a:path w="3232785" h="1381125">
                <a:moveTo>
                  <a:pt x="0" y="1380993"/>
                </a:moveTo>
                <a:lnTo>
                  <a:pt x="3232282" y="1380993"/>
                </a:lnTo>
                <a:lnTo>
                  <a:pt x="3232282" y="0"/>
                </a:lnTo>
                <a:lnTo>
                  <a:pt x="0" y="0"/>
                </a:lnTo>
                <a:lnTo>
                  <a:pt x="0" y="1380993"/>
                </a:lnTo>
                <a:close/>
              </a:path>
            </a:pathLst>
          </a:custGeom>
          <a:solidFill>
            <a:srgbClr val="2F233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2713862"/>
            <a:ext cx="3232785" cy="2430145"/>
          </a:xfrm>
          <a:custGeom>
            <a:avLst/>
            <a:gdLst/>
            <a:ahLst/>
            <a:cxnLst/>
            <a:rect l="l" t="t" r="r" b="b"/>
            <a:pathLst>
              <a:path w="3232785" h="2430145">
                <a:moveTo>
                  <a:pt x="0" y="2429637"/>
                </a:moveTo>
                <a:lnTo>
                  <a:pt x="3232282" y="2429637"/>
                </a:lnTo>
                <a:lnTo>
                  <a:pt x="3232282" y="0"/>
                </a:lnTo>
                <a:lnTo>
                  <a:pt x="0" y="0"/>
                </a:lnTo>
                <a:lnTo>
                  <a:pt x="0" y="2429637"/>
                </a:lnTo>
                <a:close/>
              </a:path>
            </a:pathLst>
          </a:custGeom>
          <a:solidFill>
            <a:srgbClr val="2F233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1380993"/>
            <a:ext cx="3232785" cy="1332865"/>
          </a:xfrm>
          <a:custGeom>
            <a:avLst/>
            <a:gdLst/>
            <a:ahLst/>
            <a:cxnLst/>
            <a:rect l="l" t="t" r="r" b="b"/>
            <a:pathLst>
              <a:path w="3232785" h="1332864">
                <a:moveTo>
                  <a:pt x="0" y="1332869"/>
                </a:moveTo>
                <a:lnTo>
                  <a:pt x="3232282" y="1332869"/>
                </a:lnTo>
                <a:lnTo>
                  <a:pt x="3232282" y="0"/>
                </a:lnTo>
                <a:lnTo>
                  <a:pt x="0" y="0"/>
                </a:lnTo>
                <a:lnTo>
                  <a:pt x="0" y="1332869"/>
                </a:lnTo>
                <a:close/>
              </a:path>
            </a:pathLst>
          </a:custGeom>
          <a:solidFill>
            <a:srgbClr val="5F47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73025" y="1340164"/>
            <a:ext cx="2428875" cy="1186180"/>
          </a:xfrm>
          <a:prstGeom prst="rect">
            <a:avLst/>
          </a:prstGeom>
        </p:spPr>
        <p:txBody>
          <a:bodyPr vert="horz" wrap="square" lIns="0" tIns="75565" rIns="0" bIns="0" rtlCol="0">
            <a:spAutoFit/>
          </a:bodyPr>
          <a:lstStyle/>
          <a:p>
            <a:pPr marL="12700" marR="5080">
              <a:lnSpc>
                <a:spcPts val="4360"/>
              </a:lnSpc>
              <a:spcBef>
                <a:spcPts val="595"/>
              </a:spcBef>
            </a:pPr>
            <a:r>
              <a:rPr sz="3950" b="1" spc="5" dirty="0">
                <a:solidFill>
                  <a:srgbClr val="FFFFFF"/>
                </a:solidFill>
                <a:latin typeface="Arial"/>
                <a:cs typeface="Arial"/>
              </a:rPr>
              <a:t>Literals </a:t>
            </a:r>
            <a:r>
              <a:rPr sz="3950" b="1" spc="15" dirty="0">
                <a:solidFill>
                  <a:srgbClr val="FFFFFF"/>
                </a:solidFill>
                <a:latin typeface="Arial"/>
                <a:cs typeface="Arial"/>
              </a:rPr>
              <a:t>in  </a:t>
            </a:r>
            <a:r>
              <a:rPr sz="3950" b="1" spc="-5" dirty="0">
                <a:solidFill>
                  <a:srgbClr val="FFFFFF"/>
                </a:solidFill>
                <a:latin typeface="Arial"/>
                <a:cs typeface="Arial"/>
              </a:rPr>
              <a:t>Python</a:t>
            </a:r>
            <a:endParaRPr sz="395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46837" y="67476"/>
            <a:ext cx="1275969" cy="5103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980818" y="1117914"/>
            <a:ext cx="2101850" cy="24320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400" spc="5" dirty="0">
                <a:solidFill>
                  <a:srgbClr val="595959"/>
                </a:solidFill>
                <a:latin typeface="Arial"/>
                <a:cs typeface="Arial"/>
              </a:rPr>
              <a:t>Can </a:t>
            </a:r>
            <a:r>
              <a:rPr sz="1400" spc="-20" dirty="0">
                <a:solidFill>
                  <a:srgbClr val="595959"/>
                </a:solidFill>
                <a:latin typeface="Arial"/>
                <a:cs typeface="Arial"/>
              </a:rPr>
              <a:t>have </a:t>
            </a:r>
            <a:r>
              <a:rPr sz="1400" spc="5" dirty="0">
                <a:solidFill>
                  <a:srgbClr val="595959"/>
                </a:solidFill>
                <a:latin typeface="Arial"/>
                <a:cs typeface="Arial"/>
              </a:rPr>
              <a:t>only </a:t>
            </a:r>
            <a:r>
              <a:rPr sz="1400" spc="-15" dirty="0">
                <a:solidFill>
                  <a:srgbClr val="595959"/>
                </a:solidFill>
                <a:latin typeface="Arial"/>
                <a:cs typeface="Arial"/>
              </a:rPr>
              <a:t>two</a:t>
            </a:r>
            <a:r>
              <a:rPr sz="1400" spc="-4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values:</a:t>
            </a:r>
            <a:endParaRPr sz="1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980818" y="1344870"/>
            <a:ext cx="108585" cy="655320"/>
          </a:xfrm>
          <a:prstGeom prst="rect">
            <a:avLst/>
          </a:prstGeom>
        </p:spPr>
        <p:txBody>
          <a:bodyPr vert="horz" wrap="square" lIns="0" tIns="1130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90"/>
              </a:spcBef>
            </a:pPr>
            <a:r>
              <a:rPr sz="1400" spc="10" dirty="0">
                <a:solidFill>
                  <a:srgbClr val="595959"/>
                </a:solidFill>
                <a:latin typeface="Wingdings"/>
                <a:cs typeface="Wingdings"/>
              </a:rPr>
              <a:t></a:t>
            </a:r>
            <a:endParaRPr sz="1400">
              <a:latin typeface="Wingdings"/>
              <a:cs typeface="Wingdings"/>
            </a:endParaRPr>
          </a:p>
          <a:p>
            <a:pPr marL="12700">
              <a:lnSpc>
                <a:spcPct val="100000"/>
              </a:lnSpc>
              <a:spcBef>
                <a:spcPts val="800"/>
              </a:spcBef>
            </a:pPr>
            <a:r>
              <a:rPr sz="1400" spc="10" dirty="0">
                <a:solidFill>
                  <a:srgbClr val="595959"/>
                </a:solidFill>
                <a:latin typeface="Wingdings"/>
                <a:cs typeface="Wingdings"/>
              </a:rPr>
              <a:t></a:t>
            </a:r>
            <a:endParaRPr sz="1400">
              <a:latin typeface="Wingdings"/>
              <a:cs typeface="Wingding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667511" y="1344870"/>
            <a:ext cx="470534" cy="65532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47600"/>
              </a:lnSpc>
              <a:spcBef>
                <a:spcPts val="90"/>
              </a:spcBef>
            </a:pPr>
            <a:r>
              <a:rPr sz="1400" spc="-15" dirty="0">
                <a:solidFill>
                  <a:srgbClr val="595959"/>
                </a:solidFill>
                <a:latin typeface="Arial"/>
                <a:cs typeface="Arial"/>
              </a:rPr>
              <a:t>True  </a:t>
            </a:r>
            <a:r>
              <a:rPr sz="1400" spc="40" dirty="0">
                <a:solidFill>
                  <a:srgbClr val="595959"/>
                </a:solidFill>
                <a:latin typeface="Arial"/>
                <a:cs typeface="Arial"/>
              </a:rPr>
              <a:t>F</a:t>
            </a:r>
            <a:r>
              <a:rPr sz="1400" spc="-30" dirty="0">
                <a:solidFill>
                  <a:srgbClr val="595959"/>
                </a:solidFill>
                <a:latin typeface="Arial"/>
                <a:cs typeface="Arial"/>
              </a:rPr>
              <a:t>a</a:t>
            </a:r>
            <a:r>
              <a:rPr sz="1400" spc="-10" dirty="0">
                <a:solidFill>
                  <a:srgbClr val="595959"/>
                </a:solidFill>
                <a:latin typeface="Arial"/>
                <a:cs typeface="Arial"/>
              </a:rPr>
              <a:t>l</a:t>
            </a:r>
            <a:r>
              <a:rPr sz="1400" spc="45" dirty="0">
                <a:solidFill>
                  <a:srgbClr val="595959"/>
                </a:solidFill>
                <a:latin typeface="Arial"/>
                <a:cs typeface="Arial"/>
              </a:rPr>
              <a:t>s</a:t>
            </a:r>
            <a:r>
              <a:rPr sz="1400" spc="15" dirty="0">
                <a:solidFill>
                  <a:srgbClr val="595959"/>
                </a:solidFill>
                <a:latin typeface="Arial"/>
                <a:cs typeface="Arial"/>
              </a:rPr>
              <a:t>e</a:t>
            </a:r>
            <a:endParaRPr sz="14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0" y="2943225"/>
            <a:ext cx="2752725" cy="7143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76225" y="2933700"/>
            <a:ext cx="2057400" cy="8001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51899" y="2952369"/>
            <a:ext cx="2635250" cy="389890"/>
          </a:xfrm>
          <a:custGeom>
            <a:avLst/>
            <a:gdLst/>
            <a:ahLst/>
            <a:cxnLst/>
            <a:rect l="l" t="t" r="r" b="b"/>
            <a:pathLst>
              <a:path w="2635250" h="389889">
                <a:moveTo>
                  <a:pt x="2569833" y="0"/>
                </a:moveTo>
                <a:lnTo>
                  <a:pt x="64972" y="0"/>
                </a:lnTo>
                <a:lnTo>
                  <a:pt x="39686" y="5106"/>
                </a:lnTo>
                <a:lnTo>
                  <a:pt x="19033" y="19035"/>
                </a:lnTo>
                <a:lnTo>
                  <a:pt x="5107" y="39701"/>
                </a:lnTo>
                <a:lnTo>
                  <a:pt x="0" y="65019"/>
                </a:lnTo>
                <a:lnTo>
                  <a:pt x="0" y="324861"/>
                </a:lnTo>
                <a:lnTo>
                  <a:pt x="5107" y="350111"/>
                </a:lnTo>
                <a:lnTo>
                  <a:pt x="19033" y="370742"/>
                </a:lnTo>
                <a:lnTo>
                  <a:pt x="39686" y="384658"/>
                </a:lnTo>
                <a:lnTo>
                  <a:pt x="64972" y="389763"/>
                </a:lnTo>
                <a:lnTo>
                  <a:pt x="2569833" y="389763"/>
                </a:lnTo>
                <a:lnTo>
                  <a:pt x="2595158" y="384658"/>
                </a:lnTo>
                <a:lnTo>
                  <a:pt x="2615828" y="370742"/>
                </a:lnTo>
                <a:lnTo>
                  <a:pt x="2629758" y="350111"/>
                </a:lnTo>
                <a:lnTo>
                  <a:pt x="2634865" y="324861"/>
                </a:lnTo>
                <a:lnTo>
                  <a:pt x="2634865" y="65019"/>
                </a:lnTo>
                <a:lnTo>
                  <a:pt x="2629758" y="39701"/>
                </a:lnTo>
                <a:lnTo>
                  <a:pt x="2615828" y="19035"/>
                </a:lnTo>
                <a:lnTo>
                  <a:pt x="2595158" y="5106"/>
                </a:lnTo>
                <a:lnTo>
                  <a:pt x="2569833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0" y="3409950"/>
            <a:ext cx="2752725" cy="71437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52400" y="3390900"/>
            <a:ext cx="2314575" cy="8001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51899" y="3417057"/>
            <a:ext cx="2635885" cy="389890"/>
          </a:xfrm>
          <a:custGeom>
            <a:avLst/>
            <a:gdLst/>
            <a:ahLst/>
            <a:cxnLst/>
            <a:rect l="l" t="t" r="r" b="b"/>
            <a:pathLst>
              <a:path w="2635885" h="389889">
                <a:moveTo>
                  <a:pt x="2570595" y="0"/>
                </a:moveTo>
                <a:lnTo>
                  <a:pt x="64972" y="0"/>
                </a:lnTo>
                <a:lnTo>
                  <a:pt x="39686" y="5106"/>
                </a:lnTo>
                <a:lnTo>
                  <a:pt x="19033" y="19036"/>
                </a:lnTo>
                <a:lnTo>
                  <a:pt x="5107" y="39706"/>
                </a:lnTo>
                <a:lnTo>
                  <a:pt x="0" y="65032"/>
                </a:lnTo>
                <a:lnTo>
                  <a:pt x="0" y="324874"/>
                </a:lnTo>
                <a:lnTo>
                  <a:pt x="5107" y="350192"/>
                </a:lnTo>
                <a:lnTo>
                  <a:pt x="19033" y="370858"/>
                </a:lnTo>
                <a:lnTo>
                  <a:pt x="39686" y="384787"/>
                </a:lnTo>
                <a:lnTo>
                  <a:pt x="64972" y="389894"/>
                </a:lnTo>
                <a:lnTo>
                  <a:pt x="2570595" y="389894"/>
                </a:lnTo>
                <a:lnTo>
                  <a:pt x="2595920" y="384787"/>
                </a:lnTo>
                <a:lnTo>
                  <a:pt x="2616590" y="370858"/>
                </a:lnTo>
                <a:lnTo>
                  <a:pt x="2630520" y="350192"/>
                </a:lnTo>
                <a:lnTo>
                  <a:pt x="2635627" y="324874"/>
                </a:lnTo>
                <a:lnTo>
                  <a:pt x="2635627" y="65032"/>
                </a:lnTo>
                <a:lnTo>
                  <a:pt x="2630520" y="39706"/>
                </a:lnTo>
                <a:lnTo>
                  <a:pt x="2616590" y="19036"/>
                </a:lnTo>
                <a:lnTo>
                  <a:pt x="2595920" y="5106"/>
                </a:lnTo>
                <a:lnTo>
                  <a:pt x="2570595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0" y="3876675"/>
            <a:ext cx="3000375" cy="71437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76225" y="3857625"/>
            <a:ext cx="2305050" cy="8001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51899" y="3881816"/>
            <a:ext cx="2878455" cy="389890"/>
          </a:xfrm>
          <a:custGeom>
            <a:avLst/>
            <a:gdLst/>
            <a:ahLst/>
            <a:cxnLst/>
            <a:rect l="l" t="t" r="r" b="b"/>
            <a:pathLst>
              <a:path w="2878455" h="389889">
                <a:moveTo>
                  <a:pt x="2813423" y="0"/>
                </a:moveTo>
                <a:lnTo>
                  <a:pt x="64972" y="0"/>
                </a:lnTo>
                <a:lnTo>
                  <a:pt x="39686" y="5105"/>
                </a:lnTo>
                <a:lnTo>
                  <a:pt x="19033" y="19029"/>
                </a:lnTo>
                <a:lnTo>
                  <a:pt x="5107" y="39682"/>
                </a:lnTo>
                <a:lnTo>
                  <a:pt x="0" y="64974"/>
                </a:lnTo>
                <a:lnTo>
                  <a:pt x="0" y="324840"/>
                </a:lnTo>
                <a:lnTo>
                  <a:pt x="5107" y="350129"/>
                </a:lnTo>
                <a:lnTo>
                  <a:pt x="19033" y="370776"/>
                </a:lnTo>
                <a:lnTo>
                  <a:pt x="39686" y="384695"/>
                </a:lnTo>
                <a:lnTo>
                  <a:pt x="64972" y="389799"/>
                </a:lnTo>
                <a:lnTo>
                  <a:pt x="2813423" y="389799"/>
                </a:lnTo>
                <a:lnTo>
                  <a:pt x="2838746" y="384695"/>
                </a:lnTo>
                <a:lnTo>
                  <a:pt x="2859412" y="370776"/>
                </a:lnTo>
                <a:lnTo>
                  <a:pt x="2873338" y="350129"/>
                </a:lnTo>
                <a:lnTo>
                  <a:pt x="2878443" y="324840"/>
                </a:lnTo>
                <a:lnTo>
                  <a:pt x="2878443" y="64974"/>
                </a:lnTo>
                <a:lnTo>
                  <a:pt x="2873338" y="39682"/>
                </a:lnTo>
                <a:lnTo>
                  <a:pt x="2859412" y="19029"/>
                </a:lnTo>
                <a:lnTo>
                  <a:pt x="2838746" y="5105"/>
                </a:lnTo>
                <a:lnTo>
                  <a:pt x="2813423" y="0"/>
                </a:lnTo>
                <a:close/>
              </a:path>
            </a:pathLst>
          </a:custGeom>
          <a:solidFill>
            <a:srgbClr val="6555B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0" y="4333875"/>
            <a:ext cx="2752725" cy="71437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09550" y="4324350"/>
            <a:ext cx="2209800" cy="8001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49375" y="4342936"/>
            <a:ext cx="2638425" cy="389890"/>
          </a:xfrm>
          <a:custGeom>
            <a:avLst/>
            <a:gdLst/>
            <a:ahLst/>
            <a:cxnLst/>
            <a:rect l="l" t="t" r="r" b="b"/>
            <a:pathLst>
              <a:path w="2638425" h="389889">
                <a:moveTo>
                  <a:pt x="2573119" y="0"/>
                </a:moveTo>
                <a:lnTo>
                  <a:pt x="64960" y="0"/>
                </a:lnTo>
                <a:lnTo>
                  <a:pt x="39676" y="5105"/>
                </a:lnTo>
                <a:lnTo>
                  <a:pt x="19027" y="19029"/>
                </a:lnTo>
                <a:lnTo>
                  <a:pt x="5105" y="39680"/>
                </a:lnTo>
                <a:lnTo>
                  <a:pt x="0" y="64971"/>
                </a:lnTo>
                <a:lnTo>
                  <a:pt x="0" y="324837"/>
                </a:lnTo>
                <a:lnTo>
                  <a:pt x="5105" y="350122"/>
                </a:lnTo>
                <a:lnTo>
                  <a:pt x="19027" y="370775"/>
                </a:lnTo>
                <a:lnTo>
                  <a:pt x="39676" y="384701"/>
                </a:lnTo>
                <a:lnTo>
                  <a:pt x="64960" y="389808"/>
                </a:lnTo>
                <a:lnTo>
                  <a:pt x="2573119" y="389808"/>
                </a:lnTo>
                <a:lnTo>
                  <a:pt x="2598444" y="384701"/>
                </a:lnTo>
                <a:lnTo>
                  <a:pt x="2619114" y="370775"/>
                </a:lnTo>
                <a:lnTo>
                  <a:pt x="2633044" y="350122"/>
                </a:lnTo>
                <a:lnTo>
                  <a:pt x="2638151" y="324837"/>
                </a:lnTo>
                <a:lnTo>
                  <a:pt x="2638151" y="64971"/>
                </a:lnTo>
                <a:lnTo>
                  <a:pt x="2633044" y="39680"/>
                </a:lnTo>
                <a:lnTo>
                  <a:pt x="2619114" y="19029"/>
                </a:lnTo>
                <a:lnTo>
                  <a:pt x="2598444" y="5105"/>
                </a:lnTo>
                <a:lnTo>
                  <a:pt x="2573119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631190" y="2993451"/>
            <a:ext cx="1791335" cy="16935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6525">
              <a:lnSpc>
                <a:spcPct val="100000"/>
              </a:lnSpc>
              <a:spcBef>
                <a:spcPts val="100"/>
              </a:spcBef>
            </a:pPr>
            <a:r>
              <a:rPr sz="1800" spc="5" dirty="0">
                <a:solidFill>
                  <a:srgbClr val="FFFFFF"/>
                </a:solidFill>
                <a:latin typeface="Arial"/>
                <a:cs typeface="Arial"/>
              </a:rPr>
              <a:t>String</a:t>
            </a:r>
            <a:r>
              <a:rPr sz="1800" spc="-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Literals</a:t>
            </a:r>
            <a:endParaRPr sz="1800">
              <a:latin typeface="Arial"/>
              <a:cs typeface="Arial"/>
            </a:endParaRPr>
          </a:p>
          <a:p>
            <a:pPr marL="67945" marR="5080" indent="-55244">
              <a:lnSpc>
                <a:spcPct val="169000"/>
              </a:lnSpc>
              <a:spcBef>
                <a:spcPts val="20"/>
              </a:spcBef>
            </a:pP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Numeric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Literals  </a:t>
            </a: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Boolean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Literals  </a:t>
            </a: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Special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Literals</a:t>
            </a:r>
            <a:endParaRPr sz="1800">
              <a:latin typeface="Arial"/>
              <a:cs typeface="Arial"/>
            </a:endParaRPr>
          </a:p>
        </p:txBody>
      </p:sp>
      <p:sp>
        <p:nvSpPr>
          <p:cNvPr id="23" name="object 23"/>
          <p:cNvSpPr txBox="1">
            <a:spLocks noGrp="1"/>
          </p:cNvSpPr>
          <p:nvPr>
            <p:ph type="title"/>
          </p:nvPr>
        </p:nvSpPr>
        <p:spPr>
          <a:xfrm>
            <a:off x="4312669" y="249868"/>
            <a:ext cx="3324860" cy="3346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000" b="1" spc="10" dirty="0">
                <a:solidFill>
                  <a:srgbClr val="6F2F9F"/>
                </a:solidFill>
                <a:latin typeface="Arial"/>
                <a:cs typeface="Arial"/>
              </a:rPr>
              <a:t>What </a:t>
            </a:r>
            <a:r>
              <a:rPr sz="2000" b="1" spc="20" dirty="0">
                <a:solidFill>
                  <a:srgbClr val="6F2F9F"/>
                </a:solidFill>
                <a:latin typeface="Arial"/>
                <a:cs typeface="Arial"/>
              </a:rPr>
              <a:t>are </a:t>
            </a:r>
            <a:r>
              <a:rPr sz="2000" b="1" spc="30" dirty="0">
                <a:solidFill>
                  <a:srgbClr val="6F2F9F"/>
                </a:solidFill>
                <a:latin typeface="Arial"/>
                <a:cs typeface="Arial"/>
              </a:rPr>
              <a:t>Boolean</a:t>
            </a:r>
            <a:r>
              <a:rPr sz="2000" b="1" spc="-459" dirty="0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sz="2000" b="1" spc="15" dirty="0">
                <a:solidFill>
                  <a:srgbClr val="6F2F9F"/>
                </a:solidFill>
                <a:latin typeface="Arial"/>
                <a:cs typeface="Arial"/>
              </a:rPr>
              <a:t>Literals?</a:t>
            </a:r>
            <a:endParaRPr sz="2000">
              <a:latin typeface="Arial"/>
              <a:cs typeface="Arial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8378556" y="34680"/>
            <a:ext cx="765444" cy="54532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8997177" y="1524"/>
            <a:ext cx="147320" cy="578485"/>
          </a:xfrm>
          <a:custGeom>
            <a:avLst/>
            <a:gdLst/>
            <a:ahLst/>
            <a:cxnLst/>
            <a:rect l="l" t="t" r="r" b="b"/>
            <a:pathLst>
              <a:path w="147320" h="578485">
                <a:moveTo>
                  <a:pt x="0" y="578479"/>
                </a:moveTo>
                <a:lnTo>
                  <a:pt x="146821" y="578479"/>
                </a:lnTo>
                <a:lnTo>
                  <a:pt x="146821" y="0"/>
                </a:lnTo>
                <a:lnTo>
                  <a:pt x="0" y="0"/>
                </a:lnTo>
                <a:lnTo>
                  <a:pt x="0" y="57847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7818125" y="4951110"/>
            <a:ext cx="1259840" cy="164465"/>
          </a:xfrm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950" b="1" spc="25" dirty="0">
                <a:solidFill>
                  <a:srgbClr val="6F2F9E"/>
                </a:solidFill>
                <a:latin typeface="Arial"/>
                <a:cs typeface="Arial"/>
                <a:hlinkClick r:id="rId12"/>
              </a:rPr>
              <a:t>www.intellipaat.com</a:t>
            </a:r>
            <a:endParaRPr sz="9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524"/>
            <a:ext cx="3333750" cy="51419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3232785" cy="1381125"/>
          </a:xfrm>
          <a:custGeom>
            <a:avLst/>
            <a:gdLst/>
            <a:ahLst/>
            <a:cxnLst/>
            <a:rect l="l" t="t" r="r" b="b"/>
            <a:pathLst>
              <a:path w="3232785" h="1381125">
                <a:moveTo>
                  <a:pt x="0" y="1380993"/>
                </a:moveTo>
                <a:lnTo>
                  <a:pt x="3232282" y="1380993"/>
                </a:lnTo>
                <a:lnTo>
                  <a:pt x="3232282" y="0"/>
                </a:lnTo>
                <a:lnTo>
                  <a:pt x="0" y="0"/>
                </a:lnTo>
                <a:lnTo>
                  <a:pt x="0" y="1380993"/>
                </a:lnTo>
                <a:close/>
              </a:path>
            </a:pathLst>
          </a:custGeom>
          <a:solidFill>
            <a:srgbClr val="2F233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2713862"/>
            <a:ext cx="3232785" cy="2430145"/>
          </a:xfrm>
          <a:custGeom>
            <a:avLst/>
            <a:gdLst/>
            <a:ahLst/>
            <a:cxnLst/>
            <a:rect l="l" t="t" r="r" b="b"/>
            <a:pathLst>
              <a:path w="3232785" h="2430145">
                <a:moveTo>
                  <a:pt x="0" y="2429637"/>
                </a:moveTo>
                <a:lnTo>
                  <a:pt x="3232282" y="2429637"/>
                </a:lnTo>
                <a:lnTo>
                  <a:pt x="3232282" y="0"/>
                </a:lnTo>
                <a:lnTo>
                  <a:pt x="0" y="0"/>
                </a:lnTo>
                <a:lnTo>
                  <a:pt x="0" y="2429637"/>
                </a:lnTo>
                <a:close/>
              </a:path>
            </a:pathLst>
          </a:custGeom>
          <a:solidFill>
            <a:srgbClr val="2F233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1380993"/>
            <a:ext cx="3232785" cy="1332865"/>
          </a:xfrm>
          <a:custGeom>
            <a:avLst/>
            <a:gdLst/>
            <a:ahLst/>
            <a:cxnLst/>
            <a:rect l="l" t="t" r="r" b="b"/>
            <a:pathLst>
              <a:path w="3232785" h="1332864">
                <a:moveTo>
                  <a:pt x="0" y="1332869"/>
                </a:moveTo>
                <a:lnTo>
                  <a:pt x="3232282" y="1332869"/>
                </a:lnTo>
                <a:lnTo>
                  <a:pt x="3232282" y="0"/>
                </a:lnTo>
                <a:lnTo>
                  <a:pt x="0" y="0"/>
                </a:lnTo>
                <a:lnTo>
                  <a:pt x="0" y="1332869"/>
                </a:lnTo>
                <a:close/>
              </a:path>
            </a:pathLst>
          </a:custGeom>
          <a:solidFill>
            <a:srgbClr val="5F47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3025" y="1340164"/>
            <a:ext cx="2428875" cy="1186180"/>
          </a:xfrm>
          <a:prstGeom prst="rect">
            <a:avLst/>
          </a:prstGeom>
        </p:spPr>
        <p:txBody>
          <a:bodyPr vert="horz" wrap="square" lIns="0" tIns="75565" rIns="0" bIns="0" rtlCol="0">
            <a:spAutoFit/>
          </a:bodyPr>
          <a:lstStyle/>
          <a:p>
            <a:pPr marL="12700" marR="5080">
              <a:lnSpc>
                <a:spcPts val="4360"/>
              </a:lnSpc>
              <a:spcBef>
                <a:spcPts val="595"/>
              </a:spcBef>
            </a:pPr>
            <a:r>
              <a:rPr sz="3950" b="1" spc="5" dirty="0">
                <a:solidFill>
                  <a:srgbClr val="FFFFFF"/>
                </a:solidFill>
                <a:latin typeface="Arial"/>
                <a:cs typeface="Arial"/>
              </a:rPr>
              <a:t>Literals </a:t>
            </a:r>
            <a:r>
              <a:rPr sz="3950" b="1" spc="15" dirty="0">
                <a:solidFill>
                  <a:srgbClr val="FFFFFF"/>
                </a:solidFill>
                <a:latin typeface="Arial"/>
                <a:cs typeface="Arial"/>
              </a:rPr>
              <a:t>in  </a:t>
            </a:r>
            <a:r>
              <a:rPr sz="3950" b="1" spc="-5" dirty="0">
                <a:solidFill>
                  <a:srgbClr val="FFFFFF"/>
                </a:solidFill>
                <a:latin typeface="Arial"/>
                <a:cs typeface="Arial"/>
              </a:rPr>
              <a:t>Python</a:t>
            </a:r>
            <a:endParaRPr sz="395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46837" y="67476"/>
            <a:ext cx="1275969" cy="5103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3980818" y="1011233"/>
            <a:ext cx="3585845" cy="674370"/>
          </a:xfrm>
          <a:prstGeom prst="rect">
            <a:avLst/>
          </a:prstGeom>
        </p:spPr>
        <p:txBody>
          <a:bodyPr vert="horz" wrap="square" lIns="0" tIns="1225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65"/>
              </a:spcBef>
            </a:pPr>
            <a:r>
              <a:rPr sz="1400" spc="5" dirty="0">
                <a:solidFill>
                  <a:srgbClr val="595959"/>
                </a:solidFill>
                <a:latin typeface="Arial"/>
                <a:cs typeface="Arial"/>
              </a:rPr>
              <a:t>Python </a:t>
            </a:r>
            <a:r>
              <a:rPr sz="1400" spc="-20" dirty="0">
                <a:solidFill>
                  <a:srgbClr val="595959"/>
                </a:solidFill>
                <a:latin typeface="Arial"/>
                <a:cs typeface="Arial"/>
              </a:rPr>
              <a:t>has </a:t>
            </a:r>
            <a:r>
              <a:rPr sz="1400" spc="10" dirty="0">
                <a:solidFill>
                  <a:srgbClr val="595959"/>
                </a:solidFill>
                <a:latin typeface="Arial"/>
                <a:cs typeface="Arial"/>
              </a:rPr>
              <a:t>one </a:t>
            </a:r>
            <a:r>
              <a:rPr sz="1400" spc="20" dirty="0">
                <a:solidFill>
                  <a:srgbClr val="595959"/>
                </a:solidFill>
                <a:latin typeface="Arial"/>
                <a:cs typeface="Arial"/>
              </a:rPr>
              <a:t>special </a:t>
            </a:r>
            <a:r>
              <a:rPr sz="1400" spc="-5" dirty="0">
                <a:solidFill>
                  <a:srgbClr val="595959"/>
                </a:solidFill>
                <a:latin typeface="Arial"/>
                <a:cs typeface="Arial"/>
              </a:rPr>
              <a:t>literal:</a:t>
            </a:r>
            <a:r>
              <a:rPr sz="1400" spc="-25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595959"/>
                </a:solidFill>
                <a:latin typeface="Arial"/>
                <a:cs typeface="Arial"/>
              </a:rPr>
              <a:t>None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75"/>
              </a:spcBef>
            </a:pPr>
            <a:r>
              <a:rPr sz="1400" spc="15" dirty="0">
                <a:solidFill>
                  <a:srgbClr val="595959"/>
                </a:solidFill>
                <a:latin typeface="Arial"/>
                <a:cs typeface="Arial"/>
              </a:rPr>
              <a:t>Used</a:t>
            </a:r>
            <a:r>
              <a:rPr sz="1400" spc="-6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to</a:t>
            </a:r>
            <a:r>
              <a:rPr sz="1400" spc="-5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spc="35" dirty="0">
                <a:solidFill>
                  <a:srgbClr val="595959"/>
                </a:solidFill>
                <a:latin typeface="Arial"/>
                <a:cs typeface="Arial"/>
              </a:rPr>
              <a:t>specify</a:t>
            </a:r>
            <a:r>
              <a:rPr sz="1400" spc="-20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to</a:t>
            </a:r>
            <a:r>
              <a:rPr sz="1400" spc="-5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595959"/>
                </a:solidFill>
                <a:latin typeface="Arial"/>
                <a:cs typeface="Arial"/>
              </a:rPr>
              <a:t>the</a:t>
            </a:r>
            <a:r>
              <a:rPr sz="1400" spc="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spc="20" dirty="0">
                <a:solidFill>
                  <a:srgbClr val="595959"/>
                </a:solidFill>
                <a:latin typeface="Arial"/>
                <a:cs typeface="Arial"/>
              </a:rPr>
              <a:t>field</a:t>
            </a:r>
            <a:r>
              <a:rPr sz="1400" spc="-13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spc="-20" dirty="0">
                <a:solidFill>
                  <a:srgbClr val="595959"/>
                </a:solidFill>
                <a:latin typeface="Arial"/>
                <a:cs typeface="Arial"/>
              </a:rPr>
              <a:t>that</a:t>
            </a:r>
            <a:r>
              <a:rPr sz="1400" spc="114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is</a:t>
            </a:r>
            <a:r>
              <a:rPr sz="1400" spc="-5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spc="5" dirty="0">
                <a:solidFill>
                  <a:srgbClr val="595959"/>
                </a:solidFill>
                <a:latin typeface="Arial"/>
                <a:cs typeface="Arial"/>
              </a:rPr>
              <a:t>not</a:t>
            </a:r>
            <a:r>
              <a:rPr sz="1400" spc="-3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spc="10" dirty="0">
                <a:solidFill>
                  <a:srgbClr val="595959"/>
                </a:solidFill>
                <a:latin typeface="Arial"/>
                <a:cs typeface="Arial"/>
              </a:rPr>
              <a:t>created</a:t>
            </a:r>
            <a:endParaRPr sz="14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0" y="2943225"/>
            <a:ext cx="2752725" cy="7143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76225" y="2933700"/>
            <a:ext cx="2057400" cy="8001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51899" y="2952369"/>
            <a:ext cx="2635250" cy="389890"/>
          </a:xfrm>
          <a:custGeom>
            <a:avLst/>
            <a:gdLst/>
            <a:ahLst/>
            <a:cxnLst/>
            <a:rect l="l" t="t" r="r" b="b"/>
            <a:pathLst>
              <a:path w="2635250" h="389889">
                <a:moveTo>
                  <a:pt x="2569833" y="0"/>
                </a:moveTo>
                <a:lnTo>
                  <a:pt x="64972" y="0"/>
                </a:lnTo>
                <a:lnTo>
                  <a:pt x="39686" y="5106"/>
                </a:lnTo>
                <a:lnTo>
                  <a:pt x="19033" y="19035"/>
                </a:lnTo>
                <a:lnTo>
                  <a:pt x="5107" y="39701"/>
                </a:lnTo>
                <a:lnTo>
                  <a:pt x="0" y="65019"/>
                </a:lnTo>
                <a:lnTo>
                  <a:pt x="0" y="324861"/>
                </a:lnTo>
                <a:lnTo>
                  <a:pt x="5107" y="350111"/>
                </a:lnTo>
                <a:lnTo>
                  <a:pt x="19033" y="370742"/>
                </a:lnTo>
                <a:lnTo>
                  <a:pt x="39686" y="384658"/>
                </a:lnTo>
                <a:lnTo>
                  <a:pt x="64972" y="389763"/>
                </a:lnTo>
                <a:lnTo>
                  <a:pt x="2569833" y="389763"/>
                </a:lnTo>
                <a:lnTo>
                  <a:pt x="2595158" y="384658"/>
                </a:lnTo>
                <a:lnTo>
                  <a:pt x="2615828" y="370742"/>
                </a:lnTo>
                <a:lnTo>
                  <a:pt x="2629758" y="350111"/>
                </a:lnTo>
                <a:lnTo>
                  <a:pt x="2634865" y="324861"/>
                </a:lnTo>
                <a:lnTo>
                  <a:pt x="2634865" y="65019"/>
                </a:lnTo>
                <a:lnTo>
                  <a:pt x="2629758" y="39701"/>
                </a:lnTo>
                <a:lnTo>
                  <a:pt x="2615828" y="19035"/>
                </a:lnTo>
                <a:lnTo>
                  <a:pt x="2595158" y="5106"/>
                </a:lnTo>
                <a:lnTo>
                  <a:pt x="2569833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0" y="3409950"/>
            <a:ext cx="2752725" cy="71437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52400" y="3390900"/>
            <a:ext cx="2314575" cy="8001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51899" y="3417057"/>
            <a:ext cx="2635885" cy="389890"/>
          </a:xfrm>
          <a:custGeom>
            <a:avLst/>
            <a:gdLst/>
            <a:ahLst/>
            <a:cxnLst/>
            <a:rect l="l" t="t" r="r" b="b"/>
            <a:pathLst>
              <a:path w="2635885" h="389889">
                <a:moveTo>
                  <a:pt x="2570595" y="0"/>
                </a:moveTo>
                <a:lnTo>
                  <a:pt x="64972" y="0"/>
                </a:lnTo>
                <a:lnTo>
                  <a:pt x="39686" y="5106"/>
                </a:lnTo>
                <a:lnTo>
                  <a:pt x="19033" y="19036"/>
                </a:lnTo>
                <a:lnTo>
                  <a:pt x="5107" y="39706"/>
                </a:lnTo>
                <a:lnTo>
                  <a:pt x="0" y="65032"/>
                </a:lnTo>
                <a:lnTo>
                  <a:pt x="0" y="324874"/>
                </a:lnTo>
                <a:lnTo>
                  <a:pt x="5107" y="350192"/>
                </a:lnTo>
                <a:lnTo>
                  <a:pt x="19033" y="370858"/>
                </a:lnTo>
                <a:lnTo>
                  <a:pt x="39686" y="384787"/>
                </a:lnTo>
                <a:lnTo>
                  <a:pt x="64972" y="389894"/>
                </a:lnTo>
                <a:lnTo>
                  <a:pt x="2570595" y="389894"/>
                </a:lnTo>
                <a:lnTo>
                  <a:pt x="2595920" y="384787"/>
                </a:lnTo>
                <a:lnTo>
                  <a:pt x="2616590" y="370858"/>
                </a:lnTo>
                <a:lnTo>
                  <a:pt x="2630520" y="350192"/>
                </a:lnTo>
                <a:lnTo>
                  <a:pt x="2635627" y="324874"/>
                </a:lnTo>
                <a:lnTo>
                  <a:pt x="2635627" y="65032"/>
                </a:lnTo>
                <a:lnTo>
                  <a:pt x="2630520" y="39706"/>
                </a:lnTo>
                <a:lnTo>
                  <a:pt x="2616590" y="19036"/>
                </a:lnTo>
                <a:lnTo>
                  <a:pt x="2595920" y="5106"/>
                </a:lnTo>
                <a:lnTo>
                  <a:pt x="2570595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0" y="3876675"/>
            <a:ext cx="2752725" cy="71437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52400" y="3857625"/>
            <a:ext cx="2305050" cy="8001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51899" y="3881816"/>
            <a:ext cx="2635250" cy="389890"/>
          </a:xfrm>
          <a:custGeom>
            <a:avLst/>
            <a:gdLst/>
            <a:ahLst/>
            <a:cxnLst/>
            <a:rect l="l" t="t" r="r" b="b"/>
            <a:pathLst>
              <a:path w="2635250" h="389889">
                <a:moveTo>
                  <a:pt x="2569833" y="0"/>
                </a:moveTo>
                <a:lnTo>
                  <a:pt x="64972" y="0"/>
                </a:lnTo>
                <a:lnTo>
                  <a:pt x="39686" y="5105"/>
                </a:lnTo>
                <a:lnTo>
                  <a:pt x="19033" y="19029"/>
                </a:lnTo>
                <a:lnTo>
                  <a:pt x="5107" y="39682"/>
                </a:lnTo>
                <a:lnTo>
                  <a:pt x="0" y="64974"/>
                </a:lnTo>
                <a:lnTo>
                  <a:pt x="0" y="324840"/>
                </a:lnTo>
                <a:lnTo>
                  <a:pt x="5107" y="350129"/>
                </a:lnTo>
                <a:lnTo>
                  <a:pt x="19033" y="370776"/>
                </a:lnTo>
                <a:lnTo>
                  <a:pt x="39686" y="384695"/>
                </a:lnTo>
                <a:lnTo>
                  <a:pt x="64972" y="389799"/>
                </a:lnTo>
                <a:lnTo>
                  <a:pt x="2569833" y="389799"/>
                </a:lnTo>
                <a:lnTo>
                  <a:pt x="2595158" y="384695"/>
                </a:lnTo>
                <a:lnTo>
                  <a:pt x="2615828" y="370776"/>
                </a:lnTo>
                <a:lnTo>
                  <a:pt x="2629758" y="350129"/>
                </a:lnTo>
                <a:lnTo>
                  <a:pt x="2634865" y="324840"/>
                </a:lnTo>
                <a:lnTo>
                  <a:pt x="2634865" y="64974"/>
                </a:lnTo>
                <a:lnTo>
                  <a:pt x="2629758" y="39682"/>
                </a:lnTo>
                <a:lnTo>
                  <a:pt x="2615828" y="19029"/>
                </a:lnTo>
                <a:lnTo>
                  <a:pt x="2595158" y="5105"/>
                </a:lnTo>
                <a:lnTo>
                  <a:pt x="2569833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0" y="4333875"/>
            <a:ext cx="2990850" cy="71437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23850" y="4324350"/>
            <a:ext cx="2209800" cy="80010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49375" y="4342936"/>
            <a:ext cx="2878455" cy="389890"/>
          </a:xfrm>
          <a:custGeom>
            <a:avLst/>
            <a:gdLst/>
            <a:ahLst/>
            <a:cxnLst/>
            <a:rect l="l" t="t" r="r" b="b"/>
            <a:pathLst>
              <a:path w="2878455" h="389889">
                <a:moveTo>
                  <a:pt x="2813530" y="0"/>
                </a:moveTo>
                <a:lnTo>
                  <a:pt x="64960" y="0"/>
                </a:lnTo>
                <a:lnTo>
                  <a:pt x="39676" y="5105"/>
                </a:lnTo>
                <a:lnTo>
                  <a:pt x="19027" y="19029"/>
                </a:lnTo>
                <a:lnTo>
                  <a:pt x="5105" y="39680"/>
                </a:lnTo>
                <a:lnTo>
                  <a:pt x="0" y="64971"/>
                </a:lnTo>
                <a:lnTo>
                  <a:pt x="0" y="324837"/>
                </a:lnTo>
                <a:lnTo>
                  <a:pt x="5105" y="350122"/>
                </a:lnTo>
                <a:lnTo>
                  <a:pt x="19027" y="370775"/>
                </a:lnTo>
                <a:lnTo>
                  <a:pt x="39676" y="384701"/>
                </a:lnTo>
                <a:lnTo>
                  <a:pt x="64960" y="389808"/>
                </a:lnTo>
                <a:lnTo>
                  <a:pt x="2813530" y="389808"/>
                </a:lnTo>
                <a:lnTo>
                  <a:pt x="2838780" y="384701"/>
                </a:lnTo>
                <a:lnTo>
                  <a:pt x="2859411" y="370775"/>
                </a:lnTo>
                <a:lnTo>
                  <a:pt x="2873326" y="350122"/>
                </a:lnTo>
                <a:lnTo>
                  <a:pt x="2878431" y="324837"/>
                </a:lnTo>
                <a:lnTo>
                  <a:pt x="2878431" y="64971"/>
                </a:lnTo>
                <a:lnTo>
                  <a:pt x="2873326" y="39680"/>
                </a:lnTo>
                <a:lnTo>
                  <a:pt x="2859411" y="19029"/>
                </a:lnTo>
                <a:lnTo>
                  <a:pt x="2838780" y="5105"/>
                </a:lnTo>
                <a:lnTo>
                  <a:pt x="2813530" y="0"/>
                </a:lnTo>
                <a:close/>
              </a:path>
            </a:pathLst>
          </a:custGeom>
          <a:solidFill>
            <a:srgbClr val="6555B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631190" y="2993451"/>
            <a:ext cx="1740535" cy="16935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6525">
              <a:lnSpc>
                <a:spcPct val="100000"/>
              </a:lnSpc>
              <a:spcBef>
                <a:spcPts val="100"/>
              </a:spcBef>
            </a:pPr>
            <a:r>
              <a:rPr sz="1800" spc="5" dirty="0">
                <a:solidFill>
                  <a:srgbClr val="FFFFFF"/>
                </a:solidFill>
                <a:latin typeface="Arial"/>
                <a:cs typeface="Arial"/>
              </a:rPr>
              <a:t>String</a:t>
            </a:r>
            <a:r>
              <a:rPr sz="1800" spc="-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Literals</a:t>
            </a:r>
            <a:endParaRPr sz="1800">
              <a:latin typeface="Arial"/>
              <a:cs typeface="Arial"/>
            </a:endParaRPr>
          </a:p>
          <a:p>
            <a:pPr marL="12700" marR="5080" indent="-635" algn="r">
              <a:lnSpc>
                <a:spcPct val="169000"/>
              </a:lnSpc>
              <a:spcBef>
                <a:spcPts val="20"/>
              </a:spcBef>
            </a:pP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Numeric</a:t>
            </a:r>
            <a:r>
              <a:rPr sz="18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Literals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Boolean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Literals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Special</a:t>
            </a:r>
            <a:r>
              <a:rPr sz="1800" spc="-1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Literals</a:t>
            </a:r>
            <a:endParaRPr sz="1800">
              <a:latin typeface="Arial"/>
              <a:cs typeface="Arial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4572000" y="2455770"/>
            <a:ext cx="2240915" cy="1816100"/>
          </a:xfrm>
          <a:custGeom>
            <a:avLst/>
            <a:gdLst/>
            <a:ahLst/>
            <a:cxnLst/>
            <a:rect l="l" t="t" r="r" b="b"/>
            <a:pathLst>
              <a:path w="2240915" h="1816100">
                <a:moveTo>
                  <a:pt x="0" y="1815846"/>
                </a:moveTo>
                <a:lnTo>
                  <a:pt x="2240411" y="1815846"/>
                </a:lnTo>
                <a:lnTo>
                  <a:pt x="2240411" y="0"/>
                </a:lnTo>
                <a:lnTo>
                  <a:pt x="0" y="0"/>
                </a:lnTo>
                <a:lnTo>
                  <a:pt x="0" y="1815846"/>
                </a:lnTo>
                <a:close/>
              </a:path>
            </a:pathLst>
          </a:custGeom>
          <a:solidFill>
            <a:srgbClr val="480083">
              <a:alpha val="32156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5046356" y="3333169"/>
            <a:ext cx="420370" cy="24320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400" spc="-25" dirty="0">
                <a:solidFill>
                  <a:srgbClr val="FFFFFF"/>
                </a:solidFill>
                <a:latin typeface="Consolas"/>
                <a:cs typeface="Consolas"/>
              </a:rPr>
              <a:t>va</a:t>
            </a:r>
            <a:r>
              <a:rPr sz="1400" spc="50" dirty="0">
                <a:solidFill>
                  <a:srgbClr val="FFFFFF"/>
                </a:solidFill>
                <a:latin typeface="Consolas"/>
                <a:cs typeface="Consolas"/>
              </a:rPr>
              <a:t>l</a:t>
            </a:r>
            <a:r>
              <a:rPr sz="1400" spc="15" dirty="0">
                <a:solidFill>
                  <a:srgbClr val="FFFFFF"/>
                </a:solidFill>
                <a:latin typeface="Consolas"/>
                <a:cs typeface="Consolas"/>
              </a:rPr>
              <a:t>2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046356" y="3552506"/>
            <a:ext cx="1106805" cy="24320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400" b="1" spc="-25" dirty="0">
                <a:solidFill>
                  <a:srgbClr val="FFFFFF"/>
                </a:solidFill>
                <a:latin typeface="Consolas"/>
                <a:cs typeface="Consolas"/>
              </a:rPr>
              <a:t>pr</a:t>
            </a:r>
            <a:r>
              <a:rPr sz="1400" b="1" spc="50" dirty="0">
                <a:solidFill>
                  <a:srgbClr val="FFFFFF"/>
                </a:solidFill>
                <a:latin typeface="Consolas"/>
                <a:cs typeface="Consolas"/>
              </a:rPr>
              <a:t>i</a:t>
            </a:r>
            <a:r>
              <a:rPr sz="1400" b="1" spc="-25" dirty="0">
                <a:solidFill>
                  <a:srgbClr val="FFFFFF"/>
                </a:solidFill>
                <a:latin typeface="Consolas"/>
                <a:cs typeface="Consolas"/>
              </a:rPr>
              <a:t>n</a:t>
            </a:r>
            <a:r>
              <a:rPr sz="1400" b="1" spc="-15" dirty="0">
                <a:solidFill>
                  <a:srgbClr val="FFFFFF"/>
                </a:solidFill>
                <a:latin typeface="Consolas"/>
                <a:cs typeface="Consolas"/>
              </a:rPr>
              <a:t>t</a:t>
            </a:r>
            <a:r>
              <a:rPr sz="1400" spc="50" dirty="0">
                <a:solidFill>
                  <a:srgbClr val="FFFFFF"/>
                </a:solidFill>
                <a:latin typeface="Consolas"/>
                <a:cs typeface="Consolas"/>
              </a:rPr>
              <a:t>(</a:t>
            </a:r>
            <a:r>
              <a:rPr sz="1400" spc="-25" dirty="0">
                <a:solidFill>
                  <a:srgbClr val="FFFFFF"/>
                </a:solidFill>
                <a:latin typeface="Consolas"/>
                <a:cs typeface="Consolas"/>
              </a:rPr>
              <a:t>va</a:t>
            </a:r>
            <a:r>
              <a:rPr sz="1400" spc="50" dirty="0">
                <a:solidFill>
                  <a:srgbClr val="FFFFFF"/>
                </a:solidFill>
                <a:latin typeface="Consolas"/>
                <a:cs typeface="Consolas"/>
              </a:rPr>
              <a:t>l</a:t>
            </a:r>
            <a:r>
              <a:rPr sz="1400" spc="-25" dirty="0">
                <a:solidFill>
                  <a:srgbClr val="FFFFFF"/>
                </a:solidFill>
                <a:latin typeface="Consolas"/>
                <a:cs typeface="Consolas"/>
              </a:rPr>
              <a:t>2</a:t>
            </a:r>
            <a:r>
              <a:rPr sz="1400" spc="15" dirty="0">
                <a:solidFill>
                  <a:srgbClr val="FFFFFF"/>
                </a:solidFill>
                <a:latin typeface="Consolas"/>
                <a:cs typeface="Consolas"/>
              </a:rPr>
              <a:t>)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655569" y="2483800"/>
            <a:ext cx="1296670" cy="17316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ts val="1664"/>
              </a:lnSpc>
              <a:spcBef>
                <a:spcPts val="125"/>
              </a:spcBef>
            </a:pPr>
            <a:r>
              <a:rPr sz="1400" spc="-10" dirty="0">
                <a:solidFill>
                  <a:srgbClr val="FFFFFF"/>
                </a:solidFill>
                <a:latin typeface="Consolas"/>
                <a:cs typeface="Consolas"/>
              </a:rPr>
              <a:t>&gt;&gt;&gt;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val1=10</a:t>
            </a:r>
            <a:endParaRPr sz="1400">
              <a:latin typeface="Consolas"/>
              <a:cs typeface="Consolas"/>
            </a:endParaRPr>
          </a:p>
          <a:p>
            <a:pPr marL="12700">
              <a:lnSpc>
                <a:spcPts val="1650"/>
              </a:lnSpc>
            </a:pPr>
            <a:r>
              <a:rPr sz="1400" spc="-10" dirty="0">
                <a:solidFill>
                  <a:srgbClr val="FFFFFF"/>
                </a:solidFill>
                <a:latin typeface="Consolas"/>
                <a:cs typeface="Consolas"/>
              </a:rPr>
              <a:t>&gt;&gt;&gt;</a:t>
            </a:r>
            <a:r>
              <a:rPr sz="1400" spc="-5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val2=None</a:t>
            </a:r>
            <a:endParaRPr sz="1400">
              <a:latin typeface="Consolas"/>
              <a:cs typeface="Consolas"/>
            </a:endParaRPr>
          </a:p>
          <a:p>
            <a:pPr marL="12700" marR="490220">
              <a:lnSpc>
                <a:spcPts val="1730"/>
              </a:lnSpc>
              <a:spcBef>
                <a:spcPts val="5"/>
              </a:spcBef>
            </a:pPr>
            <a:r>
              <a:rPr sz="1400" spc="-10" dirty="0">
                <a:solidFill>
                  <a:srgbClr val="FFFFFF"/>
                </a:solidFill>
                <a:latin typeface="Consolas"/>
                <a:cs typeface="Consolas"/>
              </a:rPr>
              <a:t>&gt;&gt;&gt;</a:t>
            </a:r>
            <a:r>
              <a:rPr sz="1400" spc="-6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val1  </a:t>
            </a:r>
            <a:r>
              <a:rPr sz="1400" spc="-20" dirty="0">
                <a:solidFill>
                  <a:srgbClr val="FFFFFF"/>
                </a:solidFill>
                <a:latin typeface="Consolas"/>
                <a:cs typeface="Consolas"/>
              </a:rPr>
              <a:t>10</a:t>
            </a:r>
            <a:endParaRPr sz="1400">
              <a:latin typeface="Consolas"/>
              <a:cs typeface="Consolas"/>
            </a:endParaRPr>
          </a:p>
          <a:p>
            <a:pPr marL="12700">
              <a:lnSpc>
                <a:spcPts val="1585"/>
              </a:lnSpc>
            </a:pPr>
            <a:r>
              <a:rPr sz="1400" spc="-20" dirty="0">
                <a:solidFill>
                  <a:srgbClr val="FFFFFF"/>
                </a:solidFill>
                <a:latin typeface="Consolas"/>
                <a:cs typeface="Consolas"/>
              </a:rPr>
              <a:t>&gt;&gt;&gt;</a:t>
            </a:r>
            <a:endParaRPr sz="1400">
              <a:latin typeface="Consolas"/>
              <a:cs typeface="Consolas"/>
            </a:endParaRPr>
          </a:p>
          <a:p>
            <a:pPr marL="12700">
              <a:lnSpc>
                <a:spcPts val="1664"/>
              </a:lnSpc>
              <a:spcBef>
                <a:spcPts val="45"/>
              </a:spcBef>
            </a:pPr>
            <a:r>
              <a:rPr sz="1400" spc="-20" dirty="0">
                <a:solidFill>
                  <a:srgbClr val="FFFFFF"/>
                </a:solidFill>
                <a:latin typeface="Consolas"/>
                <a:cs typeface="Consolas"/>
              </a:rPr>
              <a:t>&gt;&gt;&gt;</a:t>
            </a:r>
            <a:endParaRPr sz="1400">
              <a:latin typeface="Consolas"/>
              <a:cs typeface="Consolas"/>
            </a:endParaRPr>
          </a:p>
          <a:p>
            <a:pPr marL="12700">
              <a:lnSpc>
                <a:spcPts val="1650"/>
              </a:lnSpc>
            </a:pPr>
            <a:r>
              <a:rPr sz="1400" spc="-20" dirty="0">
                <a:solidFill>
                  <a:srgbClr val="FFFFFF"/>
                </a:solidFill>
                <a:latin typeface="Consolas"/>
                <a:cs typeface="Consolas"/>
              </a:rPr>
              <a:t>None</a:t>
            </a:r>
            <a:endParaRPr sz="1400">
              <a:latin typeface="Consolas"/>
              <a:cs typeface="Consolas"/>
            </a:endParaRPr>
          </a:p>
          <a:p>
            <a:pPr marL="12700">
              <a:lnSpc>
                <a:spcPts val="1664"/>
              </a:lnSpc>
            </a:pPr>
            <a:r>
              <a:rPr sz="1400" spc="-20" dirty="0">
                <a:solidFill>
                  <a:srgbClr val="FFFFFF"/>
                </a:solidFill>
                <a:latin typeface="Consolas"/>
                <a:cs typeface="Consolas"/>
              </a:rPr>
              <a:t>&gt;&gt;&gt;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4438650" y="2038350"/>
            <a:ext cx="2114550" cy="74295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876800" y="2085975"/>
            <a:ext cx="1295400" cy="695325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796271" y="2047371"/>
            <a:ext cx="1791970" cy="414020"/>
          </a:xfrm>
          <a:custGeom>
            <a:avLst/>
            <a:gdLst/>
            <a:ahLst/>
            <a:cxnLst/>
            <a:rect l="l" t="t" r="r" b="b"/>
            <a:pathLst>
              <a:path w="1791970" h="414019">
                <a:moveTo>
                  <a:pt x="1722882" y="0"/>
                </a:moveTo>
                <a:lnTo>
                  <a:pt x="69098" y="0"/>
                </a:lnTo>
                <a:lnTo>
                  <a:pt x="42228" y="5434"/>
                </a:lnTo>
                <a:lnTo>
                  <a:pt x="20261" y="20248"/>
                </a:lnTo>
                <a:lnTo>
                  <a:pt x="5438" y="42208"/>
                </a:lnTo>
                <a:lnTo>
                  <a:pt x="0" y="69082"/>
                </a:lnTo>
                <a:lnTo>
                  <a:pt x="0" y="344926"/>
                </a:lnTo>
                <a:lnTo>
                  <a:pt x="5438" y="371775"/>
                </a:lnTo>
                <a:lnTo>
                  <a:pt x="20261" y="393694"/>
                </a:lnTo>
                <a:lnTo>
                  <a:pt x="42228" y="408470"/>
                </a:lnTo>
                <a:lnTo>
                  <a:pt x="69098" y="413887"/>
                </a:lnTo>
                <a:lnTo>
                  <a:pt x="1722882" y="413887"/>
                </a:lnTo>
                <a:lnTo>
                  <a:pt x="1749733" y="408470"/>
                </a:lnTo>
                <a:lnTo>
                  <a:pt x="1771657" y="393694"/>
                </a:lnTo>
                <a:lnTo>
                  <a:pt x="1786438" y="371775"/>
                </a:lnTo>
                <a:lnTo>
                  <a:pt x="1791858" y="344926"/>
                </a:lnTo>
                <a:lnTo>
                  <a:pt x="1791858" y="69082"/>
                </a:lnTo>
                <a:lnTo>
                  <a:pt x="1786438" y="42208"/>
                </a:lnTo>
                <a:lnTo>
                  <a:pt x="1771657" y="20248"/>
                </a:lnTo>
                <a:lnTo>
                  <a:pt x="1749733" y="5434"/>
                </a:lnTo>
                <a:lnTo>
                  <a:pt x="1722882" y="0"/>
                </a:lnTo>
                <a:close/>
              </a:path>
            </a:pathLst>
          </a:custGeom>
          <a:solidFill>
            <a:srgbClr val="480083">
              <a:alpha val="7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5329559" y="2129470"/>
            <a:ext cx="727075" cy="24320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400" spc="5" dirty="0">
                <a:solidFill>
                  <a:srgbClr val="FFFFFF"/>
                </a:solidFill>
                <a:latin typeface="Arial"/>
                <a:cs typeface="Arial"/>
              </a:rPr>
              <a:t>Example</a:t>
            </a:r>
            <a:endParaRPr sz="1400">
              <a:latin typeface="Arial"/>
              <a:cs typeface="Arial"/>
            </a:endParaRPr>
          </a:p>
        </p:txBody>
      </p:sp>
      <p:sp>
        <p:nvSpPr>
          <p:cNvPr id="30" name="object 30"/>
          <p:cNvSpPr txBox="1">
            <a:spLocks noGrp="1"/>
          </p:cNvSpPr>
          <p:nvPr>
            <p:ph type="title"/>
          </p:nvPr>
        </p:nvSpPr>
        <p:spPr>
          <a:xfrm>
            <a:off x="4370073" y="249868"/>
            <a:ext cx="3210560" cy="3346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000" b="1" spc="10" dirty="0">
                <a:solidFill>
                  <a:srgbClr val="6F2F9F"/>
                </a:solidFill>
                <a:latin typeface="Arial"/>
                <a:cs typeface="Arial"/>
              </a:rPr>
              <a:t>What </a:t>
            </a:r>
            <a:r>
              <a:rPr sz="2000" b="1" spc="20" dirty="0">
                <a:solidFill>
                  <a:srgbClr val="6F2F9F"/>
                </a:solidFill>
                <a:latin typeface="Arial"/>
                <a:cs typeface="Arial"/>
              </a:rPr>
              <a:t>are Special</a:t>
            </a:r>
            <a:r>
              <a:rPr sz="2000" b="1" spc="-390" dirty="0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sz="2000" b="1" spc="15" dirty="0">
                <a:solidFill>
                  <a:srgbClr val="6F2F9F"/>
                </a:solidFill>
                <a:latin typeface="Arial"/>
                <a:cs typeface="Arial"/>
              </a:rPr>
              <a:t>Literals?</a:t>
            </a:r>
            <a:endParaRPr sz="2000"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8378556" y="34680"/>
            <a:ext cx="765444" cy="54532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8997177" y="1524"/>
            <a:ext cx="147320" cy="578485"/>
          </a:xfrm>
          <a:custGeom>
            <a:avLst/>
            <a:gdLst/>
            <a:ahLst/>
            <a:cxnLst/>
            <a:rect l="l" t="t" r="r" b="b"/>
            <a:pathLst>
              <a:path w="147320" h="578485">
                <a:moveTo>
                  <a:pt x="0" y="578479"/>
                </a:moveTo>
                <a:lnTo>
                  <a:pt x="146821" y="578479"/>
                </a:lnTo>
                <a:lnTo>
                  <a:pt x="146821" y="0"/>
                </a:lnTo>
                <a:lnTo>
                  <a:pt x="0" y="0"/>
                </a:lnTo>
                <a:lnTo>
                  <a:pt x="0" y="57847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7818125" y="4951110"/>
            <a:ext cx="1259840" cy="164465"/>
          </a:xfrm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950" b="1" spc="25" dirty="0">
                <a:solidFill>
                  <a:srgbClr val="6F2F9E"/>
                </a:solidFill>
                <a:latin typeface="Arial"/>
                <a:cs typeface="Arial"/>
                <a:hlinkClick r:id="rId15"/>
              </a:rPr>
              <a:t>www.intellipaat.com</a:t>
            </a:r>
            <a:endParaRPr sz="9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524"/>
            <a:ext cx="3333750" cy="51419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3232785" cy="1381125"/>
          </a:xfrm>
          <a:custGeom>
            <a:avLst/>
            <a:gdLst/>
            <a:ahLst/>
            <a:cxnLst/>
            <a:rect l="l" t="t" r="r" b="b"/>
            <a:pathLst>
              <a:path w="3232785" h="1381125">
                <a:moveTo>
                  <a:pt x="0" y="1380993"/>
                </a:moveTo>
                <a:lnTo>
                  <a:pt x="3232282" y="1380993"/>
                </a:lnTo>
                <a:lnTo>
                  <a:pt x="3232282" y="0"/>
                </a:lnTo>
                <a:lnTo>
                  <a:pt x="0" y="0"/>
                </a:lnTo>
                <a:lnTo>
                  <a:pt x="0" y="1380993"/>
                </a:lnTo>
                <a:close/>
              </a:path>
            </a:pathLst>
          </a:custGeom>
          <a:solidFill>
            <a:srgbClr val="2F233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2713862"/>
            <a:ext cx="3232785" cy="2430145"/>
          </a:xfrm>
          <a:custGeom>
            <a:avLst/>
            <a:gdLst/>
            <a:ahLst/>
            <a:cxnLst/>
            <a:rect l="l" t="t" r="r" b="b"/>
            <a:pathLst>
              <a:path w="3232785" h="2430145">
                <a:moveTo>
                  <a:pt x="0" y="2429637"/>
                </a:moveTo>
                <a:lnTo>
                  <a:pt x="3232282" y="2429637"/>
                </a:lnTo>
                <a:lnTo>
                  <a:pt x="3232282" y="0"/>
                </a:lnTo>
                <a:lnTo>
                  <a:pt x="0" y="0"/>
                </a:lnTo>
                <a:lnTo>
                  <a:pt x="0" y="2429637"/>
                </a:lnTo>
                <a:close/>
              </a:path>
            </a:pathLst>
          </a:custGeom>
          <a:solidFill>
            <a:srgbClr val="2F233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1380993"/>
            <a:ext cx="3232785" cy="1332865"/>
          </a:xfrm>
          <a:custGeom>
            <a:avLst/>
            <a:gdLst/>
            <a:ahLst/>
            <a:cxnLst/>
            <a:rect l="l" t="t" r="r" b="b"/>
            <a:pathLst>
              <a:path w="3232785" h="1332864">
                <a:moveTo>
                  <a:pt x="0" y="1332869"/>
                </a:moveTo>
                <a:lnTo>
                  <a:pt x="3232282" y="1332869"/>
                </a:lnTo>
                <a:lnTo>
                  <a:pt x="3232282" y="0"/>
                </a:lnTo>
                <a:lnTo>
                  <a:pt x="0" y="0"/>
                </a:lnTo>
                <a:lnTo>
                  <a:pt x="0" y="1332869"/>
                </a:lnTo>
                <a:close/>
              </a:path>
            </a:pathLst>
          </a:custGeom>
          <a:solidFill>
            <a:srgbClr val="5F47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3025" y="1340164"/>
            <a:ext cx="3049905" cy="1186180"/>
          </a:xfrm>
          <a:prstGeom prst="rect">
            <a:avLst/>
          </a:prstGeom>
        </p:spPr>
        <p:txBody>
          <a:bodyPr vert="horz" wrap="square" lIns="0" tIns="75565" rIns="0" bIns="0" rtlCol="0">
            <a:spAutoFit/>
          </a:bodyPr>
          <a:lstStyle/>
          <a:p>
            <a:pPr marL="12700" marR="5080">
              <a:lnSpc>
                <a:spcPts val="4360"/>
              </a:lnSpc>
              <a:spcBef>
                <a:spcPts val="595"/>
              </a:spcBef>
            </a:pPr>
            <a:r>
              <a:rPr sz="3950" b="1" spc="5" dirty="0">
                <a:solidFill>
                  <a:srgbClr val="FFFFFF"/>
                </a:solidFill>
                <a:latin typeface="Arial"/>
                <a:cs typeface="Arial"/>
              </a:rPr>
              <a:t>Operators </a:t>
            </a:r>
            <a:r>
              <a:rPr sz="3950" b="1" spc="15" dirty="0">
                <a:solidFill>
                  <a:srgbClr val="FFFFFF"/>
                </a:solidFill>
                <a:latin typeface="Arial"/>
                <a:cs typeface="Arial"/>
              </a:rPr>
              <a:t>in  </a:t>
            </a:r>
            <a:r>
              <a:rPr sz="3950" b="1" spc="-5" dirty="0">
                <a:solidFill>
                  <a:srgbClr val="FFFFFF"/>
                </a:solidFill>
                <a:latin typeface="Arial"/>
                <a:cs typeface="Arial"/>
              </a:rPr>
              <a:t>Python</a:t>
            </a:r>
            <a:endParaRPr sz="395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46837" y="67476"/>
            <a:ext cx="1275969" cy="5103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0" y="2962275"/>
            <a:ext cx="2562225" cy="6762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00050" y="2924175"/>
            <a:ext cx="1809750" cy="8001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32911" y="2968370"/>
            <a:ext cx="2263140" cy="354330"/>
          </a:xfrm>
          <a:custGeom>
            <a:avLst/>
            <a:gdLst/>
            <a:ahLst/>
            <a:cxnLst/>
            <a:rect l="l" t="t" r="r" b="b"/>
            <a:pathLst>
              <a:path w="2263140" h="354329">
                <a:moveTo>
                  <a:pt x="2204167" y="0"/>
                </a:moveTo>
                <a:lnTo>
                  <a:pt x="59030" y="0"/>
                </a:lnTo>
                <a:lnTo>
                  <a:pt x="36054" y="4654"/>
                </a:lnTo>
                <a:lnTo>
                  <a:pt x="17290" y="17333"/>
                </a:lnTo>
                <a:lnTo>
                  <a:pt x="4639" y="36109"/>
                </a:lnTo>
                <a:lnTo>
                  <a:pt x="0" y="59055"/>
                </a:lnTo>
                <a:lnTo>
                  <a:pt x="0" y="295275"/>
                </a:lnTo>
                <a:lnTo>
                  <a:pt x="4639" y="318199"/>
                </a:lnTo>
                <a:lnTo>
                  <a:pt x="17290" y="336930"/>
                </a:lnTo>
                <a:lnTo>
                  <a:pt x="36054" y="349564"/>
                </a:lnTo>
                <a:lnTo>
                  <a:pt x="59030" y="354198"/>
                </a:lnTo>
                <a:lnTo>
                  <a:pt x="2204167" y="354198"/>
                </a:lnTo>
                <a:lnTo>
                  <a:pt x="2227091" y="349564"/>
                </a:lnTo>
                <a:lnTo>
                  <a:pt x="2245822" y="336930"/>
                </a:lnTo>
                <a:lnTo>
                  <a:pt x="2258457" y="318199"/>
                </a:lnTo>
                <a:lnTo>
                  <a:pt x="2263091" y="295275"/>
                </a:lnTo>
                <a:lnTo>
                  <a:pt x="2263091" y="59055"/>
                </a:lnTo>
                <a:lnTo>
                  <a:pt x="2258457" y="36109"/>
                </a:lnTo>
                <a:lnTo>
                  <a:pt x="2245822" y="17333"/>
                </a:lnTo>
                <a:lnTo>
                  <a:pt x="2227091" y="4654"/>
                </a:lnTo>
                <a:lnTo>
                  <a:pt x="2204167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877888" y="2991483"/>
            <a:ext cx="1026160" cy="3009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K</a:t>
            </a:r>
            <a:r>
              <a:rPr sz="1800" spc="-3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sz="1800" spc="-30" dirty="0">
                <a:solidFill>
                  <a:srgbClr val="FFFFFF"/>
                </a:solidFill>
                <a:latin typeface="Arial"/>
                <a:cs typeface="Arial"/>
              </a:rPr>
              <a:t>wo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800" spc="40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endParaRPr sz="18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0" y="3486150"/>
            <a:ext cx="2562225" cy="67627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76250" y="3448050"/>
            <a:ext cx="1657350" cy="8001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32923" y="3487923"/>
            <a:ext cx="2263140" cy="354330"/>
          </a:xfrm>
          <a:custGeom>
            <a:avLst/>
            <a:gdLst/>
            <a:ahLst/>
            <a:cxnLst/>
            <a:rect l="l" t="t" r="r" b="b"/>
            <a:pathLst>
              <a:path w="2263140" h="354329">
                <a:moveTo>
                  <a:pt x="2204155" y="0"/>
                </a:moveTo>
                <a:lnTo>
                  <a:pt x="59018" y="0"/>
                </a:lnTo>
                <a:lnTo>
                  <a:pt x="36044" y="4636"/>
                </a:lnTo>
                <a:lnTo>
                  <a:pt x="17284" y="17274"/>
                </a:lnTo>
                <a:lnTo>
                  <a:pt x="4637" y="36009"/>
                </a:lnTo>
                <a:lnTo>
                  <a:pt x="0" y="58936"/>
                </a:lnTo>
                <a:lnTo>
                  <a:pt x="0" y="295156"/>
                </a:lnTo>
                <a:lnTo>
                  <a:pt x="4637" y="318096"/>
                </a:lnTo>
                <a:lnTo>
                  <a:pt x="17284" y="336872"/>
                </a:lnTo>
                <a:lnTo>
                  <a:pt x="36044" y="349554"/>
                </a:lnTo>
                <a:lnTo>
                  <a:pt x="59018" y="354211"/>
                </a:lnTo>
                <a:lnTo>
                  <a:pt x="2204155" y="354211"/>
                </a:lnTo>
                <a:lnTo>
                  <a:pt x="2227079" y="349554"/>
                </a:lnTo>
                <a:lnTo>
                  <a:pt x="2245810" y="336872"/>
                </a:lnTo>
                <a:lnTo>
                  <a:pt x="2258444" y="318096"/>
                </a:lnTo>
                <a:lnTo>
                  <a:pt x="2263079" y="295156"/>
                </a:lnTo>
                <a:lnTo>
                  <a:pt x="2263079" y="58936"/>
                </a:lnTo>
                <a:lnTo>
                  <a:pt x="2258444" y="36009"/>
                </a:lnTo>
                <a:lnTo>
                  <a:pt x="2245810" y="17274"/>
                </a:lnTo>
                <a:lnTo>
                  <a:pt x="2227079" y="4636"/>
                </a:lnTo>
                <a:lnTo>
                  <a:pt x="2204155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954409" y="3512247"/>
            <a:ext cx="101600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Identifiers</a:t>
            </a:r>
            <a:endParaRPr sz="180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0" y="4010025"/>
            <a:ext cx="2562225" cy="67627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09600" y="3971925"/>
            <a:ext cx="1400175" cy="8001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32923" y="4010335"/>
            <a:ext cx="2263140" cy="354330"/>
          </a:xfrm>
          <a:custGeom>
            <a:avLst/>
            <a:gdLst/>
            <a:ahLst/>
            <a:cxnLst/>
            <a:rect l="l" t="t" r="r" b="b"/>
            <a:pathLst>
              <a:path w="2263140" h="354329">
                <a:moveTo>
                  <a:pt x="2204155" y="0"/>
                </a:moveTo>
                <a:lnTo>
                  <a:pt x="59018" y="0"/>
                </a:lnTo>
                <a:lnTo>
                  <a:pt x="36044" y="4637"/>
                </a:lnTo>
                <a:lnTo>
                  <a:pt x="17284" y="17284"/>
                </a:lnTo>
                <a:lnTo>
                  <a:pt x="4637" y="36044"/>
                </a:lnTo>
                <a:lnTo>
                  <a:pt x="0" y="59018"/>
                </a:lnTo>
                <a:lnTo>
                  <a:pt x="0" y="295153"/>
                </a:lnTo>
                <a:lnTo>
                  <a:pt x="4637" y="318132"/>
                </a:lnTo>
                <a:lnTo>
                  <a:pt x="17284" y="336901"/>
                </a:lnTo>
                <a:lnTo>
                  <a:pt x="36044" y="349557"/>
                </a:lnTo>
                <a:lnTo>
                  <a:pt x="59018" y="354198"/>
                </a:lnTo>
                <a:lnTo>
                  <a:pt x="2204155" y="354198"/>
                </a:lnTo>
                <a:lnTo>
                  <a:pt x="2227079" y="349557"/>
                </a:lnTo>
                <a:lnTo>
                  <a:pt x="2245810" y="336901"/>
                </a:lnTo>
                <a:lnTo>
                  <a:pt x="2258444" y="318132"/>
                </a:lnTo>
                <a:lnTo>
                  <a:pt x="2263079" y="295153"/>
                </a:lnTo>
                <a:lnTo>
                  <a:pt x="2263079" y="59018"/>
                </a:lnTo>
                <a:lnTo>
                  <a:pt x="2258444" y="36044"/>
                </a:lnTo>
                <a:lnTo>
                  <a:pt x="2245810" y="17284"/>
                </a:lnTo>
                <a:lnTo>
                  <a:pt x="2227079" y="4637"/>
                </a:lnTo>
                <a:lnTo>
                  <a:pt x="2204155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1087759" y="4035428"/>
            <a:ext cx="75882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Literals</a:t>
            </a:r>
            <a:endParaRPr sz="1800">
              <a:latin typeface="Arial"/>
              <a:cs typeface="Arial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0" y="4533900"/>
            <a:ext cx="2800350" cy="6096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71500" y="4495800"/>
            <a:ext cx="1685925" cy="64769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28373" y="4534768"/>
            <a:ext cx="2505710" cy="354330"/>
          </a:xfrm>
          <a:custGeom>
            <a:avLst/>
            <a:gdLst/>
            <a:ahLst/>
            <a:cxnLst/>
            <a:rect l="l" t="t" r="r" b="b"/>
            <a:pathLst>
              <a:path w="2505710" h="354329">
                <a:moveTo>
                  <a:pt x="2446449" y="0"/>
                </a:moveTo>
                <a:lnTo>
                  <a:pt x="59033" y="0"/>
                </a:lnTo>
                <a:lnTo>
                  <a:pt x="36050" y="4637"/>
                </a:lnTo>
                <a:lnTo>
                  <a:pt x="17286" y="17284"/>
                </a:lnTo>
                <a:lnTo>
                  <a:pt x="4637" y="36044"/>
                </a:lnTo>
                <a:lnTo>
                  <a:pt x="0" y="59018"/>
                </a:lnTo>
                <a:lnTo>
                  <a:pt x="0" y="295156"/>
                </a:lnTo>
                <a:lnTo>
                  <a:pt x="4637" y="318132"/>
                </a:lnTo>
                <a:lnTo>
                  <a:pt x="17286" y="336896"/>
                </a:lnTo>
                <a:lnTo>
                  <a:pt x="36050" y="349548"/>
                </a:lnTo>
                <a:lnTo>
                  <a:pt x="59033" y="354187"/>
                </a:lnTo>
                <a:lnTo>
                  <a:pt x="2446449" y="354187"/>
                </a:lnTo>
                <a:lnTo>
                  <a:pt x="2469445" y="349548"/>
                </a:lnTo>
                <a:lnTo>
                  <a:pt x="2488215" y="336896"/>
                </a:lnTo>
                <a:lnTo>
                  <a:pt x="2500866" y="318132"/>
                </a:lnTo>
                <a:lnTo>
                  <a:pt x="2505504" y="295156"/>
                </a:lnTo>
                <a:lnTo>
                  <a:pt x="2505504" y="59018"/>
                </a:lnTo>
                <a:lnTo>
                  <a:pt x="2500866" y="36044"/>
                </a:lnTo>
                <a:lnTo>
                  <a:pt x="2488215" y="17284"/>
                </a:lnTo>
                <a:lnTo>
                  <a:pt x="2469445" y="4637"/>
                </a:lnTo>
                <a:lnTo>
                  <a:pt x="2446449" y="0"/>
                </a:lnTo>
                <a:close/>
              </a:path>
            </a:pathLst>
          </a:custGeom>
          <a:solidFill>
            <a:srgbClr val="F07F0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1054100" y="4560887"/>
            <a:ext cx="104648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20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800" spc="45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1800" spc="-3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800" spc="-2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800" spc="2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800" spc="-30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rs</a:t>
            </a:r>
            <a:endParaRPr sz="1800">
              <a:latin typeface="Arial"/>
              <a:cs typeface="Arial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3914790" y="857250"/>
            <a:ext cx="4343400" cy="76200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800600" y="866759"/>
            <a:ext cx="2647950" cy="80010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275216" y="863223"/>
            <a:ext cx="4014470" cy="436245"/>
          </a:xfrm>
          <a:custGeom>
            <a:avLst/>
            <a:gdLst/>
            <a:ahLst/>
            <a:cxnLst/>
            <a:rect l="l" t="t" r="r" b="b"/>
            <a:pathLst>
              <a:path w="4014470" h="436244">
                <a:moveTo>
                  <a:pt x="3941826" y="0"/>
                </a:moveTo>
                <a:lnTo>
                  <a:pt x="72633" y="0"/>
                </a:lnTo>
                <a:lnTo>
                  <a:pt x="44349" y="5704"/>
                </a:lnTo>
                <a:lnTo>
                  <a:pt x="21263" y="21263"/>
                </a:lnTo>
                <a:lnTo>
                  <a:pt x="5704" y="44349"/>
                </a:lnTo>
                <a:lnTo>
                  <a:pt x="0" y="72633"/>
                </a:lnTo>
                <a:lnTo>
                  <a:pt x="0" y="363199"/>
                </a:lnTo>
                <a:lnTo>
                  <a:pt x="5704" y="391488"/>
                </a:lnTo>
                <a:lnTo>
                  <a:pt x="21263" y="414585"/>
                </a:lnTo>
                <a:lnTo>
                  <a:pt x="44349" y="430155"/>
                </a:lnTo>
                <a:lnTo>
                  <a:pt x="72633" y="435864"/>
                </a:lnTo>
                <a:lnTo>
                  <a:pt x="3941826" y="435864"/>
                </a:lnTo>
                <a:lnTo>
                  <a:pt x="3970097" y="430155"/>
                </a:lnTo>
                <a:lnTo>
                  <a:pt x="3993184" y="414585"/>
                </a:lnTo>
                <a:lnTo>
                  <a:pt x="4008751" y="391488"/>
                </a:lnTo>
                <a:lnTo>
                  <a:pt x="4014459" y="363199"/>
                </a:lnTo>
                <a:lnTo>
                  <a:pt x="4014459" y="72633"/>
                </a:lnTo>
                <a:lnTo>
                  <a:pt x="4008751" y="44349"/>
                </a:lnTo>
                <a:lnTo>
                  <a:pt x="3993184" y="21263"/>
                </a:lnTo>
                <a:lnTo>
                  <a:pt x="3970097" y="5704"/>
                </a:lnTo>
                <a:lnTo>
                  <a:pt x="3941826" y="0"/>
                </a:lnTo>
                <a:close/>
              </a:path>
            </a:pathLst>
          </a:custGeom>
          <a:solidFill>
            <a:srgbClr val="6555B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5286125" y="923604"/>
            <a:ext cx="201168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Arithmetic</a:t>
            </a:r>
            <a:r>
              <a:rPr sz="18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Operator</a:t>
            </a:r>
            <a:endParaRPr sz="1800">
              <a:latin typeface="Arial"/>
              <a:cs typeface="Arial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3914790" y="1381125"/>
            <a:ext cx="4343400" cy="752475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705350" y="1381125"/>
            <a:ext cx="2828925" cy="80010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275216" y="1382786"/>
            <a:ext cx="4014470" cy="436245"/>
          </a:xfrm>
          <a:custGeom>
            <a:avLst/>
            <a:gdLst/>
            <a:ahLst/>
            <a:cxnLst/>
            <a:rect l="l" t="t" r="r" b="b"/>
            <a:pathLst>
              <a:path w="4014470" h="436244">
                <a:moveTo>
                  <a:pt x="3941826" y="0"/>
                </a:moveTo>
                <a:lnTo>
                  <a:pt x="72633" y="0"/>
                </a:lnTo>
                <a:lnTo>
                  <a:pt x="44349" y="5704"/>
                </a:lnTo>
                <a:lnTo>
                  <a:pt x="21263" y="21263"/>
                </a:lnTo>
                <a:lnTo>
                  <a:pt x="5704" y="44349"/>
                </a:lnTo>
                <a:lnTo>
                  <a:pt x="0" y="72633"/>
                </a:lnTo>
                <a:lnTo>
                  <a:pt x="0" y="363199"/>
                </a:lnTo>
                <a:lnTo>
                  <a:pt x="5704" y="391488"/>
                </a:lnTo>
                <a:lnTo>
                  <a:pt x="21263" y="414585"/>
                </a:lnTo>
                <a:lnTo>
                  <a:pt x="44349" y="430155"/>
                </a:lnTo>
                <a:lnTo>
                  <a:pt x="72633" y="435864"/>
                </a:lnTo>
                <a:lnTo>
                  <a:pt x="3941826" y="435864"/>
                </a:lnTo>
                <a:lnTo>
                  <a:pt x="3970097" y="430155"/>
                </a:lnTo>
                <a:lnTo>
                  <a:pt x="3993184" y="414585"/>
                </a:lnTo>
                <a:lnTo>
                  <a:pt x="4008751" y="391488"/>
                </a:lnTo>
                <a:lnTo>
                  <a:pt x="4014459" y="363199"/>
                </a:lnTo>
                <a:lnTo>
                  <a:pt x="4014459" y="72633"/>
                </a:lnTo>
                <a:lnTo>
                  <a:pt x="4008751" y="44349"/>
                </a:lnTo>
                <a:lnTo>
                  <a:pt x="3993184" y="21263"/>
                </a:lnTo>
                <a:lnTo>
                  <a:pt x="3970097" y="5704"/>
                </a:lnTo>
                <a:lnTo>
                  <a:pt x="3941826" y="0"/>
                </a:lnTo>
                <a:close/>
              </a:path>
            </a:pathLst>
          </a:custGeom>
          <a:solidFill>
            <a:srgbClr val="6555B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5190875" y="1444050"/>
            <a:ext cx="219265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Assignment</a:t>
            </a:r>
            <a:r>
              <a:rPr sz="1800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Operator</a:t>
            </a:r>
            <a:endParaRPr sz="1800">
              <a:latin typeface="Arial"/>
              <a:cs typeface="Arial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3914790" y="1895475"/>
            <a:ext cx="4343400" cy="76200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686300" y="1905000"/>
            <a:ext cx="2867025" cy="80010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4275216" y="1902470"/>
            <a:ext cx="4014470" cy="436245"/>
          </a:xfrm>
          <a:custGeom>
            <a:avLst/>
            <a:gdLst/>
            <a:ahLst/>
            <a:cxnLst/>
            <a:rect l="l" t="t" r="r" b="b"/>
            <a:pathLst>
              <a:path w="4014470" h="436244">
                <a:moveTo>
                  <a:pt x="3941826" y="0"/>
                </a:moveTo>
                <a:lnTo>
                  <a:pt x="72633" y="0"/>
                </a:lnTo>
                <a:lnTo>
                  <a:pt x="44349" y="5704"/>
                </a:lnTo>
                <a:lnTo>
                  <a:pt x="21263" y="21263"/>
                </a:lnTo>
                <a:lnTo>
                  <a:pt x="5704" y="44349"/>
                </a:lnTo>
                <a:lnTo>
                  <a:pt x="0" y="72633"/>
                </a:lnTo>
                <a:lnTo>
                  <a:pt x="0" y="363205"/>
                </a:lnTo>
                <a:lnTo>
                  <a:pt x="5704" y="391490"/>
                </a:lnTo>
                <a:lnTo>
                  <a:pt x="21263" y="414582"/>
                </a:lnTo>
                <a:lnTo>
                  <a:pt x="44349" y="430150"/>
                </a:lnTo>
                <a:lnTo>
                  <a:pt x="72633" y="435857"/>
                </a:lnTo>
                <a:lnTo>
                  <a:pt x="3941826" y="435857"/>
                </a:lnTo>
                <a:lnTo>
                  <a:pt x="3970097" y="430150"/>
                </a:lnTo>
                <a:lnTo>
                  <a:pt x="3993184" y="414582"/>
                </a:lnTo>
                <a:lnTo>
                  <a:pt x="4008751" y="391490"/>
                </a:lnTo>
                <a:lnTo>
                  <a:pt x="4014459" y="363205"/>
                </a:lnTo>
                <a:lnTo>
                  <a:pt x="4014459" y="72633"/>
                </a:lnTo>
                <a:lnTo>
                  <a:pt x="4008751" y="44349"/>
                </a:lnTo>
                <a:lnTo>
                  <a:pt x="3993184" y="21263"/>
                </a:lnTo>
                <a:lnTo>
                  <a:pt x="3970097" y="5704"/>
                </a:lnTo>
                <a:lnTo>
                  <a:pt x="3941826" y="0"/>
                </a:lnTo>
                <a:close/>
              </a:path>
            </a:pathLst>
          </a:custGeom>
          <a:solidFill>
            <a:srgbClr val="6555B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5171825" y="1964751"/>
            <a:ext cx="223075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Comparison</a:t>
            </a:r>
            <a:r>
              <a:rPr sz="1800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Operator</a:t>
            </a:r>
            <a:endParaRPr sz="1800">
              <a:latin typeface="Arial"/>
              <a:cs typeface="Arial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3914790" y="2419350"/>
            <a:ext cx="4343400" cy="762000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4943459" y="2419350"/>
            <a:ext cx="2362200" cy="800100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4275216" y="2422016"/>
            <a:ext cx="4014470" cy="436245"/>
          </a:xfrm>
          <a:custGeom>
            <a:avLst/>
            <a:gdLst/>
            <a:ahLst/>
            <a:cxnLst/>
            <a:rect l="l" t="t" r="r" b="b"/>
            <a:pathLst>
              <a:path w="4014470" h="436244">
                <a:moveTo>
                  <a:pt x="3941826" y="0"/>
                </a:moveTo>
                <a:lnTo>
                  <a:pt x="72633" y="0"/>
                </a:lnTo>
                <a:lnTo>
                  <a:pt x="44349" y="5707"/>
                </a:lnTo>
                <a:lnTo>
                  <a:pt x="21263" y="21273"/>
                </a:lnTo>
                <a:lnTo>
                  <a:pt x="5704" y="44362"/>
                </a:lnTo>
                <a:lnTo>
                  <a:pt x="0" y="72639"/>
                </a:lnTo>
                <a:lnTo>
                  <a:pt x="0" y="363224"/>
                </a:lnTo>
                <a:lnTo>
                  <a:pt x="5704" y="391501"/>
                </a:lnTo>
                <a:lnTo>
                  <a:pt x="21263" y="414590"/>
                </a:lnTo>
                <a:lnTo>
                  <a:pt x="44349" y="430156"/>
                </a:lnTo>
                <a:lnTo>
                  <a:pt x="72633" y="435864"/>
                </a:lnTo>
                <a:lnTo>
                  <a:pt x="3941826" y="435864"/>
                </a:lnTo>
                <a:lnTo>
                  <a:pt x="3970097" y="430156"/>
                </a:lnTo>
                <a:lnTo>
                  <a:pt x="3993184" y="414590"/>
                </a:lnTo>
                <a:lnTo>
                  <a:pt x="4008751" y="391501"/>
                </a:lnTo>
                <a:lnTo>
                  <a:pt x="4014459" y="363224"/>
                </a:lnTo>
                <a:lnTo>
                  <a:pt x="4014459" y="72639"/>
                </a:lnTo>
                <a:lnTo>
                  <a:pt x="4008751" y="44362"/>
                </a:lnTo>
                <a:lnTo>
                  <a:pt x="3993184" y="21273"/>
                </a:lnTo>
                <a:lnTo>
                  <a:pt x="3970097" y="5707"/>
                </a:lnTo>
                <a:lnTo>
                  <a:pt x="3941826" y="0"/>
                </a:lnTo>
                <a:close/>
              </a:path>
            </a:pathLst>
          </a:custGeom>
          <a:solidFill>
            <a:srgbClr val="6555B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5429254" y="2485133"/>
            <a:ext cx="1725295" cy="3009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Logical</a:t>
            </a:r>
            <a:r>
              <a:rPr sz="18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Operator</a:t>
            </a:r>
            <a:endParaRPr sz="1800">
              <a:latin typeface="Arial"/>
              <a:cs typeface="Arial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3914790" y="2933700"/>
            <a:ext cx="4343400" cy="762000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4943459" y="2943225"/>
            <a:ext cx="2362200" cy="800100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4275216" y="2941700"/>
            <a:ext cx="4014470" cy="436245"/>
          </a:xfrm>
          <a:custGeom>
            <a:avLst/>
            <a:gdLst/>
            <a:ahLst/>
            <a:cxnLst/>
            <a:rect l="l" t="t" r="r" b="b"/>
            <a:pathLst>
              <a:path w="4014470" h="436245">
                <a:moveTo>
                  <a:pt x="3941826" y="0"/>
                </a:moveTo>
                <a:lnTo>
                  <a:pt x="72633" y="0"/>
                </a:lnTo>
                <a:lnTo>
                  <a:pt x="44349" y="5707"/>
                </a:lnTo>
                <a:lnTo>
                  <a:pt x="21263" y="21273"/>
                </a:lnTo>
                <a:lnTo>
                  <a:pt x="5704" y="44362"/>
                </a:lnTo>
                <a:lnTo>
                  <a:pt x="0" y="72639"/>
                </a:lnTo>
                <a:lnTo>
                  <a:pt x="0" y="363224"/>
                </a:lnTo>
                <a:lnTo>
                  <a:pt x="5704" y="391501"/>
                </a:lnTo>
                <a:lnTo>
                  <a:pt x="21263" y="414590"/>
                </a:lnTo>
                <a:lnTo>
                  <a:pt x="44349" y="430156"/>
                </a:lnTo>
                <a:lnTo>
                  <a:pt x="72633" y="435864"/>
                </a:lnTo>
                <a:lnTo>
                  <a:pt x="3941826" y="435864"/>
                </a:lnTo>
                <a:lnTo>
                  <a:pt x="3970097" y="430156"/>
                </a:lnTo>
                <a:lnTo>
                  <a:pt x="3993184" y="414590"/>
                </a:lnTo>
                <a:lnTo>
                  <a:pt x="4008751" y="391501"/>
                </a:lnTo>
                <a:lnTo>
                  <a:pt x="4014459" y="363224"/>
                </a:lnTo>
                <a:lnTo>
                  <a:pt x="4014459" y="72639"/>
                </a:lnTo>
                <a:lnTo>
                  <a:pt x="4008751" y="44362"/>
                </a:lnTo>
                <a:lnTo>
                  <a:pt x="3993184" y="21273"/>
                </a:lnTo>
                <a:lnTo>
                  <a:pt x="3970097" y="5707"/>
                </a:lnTo>
                <a:lnTo>
                  <a:pt x="3941826" y="0"/>
                </a:lnTo>
                <a:close/>
              </a:path>
            </a:pathLst>
          </a:custGeom>
          <a:solidFill>
            <a:srgbClr val="6555B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5429254" y="3005770"/>
            <a:ext cx="172529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Bitwise</a:t>
            </a:r>
            <a:r>
              <a:rPr sz="1800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Operator</a:t>
            </a:r>
            <a:endParaRPr sz="1800">
              <a:latin typeface="Arial"/>
              <a:cs typeface="Arial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3914790" y="3457575"/>
            <a:ext cx="4343400" cy="762000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4933950" y="3457575"/>
            <a:ext cx="2371725" cy="800100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4275216" y="3461253"/>
            <a:ext cx="4014470" cy="436245"/>
          </a:xfrm>
          <a:custGeom>
            <a:avLst/>
            <a:gdLst/>
            <a:ahLst/>
            <a:cxnLst/>
            <a:rect l="l" t="t" r="r" b="b"/>
            <a:pathLst>
              <a:path w="4014470" h="436245">
                <a:moveTo>
                  <a:pt x="3941826" y="0"/>
                </a:moveTo>
                <a:lnTo>
                  <a:pt x="72633" y="0"/>
                </a:lnTo>
                <a:lnTo>
                  <a:pt x="44349" y="5707"/>
                </a:lnTo>
                <a:lnTo>
                  <a:pt x="21263" y="21275"/>
                </a:lnTo>
                <a:lnTo>
                  <a:pt x="5704" y="44367"/>
                </a:lnTo>
                <a:lnTo>
                  <a:pt x="0" y="72652"/>
                </a:lnTo>
                <a:lnTo>
                  <a:pt x="0" y="363224"/>
                </a:lnTo>
                <a:lnTo>
                  <a:pt x="5704" y="391510"/>
                </a:lnTo>
                <a:lnTo>
                  <a:pt x="21263" y="414607"/>
                </a:lnTo>
                <a:lnTo>
                  <a:pt x="44349" y="430178"/>
                </a:lnTo>
                <a:lnTo>
                  <a:pt x="72633" y="435888"/>
                </a:lnTo>
                <a:lnTo>
                  <a:pt x="3941826" y="435888"/>
                </a:lnTo>
                <a:lnTo>
                  <a:pt x="3970097" y="430178"/>
                </a:lnTo>
                <a:lnTo>
                  <a:pt x="3993184" y="414607"/>
                </a:lnTo>
                <a:lnTo>
                  <a:pt x="4008751" y="391510"/>
                </a:lnTo>
                <a:lnTo>
                  <a:pt x="4014459" y="363224"/>
                </a:lnTo>
                <a:lnTo>
                  <a:pt x="4014459" y="72652"/>
                </a:lnTo>
                <a:lnTo>
                  <a:pt x="4008751" y="44367"/>
                </a:lnTo>
                <a:lnTo>
                  <a:pt x="3993184" y="21275"/>
                </a:lnTo>
                <a:lnTo>
                  <a:pt x="3970097" y="5707"/>
                </a:lnTo>
                <a:lnTo>
                  <a:pt x="3941826" y="0"/>
                </a:lnTo>
                <a:close/>
              </a:path>
            </a:pathLst>
          </a:custGeom>
          <a:solidFill>
            <a:srgbClr val="6555B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/>
          <p:nvPr/>
        </p:nvSpPr>
        <p:spPr>
          <a:xfrm>
            <a:off x="5419729" y="3526471"/>
            <a:ext cx="173418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5" dirty="0">
                <a:solidFill>
                  <a:srgbClr val="FFFFFF"/>
                </a:solidFill>
                <a:latin typeface="Arial"/>
                <a:cs typeface="Arial"/>
              </a:rPr>
              <a:t>Identity</a:t>
            </a:r>
            <a:r>
              <a:rPr sz="1800" spc="-11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Operator</a:t>
            </a:r>
            <a:endParaRPr sz="1800">
              <a:latin typeface="Arial"/>
              <a:cs typeface="Arial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3924300" y="3971925"/>
            <a:ext cx="4343400" cy="762000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4686300" y="3981450"/>
            <a:ext cx="2895600" cy="800100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4283324" y="3980925"/>
            <a:ext cx="4015104" cy="436245"/>
          </a:xfrm>
          <a:custGeom>
            <a:avLst/>
            <a:gdLst/>
            <a:ahLst/>
            <a:cxnLst/>
            <a:rect l="l" t="t" r="r" b="b"/>
            <a:pathLst>
              <a:path w="4015104" h="436245">
                <a:moveTo>
                  <a:pt x="3941826" y="0"/>
                </a:moveTo>
                <a:lnTo>
                  <a:pt x="72664" y="0"/>
                </a:lnTo>
                <a:lnTo>
                  <a:pt x="44375" y="5707"/>
                </a:lnTo>
                <a:lnTo>
                  <a:pt x="21278" y="21273"/>
                </a:lnTo>
                <a:lnTo>
                  <a:pt x="5708" y="44362"/>
                </a:lnTo>
                <a:lnTo>
                  <a:pt x="0" y="72639"/>
                </a:lnTo>
                <a:lnTo>
                  <a:pt x="0" y="363199"/>
                </a:lnTo>
                <a:lnTo>
                  <a:pt x="5708" y="391471"/>
                </a:lnTo>
                <a:lnTo>
                  <a:pt x="21278" y="414561"/>
                </a:lnTo>
                <a:lnTo>
                  <a:pt x="44375" y="430130"/>
                </a:lnTo>
                <a:lnTo>
                  <a:pt x="72664" y="435839"/>
                </a:lnTo>
                <a:lnTo>
                  <a:pt x="3941826" y="435839"/>
                </a:lnTo>
                <a:lnTo>
                  <a:pt x="3970114" y="430130"/>
                </a:lnTo>
                <a:lnTo>
                  <a:pt x="3993211" y="414561"/>
                </a:lnTo>
                <a:lnTo>
                  <a:pt x="4008781" y="391471"/>
                </a:lnTo>
                <a:lnTo>
                  <a:pt x="4014490" y="363199"/>
                </a:lnTo>
                <a:lnTo>
                  <a:pt x="4014490" y="72639"/>
                </a:lnTo>
                <a:lnTo>
                  <a:pt x="4008781" y="44362"/>
                </a:lnTo>
                <a:lnTo>
                  <a:pt x="3993211" y="21273"/>
                </a:lnTo>
                <a:lnTo>
                  <a:pt x="3970114" y="5707"/>
                </a:lnTo>
                <a:lnTo>
                  <a:pt x="3941826" y="0"/>
                </a:lnTo>
                <a:close/>
              </a:path>
            </a:pathLst>
          </a:custGeom>
          <a:solidFill>
            <a:srgbClr val="6555B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 txBox="1"/>
          <p:nvPr/>
        </p:nvSpPr>
        <p:spPr>
          <a:xfrm>
            <a:off x="5170173" y="4046858"/>
            <a:ext cx="225425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Membership</a:t>
            </a:r>
            <a:r>
              <a:rPr sz="18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Operator</a:t>
            </a:r>
            <a:endParaRPr sz="1800">
              <a:latin typeface="Arial"/>
              <a:cs typeface="Arial"/>
            </a:endParaRPr>
          </a:p>
        </p:txBody>
      </p:sp>
      <p:sp>
        <p:nvSpPr>
          <p:cNvPr id="52" name="object 52"/>
          <p:cNvSpPr txBox="1">
            <a:spLocks noGrp="1"/>
          </p:cNvSpPr>
          <p:nvPr>
            <p:ph type="title"/>
          </p:nvPr>
        </p:nvSpPr>
        <p:spPr>
          <a:xfrm>
            <a:off x="4655823" y="249868"/>
            <a:ext cx="2634615" cy="3346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000" b="1" spc="40" dirty="0">
                <a:solidFill>
                  <a:srgbClr val="6F2F9F"/>
                </a:solidFill>
                <a:latin typeface="Arial"/>
                <a:cs typeface="Arial"/>
              </a:rPr>
              <a:t>Types </a:t>
            </a:r>
            <a:r>
              <a:rPr sz="2000" b="1" spc="25" dirty="0">
                <a:solidFill>
                  <a:srgbClr val="6F2F9F"/>
                </a:solidFill>
                <a:latin typeface="Arial"/>
                <a:cs typeface="Arial"/>
              </a:rPr>
              <a:t>of</a:t>
            </a:r>
            <a:r>
              <a:rPr sz="2000" b="1" spc="-390" dirty="0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sz="2000" b="1" spc="15" dirty="0">
                <a:solidFill>
                  <a:srgbClr val="6F2F9F"/>
                </a:solidFill>
                <a:latin typeface="Arial"/>
                <a:cs typeface="Arial"/>
              </a:rPr>
              <a:t>Operators…</a:t>
            </a:r>
            <a:endParaRPr sz="2000">
              <a:latin typeface="Arial"/>
              <a:cs typeface="Arial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8378556" y="34680"/>
            <a:ext cx="765444" cy="545323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8997177" y="1524"/>
            <a:ext cx="147320" cy="578485"/>
          </a:xfrm>
          <a:custGeom>
            <a:avLst/>
            <a:gdLst/>
            <a:ahLst/>
            <a:cxnLst/>
            <a:rect l="l" t="t" r="r" b="b"/>
            <a:pathLst>
              <a:path w="147320" h="578485">
                <a:moveTo>
                  <a:pt x="0" y="578479"/>
                </a:moveTo>
                <a:lnTo>
                  <a:pt x="146821" y="578479"/>
                </a:lnTo>
                <a:lnTo>
                  <a:pt x="146821" y="0"/>
                </a:lnTo>
                <a:lnTo>
                  <a:pt x="0" y="0"/>
                </a:lnTo>
                <a:lnTo>
                  <a:pt x="0" y="57847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 txBox="1"/>
          <p:nvPr/>
        </p:nvSpPr>
        <p:spPr>
          <a:xfrm>
            <a:off x="7818125" y="4951110"/>
            <a:ext cx="1259840" cy="164465"/>
          </a:xfrm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950" b="1" spc="25" dirty="0">
                <a:solidFill>
                  <a:srgbClr val="6F2F9E"/>
                </a:solidFill>
                <a:latin typeface="Arial"/>
                <a:cs typeface="Arial"/>
                <a:hlinkClick r:id="rId27"/>
              </a:rPr>
              <a:t>www.intellipaat.com</a:t>
            </a:r>
            <a:endParaRPr sz="9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524"/>
            <a:ext cx="3333750" cy="51419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3232785" cy="612140"/>
          </a:xfrm>
          <a:custGeom>
            <a:avLst/>
            <a:gdLst/>
            <a:ahLst/>
            <a:cxnLst/>
            <a:rect l="l" t="t" r="r" b="b"/>
            <a:pathLst>
              <a:path w="3232785" h="612140">
                <a:moveTo>
                  <a:pt x="0" y="611645"/>
                </a:moveTo>
                <a:lnTo>
                  <a:pt x="3232282" y="611645"/>
                </a:lnTo>
                <a:lnTo>
                  <a:pt x="3232282" y="0"/>
                </a:lnTo>
                <a:lnTo>
                  <a:pt x="0" y="0"/>
                </a:lnTo>
                <a:lnTo>
                  <a:pt x="0" y="611645"/>
                </a:lnTo>
                <a:close/>
              </a:path>
            </a:pathLst>
          </a:custGeom>
          <a:solidFill>
            <a:srgbClr val="2F233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1944502"/>
            <a:ext cx="3232785" cy="3199130"/>
          </a:xfrm>
          <a:custGeom>
            <a:avLst/>
            <a:gdLst/>
            <a:ahLst/>
            <a:cxnLst/>
            <a:rect l="l" t="t" r="r" b="b"/>
            <a:pathLst>
              <a:path w="3232785" h="3199129">
                <a:moveTo>
                  <a:pt x="0" y="3198998"/>
                </a:moveTo>
                <a:lnTo>
                  <a:pt x="3232282" y="3198998"/>
                </a:lnTo>
                <a:lnTo>
                  <a:pt x="3232282" y="0"/>
                </a:lnTo>
                <a:lnTo>
                  <a:pt x="0" y="0"/>
                </a:lnTo>
                <a:lnTo>
                  <a:pt x="0" y="3198998"/>
                </a:lnTo>
                <a:close/>
              </a:path>
            </a:pathLst>
          </a:custGeom>
          <a:solidFill>
            <a:srgbClr val="2F233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611645"/>
            <a:ext cx="3225800" cy="1332865"/>
          </a:xfrm>
          <a:custGeom>
            <a:avLst/>
            <a:gdLst/>
            <a:ahLst/>
            <a:cxnLst/>
            <a:rect l="l" t="t" r="r" b="b"/>
            <a:pathLst>
              <a:path w="3225800" h="1332864">
                <a:moveTo>
                  <a:pt x="0" y="1332856"/>
                </a:moveTo>
                <a:lnTo>
                  <a:pt x="3225759" y="1332856"/>
                </a:lnTo>
                <a:lnTo>
                  <a:pt x="3225759" y="0"/>
                </a:lnTo>
                <a:lnTo>
                  <a:pt x="0" y="0"/>
                </a:lnTo>
                <a:lnTo>
                  <a:pt x="0" y="1332856"/>
                </a:lnTo>
                <a:close/>
              </a:path>
            </a:pathLst>
          </a:custGeom>
          <a:solidFill>
            <a:srgbClr val="5F47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66679" y="569273"/>
            <a:ext cx="3050540" cy="1186180"/>
          </a:xfrm>
          <a:prstGeom prst="rect">
            <a:avLst/>
          </a:prstGeom>
        </p:spPr>
        <p:txBody>
          <a:bodyPr vert="horz" wrap="square" lIns="0" tIns="75565" rIns="0" bIns="0" rtlCol="0">
            <a:spAutoFit/>
          </a:bodyPr>
          <a:lstStyle/>
          <a:p>
            <a:pPr marL="12700" marR="5080">
              <a:lnSpc>
                <a:spcPts val="4360"/>
              </a:lnSpc>
              <a:spcBef>
                <a:spcPts val="595"/>
              </a:spcBef>
            </a:pPr>
            <a:r>
              <a:rPr sz="3950" b="1" spc="5" dirty="0">
                <a:solidFill>
                  <a:srgbClr val="FFFFFF"/>
                </a:solidFill>
                <a:latin typeface="Arial"/>
                <a:cs typeface="Arial"/>
              </a:rPr>
              <a:t>Operators </a:t>
            </a:r>
            <a:r>
              <a:rPr sz="3950" b="1" spc="20" dirty="0">
                <a:solidFill>
                  <a:srgbClr val="FFFFFF"/>
                </a:solidFill>
                <a:latin typeface="Arial"/>
                <a:cs typeface="Arial"/>
              </a:rPr>
              <a:t>in  </a:t>
            </a:r>
            <a:r>
              <a:rPr sz="3950" b="1" spc="-5" dirty="0">
                <a:solidFill>
                  <a:srgbClr val="FFFFFF"/>
                </a:solidFill>
                <a:latin typeface="Arial"/>
                <a:cs typeface="Arial"/>
              </a:rPr>
              <a:t>Python</a:t>
            </a:r>
            <a:endParaRPr sz="395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46837" y="67476"/>
            <a:ext cx="1275969" cy="5103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0" y="2065903"/>
            <a:ext cx="3219450" cy="363855"/>
          </a:xfrm>
          <a:custGeom>
            <a:avLst/>
            <a:gdLst/>
            <a:ahLst/>
            <a:cxnLst/>
            <a:rect l="l" t="t" r="r" b="b"/>
            <a:pathLst>
              <a:path w="3219450" h="363855">
                <a:moveTo>
                  <a:pt x="3158733" y="0"/>
                </a:moveTo>
                <a:lnTo>
                  <a:pt x="60555" y="0"/>
                </a:lnTo>
                <a:lnTo>
                  <a:pt x="36983" y="4752"/>
                </a:lnTo>
                <a:lnTo>
                  <a:pt x="17735" y="17723"/>
                </a:lnTo>
                <a:lnTo>
                  <a:pt x="4758" y="36979"/>
                </a:lnTo>
                <a:lnTo>
                  <a:pt x="0" y="60588"/>
                </a:lnTo>
                <a:lnTo>
                  <a:pt x="0" y="302773"/>
                </a:lnTo>
                <a:lnTo>
                  <a:pt x="4758" y="326327"/>
                </a:lnTo>
                <a:lnTo>
                  <a:pt x="17735" y="345586"/>
                </a:lnTo>
                <a:lnTo>
                  <a:pt x="36983" y="358583"/>
                </a:lnTo>
                <a:lnTo>
                  <a:pt x="60555" y="363352"/>
                </a:lnTo>
                <a:lnTo>
                  <a:pt x="3158733" y="363352"/>
                </a:lnTo>
                <a:lnTo>
                  <a:pt x="3182294" y="358583"/>
                </a:lnTo>
                <a:lnTo>
                  <a:pt x="3201558" y="345586"/>
                </a:lnTo>
                <a:lnTo>
                  <a:pt x="3214558" y="326327"/>
                </a:lnTo>
                <a:lnTo>
                  <a:pt x="3219328" y="302773"/>
                </a:lnTo>
                <a:lnTo>
                  <a:pt x="3219328" y="60588"/>
                </a:lnTo>
                <a:lnTo>
                  <a:pt x="3214558" y="36979"/>
                </a:lnTo>
                <a:lnTo>
                  <a:pt x="3201558" y="17723"/>
                </a:lnTo>
                <a:lnTo>
                  <a:pt x="3182294" y="4752"/>
                </a:lnTo>
                <a:lnTo>
                  <a:pt x="3158733" y="0"/>
                </a:lnTo>
                <a:close/>
              </a:path>
            </a:pathLst>
          </a:custGeom>
          <a:solidFill>
            <a:srgbClr val="6555B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0" y="2499110"/>
            <a:ext cx="2961005" cy="363220"/>
          </a:xfrm>
          <a:custGeom>
            <a:avLst/>
            <a:gdLst/>
            <a:ahLst/>
            <a:cxnLst/>
            <a:rect l="l" t="t" r="r" b="b"/>
            <a:pathLst>
              <a:path w="2961005" h="363219">
                <a:moveTo>
                  <a:pt x="2900303" y="0"/>
                </a:moveTo>
                <a:lnTo>
                  <a:pt x="60555" y="0"/>
                </a:lnTo>
                <a:lnTo>
                  <a:pt x="36983" y="4748"/>
                </a:lnTo>
                <a:lnTo>
                  <a:pt x="17735" y="17700"/>
                </a:lnTo>
                <a:lnTo>
                  <a:pt x="4758" y="36913"/>
                </a:lnTo>
                <a:lnTo>
                  <a:pt x="0" y="60447"/>
                </a:lnTo>
                <a:lnTo>
                  <a:pt x="0" y="302632"/>
                </a:lnTo>
                <a:lnTo>
                  <a:pt x="4758" y="326242"/>
                </a:lnTo>
                <a:lnTo>
                  <a:pt x="17735" y="345495"/>
                </a:lnTo>
                <a:lnTo>
                  <a:pt x="36983" y="358461"/>
                </a:lnTo>
                <a:lnTo>
                  <a:pt x="60555" y="363211"/>
                </a:lnTo>
                <a:lnTo>
                  <a:pt x="2900303" y="363211"/>
                </a:lnTo>
                <a:lnTo>
                  <a:pt x="2923913" y="358461"/>
                </a:lnTo>
                <a:lnTo>
                  <a:pt x="2943165" y="345495"/>
                </a:lnTo>
                <a:lnTo>
                  <a:pt x="2956131" y="326242"/>
                </a:lnTo>
                <a:lnTo>
                  <a:pt x="2960882" y="302632"/>
                </a:lnTo>
                <a:lnTo>
                  <a:pt x="2960882" y="60447"/>
                </a:lnTo>
                <a:lnTo>
                  <a:pt x="2956131" y="36913"/>
                </a:lnTo>
                <a:lnTo>
                  <a:pt x="2943165" y="17700"/>
                </a:lnTo>
                <a:lnTo>
                  <a:pt x="2923913" y="4748"/>
                </a:lnTo>
                <a:lnTo>
                  <a:pt x="2900303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0" y="2932175"/>
            <a:ext cx="2961005" cy="363855"/>
          </a:xfrm>
          <a:custGeom>
            <a:avLst/>
            <a:gdLst/>
            <a:ahLst/>
            <a:cxnLst/>
            <a:rect l="l" t="t" r="r" b="b"/>
            <a:pathLst>
              <a:path w="2961005" h="363854">
                <a:moveTo>
                  <a:pt x="2900303" y="0"/>
                </a:moveTo>
                <a:lnTo>
                  <a:pt x="60555" y="0"/>
                </a:lnTo>
                <a:lnTo>
                  <a:pt x="36983" y="4769"/>
                </a:lnTo>
                <a:lnTo>
                  <a:pt x="17735" y="17765"/>
                </a:lnTo>
                <a:lnTo>
                  <a:pt x="4758" y="37024"/>
                </a:lnTo>
                <a:lnTo>
                  <a:pt x="0" y="60579"/>
                </a:lnTo>
                <a:lnTo>
                  <a:pt x="0" y="302763"/>
                </a:lnTo>
                <a:lnTo>
                  <a:pt x="4758" y="326323"/>
                </a:lnTo>
                <a:lnTo>
                  <a:pt x="17735" y="345581"/>
                </a:lnTo>
                <a:lnTo>
                  <a:pt x="36983" y="358575"/>
                </a:lnTo>
                <a:lnTo>
                  <a:pt x="60555" y="363342"/>
                </a:lnTo>
                <a:lnTo>
                  <a:pt x="2900303" y="363342"/>
                </a:lnTo>
                <a:lnTo>
                  <a:pt x="2923913" y="358575"/>
                </a:lnTo>
                <a:lnTo>
                  <a:pt x="2943165" y="345581"/>
                </a:lnTo>
                <a:lnTo>
                  <a:pt x="2956131" y="326323"/>
                </a:lnTo>
                <a:lnTo>
                  <a:pt x="2960882" y="302763"/>
                </a:lnTo>
                <a:lnTo>
                  <a:pt x="2960882" y="60579"/>
                </a:lnTo>
                <a:lnTo>
                  <a:pt x="2956131" y="37024"/>
                </a:lnTo>
                <a:lnTo>
                  <a:pt x="2943165" y="17765"/>
                </a:lnTo>
                <a:lnTo>
                  <a:pt x="2923913" y="4769"/>
                </a:lnTo>
                <a:lnTo>
                  <a:pt x="2900303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0" y="3365372"/>
            <a:ext cx="2961005" cy="363220"/>
          </a:xfrm>
          <a:custGeom>
            <a:avLst/>
            <a:gdLst/>
            <a:ahLst/>
            <a:cxnLst/>
            <a:rect l="l" t="t" r="r" b="b"/>
            <a:pathLst>
              <a:path w="2961005" h="363220">
                <a:moveTo>
                  <a:pt x="2900303" y="0"/>
                </a:moveTo>
                <a:lnTo>
                  <a:pt x="60555" y="0"/>
                </a:lnTo>
                <a:lnTo>
                  <a:pt x="36983" y="4748"/>
                </a:lnTo>
                <a:lnTo>
                  <a:pt x="17735" y="17700"/>
                </a:lnTo>
                <a:lnTo>
                  <a:pt x="4758" y="36913"/>
                </a:lnTo>
                <a:lnTo>
                  <a:pt x="0" y="60447"/>
                </a:lnTo>
                <a:lnTo>
                  <a:pt x="0" y="302763"/>
                </a:lnTo>
                <a:lnTo>
                  <a:pt x="4758" y="326305"/>
                </a:lnTo>
                <a:lnTo>
                  <a:pt x="17735" y="345522"/>
                </a:lnTo>
                <a:lnTo>
                  <a:pt x="36983" y="358475"/>
                </a:lnTo>
                <a:lnTo>
                  <a:pt x="60555" y="363224"/>
                </a:lnTo>
                <a:lnTo>
                  <a:pt x="2900303" y="363224"/>
                </a:lnTo>
                <a:lnTo>
                  <a:pt x="2923913" y="358475"/>
                </a:lnTo>
                <a:lnTo>
                  <a:pt x="2943165" y="345522"/>
                </a:lnTo>
                <a:lnTo>
                  <a:pt x="2956131" y="326305"/>
                </a:lnTo>
                <a:lnTo>
                  <a:pt x="2960882" y="302763"/>
                </a:lnTo>
                <a:lnTo>
                  <a:pt x="2960882" y="60447"/>
                </a:lnTo>
                <a:lnTo>
                  <a:pt x="2956131" y="36913"/>
                </a:lnTo>
                <a:lnTo>
                  <a:pt x="2943165" y="17700"/>
                </a:lnTo>
                <a:lnTo>
                  <a:pt x="2923913" y="4748"/>
                </a:lnTo>
                <a:lnTo>
                  <a:pt x="2900303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0" y="3798439"/>
            <a:ext cx="2961005" cy="363855"/>
          </a:xfrm>
          <a:custGeom>
            <a:avLst/>
            <a:gdLst/>
            <a:ahLst/>
            <a:cxnLst/>
            <a:rect l="l" t="t" r="r" b="b"/>
            <a:pathLst>
              <a:path w="2961005" h="363854">
                <a:moveTo>
                  <a:pt x="2900303" y="0"/>
                </a:moveTo>
                <a:lnTo>
                  <a:pt x="60555" y="0"/>
                </a:lnTo>
                <a:lnTo>
                  <a:pt x="36983" y="4769"/>
                </a:lnTo>
                <a:lnTo>
                  <a:pt x="17735" y="17765"/>
                </a:lnTo>
                <a:lnTo>
                  <a:pt x="4758" y="37024"/>
                </a:lnTo>
                <a:lnTo>
                  <a:pt x="0" y="60579"/>
                </a:lnTo>
                <a:lnTo>
                  <a:pt x="0" y="302788"/>
                </a:lnTo>
                <a:lnTo>
                  <a:pt x="4758" y="326354"/>
                </a:lnTo>
                <a:lnTo>
                  <a:pt x="17735" y="345603"/>
                </a:lnTo>
                <a:lnTo>
                  <a:pt x="36983" y="358582"/>
                </a:lnTo>
                <a:lnTo>
                  <a:pt x="60555" y="363342"/>
                </a:lnTo>
                <a:lnTo>
                  <a:pt x="2900303" y="363342"/>
                </a:lnTo>
                <a:lnTo>
                  <a:pt x="2923913" y="358582"/>
                </a:lnTo>
                <a:lnTo>
                  <a:pt x="2943165" y="345603"/>
                </a:lnTo>
                <a:lnTo>
                  <a:pt x="2956131" y="326354"/>
                </a:lnTo>
                <a:lnTo>
                  <a:pt x="2960882" y="302788"/>
                </a:lnTo>
                <a:lnTo>
                  <a:pt x="2960882" y="60579"/>
                </a:lnTo>
                <a:lnTo>
                  <a:pt x="2956131" y="37024"/>
                </a:lnTo>
                <a:lnTo>
                  <a:pt x="2943165" y="17765"/>
                </a:lnTo>
                <a:lnTo>
                  <a:pt x="2923913" y="4769"/>
                </a:lnTo>
                <a:lnTo>
                  <a:pt x="2900303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0" y="4231599"/>
            <a:ext cx="2961005" cy="363855"/>
          </a:xfrm>
          <a:custGeom>
            <a:avLst/>
            <a:gdLst/>
            <a:ahLst/>
            <a:cxnLst/>
            <a:rect l="l" t="t" r="r" b="b"/>
            <a:pathLst>
              <a:path w="2961005" h="363854">
                <a:moveTo>
                  <a:pt x="2900303" y="0"/>
                </a:moveTo>
                <a:lnTo>
                  <a:pt x="60555" y="0"/>
                </a:lnTo>
                <a:lnTo>
                  <a:pt x="36983" y="4758"/>
                </a:lnTo>
                <a:lnTo>
                  <a:pt x="17735" y="17736"/>
                </a:lnTo>
                <a:lnTo>
                  <a:pt x="4758" y="36984"/>
                </a:lnTo>
                <a:lnTo>
                  <a:pt x="0" y="60554"/>
                </a:lnTo>
                <a:lnTo>
                  <a:pt x="0" y="302751"/>
                </a:lnTo>
                <a:lnTo>
                  <a:pt x="4758" y="326323"/>
                </a:lnTo>
                <a:lnTo>
                  <a:pt x="17735" y="345572"/>
                </a:lnTo>
                <a:lnTo>
                  <a:pt x="36983" y="358550"/>
                </a:lnTo>
                <a:lnTo>
                  <a:pt x="60555" y="363309"/>
                </a:lnTo>
                <a:lnTo>
                  <a:pt x="2900303" y="363309"/>
                </a:lnTo>
                <a:lnTo>
                  <a:pt x="2923913" y="358550"/>
                </a:lnTo>
                <a:lnTo>
                  <a:pt x="2943165" y="345572"/>
                </a:lnTo>
                <a:lnTo>
                  <a:pt x="2956131" y="326323"/>
                </a:lnTo>
                <a:lnTo>
                  <a:pt x="2960882" y="302751"/>
                </a:lnTo>
                <a:lnTo>
                  <a:pt x="2960882" y="60554"/>
                </a:lnTo>
                <a:lnTo>
                  <a:pt x="2956131" y="36984"/>
                </a:lnTo>
                <a:lnTo>
                  <a:pt x="2943165" y="17736"/>
                </a:lnTo>
                <a:lnTo>
                  <a:pt x="2923913" y="4758"/>
                </a:lnTo>
                <a:lnTo>
                  <a:pt x="2900303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363859" y="1932746"/>
            <a:ext cx="2246630" cy="26295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38125" algn="just">
              <a:lnSpc>
                <a:spcPct val="158200"/>
              </a:lnSpc>
              <a:spcBef>
                <a:spcPts val="100"/>
              </a:spcBef>
            </a:pP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Arithmetic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Operator  Assignment Operator  </a:t>
            </a: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Comparison</a:t>
            </a:r>
            <a:r>
              <a:rPr sz="18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Operator</a:t>
            </a:r>
            <a:endParaRPr sz="1800">
              <a:latin typeface="Arial"/>
              <a:cs typeface="Arial"/>
            </a:endParaRPr>
          </a:p>
          <a:p>
            <a:pPr marL="260350" marR="270510" indent="9525" algn="just">
              <a:lnSpc>
                <a:spcPts val="3420"/>
              </a:lnSpc>
              <a:spcBef>
                <a:spcPts val="315"/>
              </a:spcBef>
            </a:pP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Logical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Operator  </a:t>
            </a: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Bitwise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Operator  Identity</a:t>
            </a:r>
            <a:r>
              <a:rPr sz="1800" spc="-11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Operator</a:t>
            </a:r>
            <a:endParaRPr sz="180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6500" y="4664738"/>
            <a:ext cx="2961005" cy="363855"/>
          </a:xfrm>
          <a:custGeom>
            <a:avLst/>
            <a:gdLst/>
            <a:ahLst/>
            <a:cxnLst/>
            <a:rect l="l" t="t" r="r" b="b"/>
            <a:pathLst>
              <a:path w="2961005" h="363854">
                <a:moveTo>
                  <a:pt x="2900398" y="0"/>
                </a:moveTo>
                <a:lnTo>
                  <a:pt x="60555" y="0"/>
                </a:lnTo>
                <a:lnTo>
                  <a:pt x="36983" y="4758"/>
                </a:lnTo>
                <a:lnTo>
                  <a:pt x="17735" y="17735"/>
                </a:lnTo>
                <a:lnTo>
                  <a:pt x="4758" y="36983"/>
                </a:lnTo>
                <a:lnTo>
                  <a:pt x="0" y="60554"/>
                </a:lnTo>
                <a:lnTo>
                  <a:pt x="0" y="302763"/>
                </a:lnTo>
                <a:lnTo>
                  <a:pt x="4758" y="326332"/>
                </a:lnTo>
                <a:lnTo>
                  <a:pt x="17735" y="345576"/>
                </a:lnTo>
                <a:lnTo>
                  <a:pt x="36983" y="358549"/>
                </a:lnTo>
                <a:lnTo>
                  <a:pt x="60555" y="363306"/>
                </a:lnTo>
                <a:lnTo>
                  <a:pt x="2900398" y="363306"/>
                </a:lnTo>
                <a:lnTo>
                  <a:pt x="2923939" y="358549"/>
                </a:lnTo>
                <a:lnTo>
                  <a:pt x="2943156" y="345576"/>
                </a:lnTo>
                <a:lnTo>
                  <a:pt x="2956109" y="326332"/>
                </a:lnTo>
                <a:lnTo>
                  <a:pt x="2960858" y="302763"/>
                </a:lnTo>
                <a:lnTo>
                  <a:pt x="2960858" y="60554"/>
                </a:lnTo>
                <a:lnTo>
                  <a:pt x="2956109" y="36983"/>
                </a:lnTo>
                <a:lnTo>
                  <a:pt x="2943156" y="17735"/>
                </a:lnTo>
                <a:lnTo>
                  <a:pt x="2923939" y="4758"/>
                </a:lnTo>
                <a:lnTo>
                  <a:pt x="2900398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4069718" y="231442"/>
            <a:ext cx="3681729" cy="941705"/>
          </a:xfrm>
          <a:prstGeom prst="rect">
            <a:avLst/>
          </a:prstGeom>
        </p:spPr>
        <p:txBody>
          <a:bodyPr vert="horz" wrap="square" lIns="0" tIns="1644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295"/>
              </a:spcBef>
            </a:pPr>
            <a:r>
              <a:rPr sz="2000" b="1" spc="30" dirty="0">
                <a:solidFill>
                  <a:srgbClr val="6F2F9F"/>
                </a:solidFill>
                <a:latin typeface="Arial"/>
                <a:cs typeface="Arial"/>
              </a:rPr>
              <a:t>Takes</a:t>
            </a:r>
            <a:r>
              <a:rPr sz="2000" b="1" spc="-200" dirty="0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sz="2000" b="1" spc="15" dirty="0">
                <a:solidFill>
                  <a:srgbClr val="6F2F9F"/>
                </a:solidFill>
                <a:latin typeface="Arial"/>
                <a:cs typeface="Arial"/>
              </a:rPr>
              <a:t>two</a:t>
            </a:r>
            <a:r>
              <a:rPr sz="2000" b="1" spc="-95" dirty="0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sz="2000" b="1" spc="30" dirty="0">
                <a:solidFill>
                  <a:srgbClr val="6F2F9F"/>
                </a:solidFill>
                <a:latin typeface="Arial"/>
                <a:cs typeface="Arial"/>
              </a:rPr>
              <a:t>operand</a:t>
            </a:r>
            <a:r>
              <a:rPr sz="2000" b="1" spc="-229" dirty="0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sz="2000" b="1" spc="10" dirty="0">
                <a:solidFill>
                  <a:srgbClr val="6F2F9F"/>
                </a:solidFill>
                <a:latin typeface="Arial"/>
                <a:cs typeface="Arial"/>
              </a:rPr>
              <a:t>to</a:t>
            </a:r>
            <a:r>
              <a:rPr sz="2000" b="1" spc="-90" dirty="0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sz="2000" b="1" spc="20" dirty="0">
                <a:solidFill>
                  <a:srgbClr val="6F2F9F"/>
                </a:solidFill>
                <a:latin typeface="Arial"/>
                <a:cs typeface="Arial"/>
              </a:rPr>
              <a:t>perform</a:t>
            </a:r>
            <a:endParaRPr sz="20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1210"/>
              </a:spcBef>
            </a:pPr>
            <a:r>
              <a:rPr sz="2000" b="1" spc="15" dirty="0">
                <a:solidFill>
                  <a:srgbClr val="6F2F9F"/>
                </a:solidFill>
                <a:latin typeface="Arial"/>
                <a:cs typeface="Arial"/>
              </a:rPr>
              <a:t>operations </a:t>
            </a:r>
            <a:r>
              <a:rPr sz="2000" b="1" spc="30" dirty="0">
                <a:solidFill>
                  <a:srgbClr val="6F2F9F"/>
                </a:solidFill>
                <a:latin typeface="Arial"/>
                <a:cs typeface="Arial"/>
              </a:rPr>
              <a:t>on</a:t>
            </a:r>
            <a:r>
              <a:rPr sz="2000" b="1" spc="-290" dirty="0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sz="2000" b="1" spc="20" dirty="0">
                <a:solidFill>
                  <a:srgbClr val="6F2F9F"/>
                </a:solidFill>
                <a:latin typeface="Arial"/>
                <a:cs typeface="Arial"/>
              </a:rPr>
              <a:t>them</a:t>
            </a:r>
            <a:endParaRPr sz="200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3733160" y="2138123"/>
            <a:ext cx="2240915" cy="307975"/>
          </a:xfrm>
          <a:custGeom>
            <a:avLst/>
            <a:gdLst/>
            <a:ahLst/>
            <a:cxnLst/>
            <a:rect l="l" t="t" r="r" b="b"/>
            <a:pathLst>
              <a:path w="2240915" h="307975">
                <a:moveTo>
                  <a:pt x="0" y="307765"/>
                </a:moveTo>
                <a:lnTo>
                  <a:pt x="2240398" y="307765"/>
                </a:lnTo>
                <a:lnTo>
                  <a:pt x="2240398" y="0"/>
                </a:lnTo>
                <a:lnTo>
                  <a:pt x="0" y="0"/>
                </a:lnTo>
                <a:lnTo>
                  <a:pt x="0" y="307765"/>
                </a:lnTo>
                <a:close/>
              </a:path>
            </a:pathLst>
          </a:custGeom>
          <a:solidFill>
            <a:srgbClr val="2F233B">
              <a:alpha val="32156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3815718" y="2165665"/>
            <a:ext cx="1297305" cy="24320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+, </a:t>
            </a:r>
            <a:r>
              <a:rPr sz="1400" spc="35" dirty="0">
                <a:solidFill>
                  <a:srgbClr val="FFFFFF"/>
                </a:solidFill>
                <a:latin typeface="Consolas"/>
                <a:cs typeface="Consolas"/>
              </a:rPr>
              <a:t>-, *, /,</a:t>
            </a:r>
            <a:r>
              <a:rPr sz="1400" spc="-39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15" dirty="0">
                <a:solidFill>
                  <a:srgbClr val="FFFFFF"/>
                </a:solidFill>
                <a:latin typeface="Consolas"/>
                <a:cs typeface="Consolas"/>
              </a:rPr>
              <a:t>%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3381390" y="1647825"/>
            <a:ext cx="2114550" cy="8096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762390" y="1724025"/>
            <a:ext cx="1400175" cy="69532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733160" y="1654942"/>
            <a:ext cx="1791970" cy="483234"/>
          </a:xfrm>
          <a:custGeom>
            <a:avLst/>
            <a:gdLst/>
            <a:ahLst/>
            <a:cxnLst/>
            <a:rect l="l" t="t" r="r" b="b"/>
            <a:pathLst>
              <a:path w="1791970" h="483235">
                <a:moveTo>
                  <a:pt x="1711208" y="0"/>
                </a:moveTo>
                <a:lnTo>
                  <a:pt x="80528" y="0"/>
                </a:lnTo>
                <a:lnTo>
                  <a:pt x="49197" y="6328"/>
                </a:lnTo>
                <a:lnTo>
                  <a:pt x="23599" y="23583"/>
                </a:lnTo>
                <a:lnTo>
                  <a:pt x="6333" y="49171"/>
                </a:lnTo>
                <a:lnTo>
                  <a:pt x="0" y="80497"/>
                </a:lnTo>
                <a:lnTo>
                  <a:pt x="0" y="402701"/>
                </a:lnTo>
                <a:lnTo>
                  <a:pt x="6333" y="434042"/>
                </a:lnTo>
                <a:lnTo>
                  <a:pt x="23599" y="459639"/>
                </a:lnTo>
                <a:lnTo>
                  <a:pt x="49197" y="476900"/>
                </a:lnTo>
                <a:lnTo>
                  <a:pt x="80528" y="483229"/>
                </a:lnTo>
                <a:lnTo>
                  <a:pt x="1711208" y="483229"/>
                </a:lnTo>
                <a:lnTo>
                  <a:pt x="1742538" y="476900"/>
                </a:lnTo>
                <a:lnTo>
                  <a:pt x="1768137" y="459639"/>
                </a:lnTo>
                <a:lnTo>
                  <a:pt x="1785403" y="434042"/>
                </a:lnTo>
                <a:lnTo>
                  <a:pt x="1791736" y="402701"/>
                </a:lnTo>
                <a:lnTo>
                  <a:pt x="1791736" y="80497"/>
                </a:lnTo>
                <a:lnTo>
                  <a:pt x="1785403" y="49171"/>
                </a:lnTo>
                <a:lnTo>
                  <a:pt x="1768137" y="23583"/>
                </a:lnTo>
                <a:lnTo>
                  <a:pt x="1742538" y="6328"/>
                </a:lnTo>
                <a:lnTo>
                  <a:pt x="1711208" y="0"/>
                </a:lnTo>
                <a:close/>
              </a:path>
            </a:pathLst>
          </a:custGeom>
          <a:solidFill>
            <a:srgbClr val="6555B8">
              <a:alpha val="7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4211704" y="1771075"/>
            <a:ext cx="829944" cy="24320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400" spc="5" dirty="0">
                <a:solidFill>
                  <a:srgbClr val="FFFFFF"/>
                </a:solidFill>
                <a:latin typeface="Arial"/>
                <a:cs typeface="Arial"/>
              </a:rPr>
              <a:t>Operators</a:t>
            </a:r>
            <a:endParaRPr sz="1400">
              <a:latin typeface="Arial"/>
              <a:cs typeface="Arial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6485382" y="3327379"/>
            <a:ext cx="2319020" cy="1384935"/>
          </a:xfrm>
          <a:custGeom>
            <a:avLst/>
            <a:gdLst/>
            <a:ahLst/>
            <a:cxnLst/>
            <a:rect l="l" t="t" r="r" b="b"/>
            <a:pathLst>
              <a:path w="2319020" h="1384935">
                <a:moveTo>
                  <a:pt x="0" y="1384935"/>
                </a:moveTo>
                <a:lnTo>
                  <a:pt x="2318766" y="1384935"/>
                </a:lnTo>
                <a:lnTo>
                  <a:pt x="2318766" y="0"/>
                </a:lnTo>
                <a:lnTo>
                  <a:pt x="0" y="0"/>
                </a:lnTo>
                <a:lnTo>
                  <a:pt x="0" y="1384935"/>
                </a:lnTo>
                <a:close/>
              </a:path>
            </a:pathLst>
          </a:custGeom>
          <a:solidFill>
            <a:srgbClr val="480083">
              <a:alpha val="3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6570984" y="3356926"/>
            <a:ext cx="611505" cy="131191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ts val="1664"/>
              </a:lnSpc>
              <a:spcBef>
                <a:spcPts val="125"/>
              </a:spcBef>
            </a:pPr>
            <a:r>
              <a:rPr sz="1400" spc="-10" dirty="0">
                <a:solidFill>
                  <a:srgbClr val="FFFFFF"/>
                </a:solidFill>
                <a:latin typeface="Consolas"/>
                <a:cs typeface="Consolas"/>
              </a:rPr>
              <a:t>&gt;&gt;&gt;1+2</a:t>
            </a:r>
            <a:endParaRPr sz="1400">
              <a:latin typeface="Consolas"/>
              <a:cs typeface="Consolas"/>
            </a:endParaRPr>
          </a:p>
          <a:p>
            <a:pPr marL="12700">
              <a:lnSpc>
                <a:spcPts val="1650"/>
              </a:lnSpc>
            </a:pPr>
            <a:r>
              <a:rPr sz="1400" spc="15" dirty="0">
                <a:solidFill>
                  <a:srgbClr val="FFFFFF"/>
                </a:solidFill>
                <a:latin typeface="Consolas"/>
                <a:cs typeface="Consolas"/>
              </a:rPr>
              <a:t>3</a:t>
            </a:r>
            <a:endParaRPr sz="1400">
              <a:latin typeface="Consolas"/>
              <a:cs typeface="Consolas"/>
            </a:endParaRPr>
          </a:p>
          <a:p>
            <a:pPr marL="12700">
              <a:lnSpc>
                <a:spcPts val="1664"/>
              </a:lnSpc>
            </a:pPr>
            <a:r>
              <a:rPr sz="1400" spc="-20" dirty="0">
                <a:solidFill>
                  <a:srgbClr val="FFFFFF"/>
                </a:solidFill>
                <a:latin typeface="Consolas"/>
                <a:cs typeface="Consolas"/>
              </a:rPr>
              <a:t>&gt;&gt;&gt;</a:t>
            </a:r>
            <a:r>
              <a:rPr sz="1400" spc="55" dirty="0">
                <a:solidFill>
                  <a:srgbClr val="FFFFFF"/>
                </a:solidFill>
                <a:latin typeface="Consolas"/>
                <a:cs typeface="Consolas"/>
              </a:rPr>
              <a:t>1</a:t>
            </a:r>
            <a:r>
              <a:rPr sz="1400" spc="-20" dirty="0">
                <a:solidFill>
                  <a:srgbClr val="FFFFFF"/>
                </a:solidFill>
                <a:latin typeface="Consolas"/>
                <a:cs typeface="Consolas"/>
              </a:rPr>
              <a:t>-</a:t>
            </a:r>
            <a:r>
              <a:rPr sz="1400" spc="15" dirty="0">
                <a:solidFill>
                  <a:srgbClr val="FFFFFF"/>
                </a:solidFill>
                <a:latin typeface="Consolas"/>
                <a:cs typeface="Consolas"/>
              </a:rPr>
              <a:t>2</a:t>
            </a:r>
            <a:endParaRPr sz="1400">
              <a:latin typeface="Consolas"/>
              <a:cs typeface="Consolas"/>
            </a:endParaRPr>
          </a:p>
          <a:p>
            <a:pPr marL="12700">
              <a:lnSpc>
                <a:spcPts val="1664"/>
              </a:lnSpc>
              <a:spcBef>
                <a:spcPts val="50"/>
              </a:spcBef>
            </a:pP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-1</a:t>
            </a:r>
            <a:endParaRPr sz="1400">
              <a:latin typeface="Consolas"/>
              <a:cs typeface="Consolas"/>
            </a:endParaRPr>
          </a:p>
          <a:p>
            <a:pPr marL="12700">
              <a:lnSpc>
                <a:spcPts val="1664"/>
              </a:lnSpc>
            </a:pPr>
            <a:r>
              <a:rPr sz="1400" spc="-10" dirty="0">
                <a:solidFill>
                  <a:srgbClr val="FFFFFF"/>
                </a:solidFill>
                <a:latin typeface="Consolas"/>
                <a:cs typeface="Consolas"/>
              </a:rPr>
              <a:t>&gt;&gt;&gt;2%1</a:t>
            </a:r>
            <a:endParaRPr sz="1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sz="1400" spc="15" dirty="0">
                <a:solidFill>
                  <a:srgbClr val="FFFFFF"/>
                </a:solidFill>
                <a:latin typeface="Consolas"/>
                <a:cs typeface="Consolas"/>
              </a:rPr>
              <a:t>0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6696090" y="2857500"/>
            <a:ext cx="2114550" cy="80962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7134240" y="2933700"/>
            <a:ext cx="1295400" cy="69532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7048134" y="2862321"/>
            <a:ext cx="1791970" cy="483234"/>
          </a:xfrm>
          <a:custGeom>
            <a:avLst/>
            <a:gdLst/>
            <a:ahLst/>
            <a:cxnLst/>
            <a:rect l="l" t="t" r="r" b="b"/>
            <a:pathLst>
              <a:path w="1791970" h="483235">
                <a:moveTo>
                  <a:pt x="1711177" y="0"/>
                </a:moveTo>
                <a:lnTo>
                  <a:pt x="80497" y="0"/>
                </a:lnTo>
                <a:lnTo>
                  <a:pt x="49171" y="6331"/>
                </a:lnTo>
                <a:lnTo>
                  <a:pt x="23583" y="23593"/>
                </a:lnTo>
                <a:lnTo>
                  <a:pt x="6328" y="49189"/>
                </a:lnTo>
                <a:lnTo>
                  <a:pt x="0" y="80522"/>
                </a:lnTo>
                <a:lnTo>
                  <a:pt x="0" y="402717"/>
                </a:lnTo>
                <a:lnTo>
                  <a:pt x="6328" y="434054"/>
                </a:lnTo>
                <a:lnTo>
                  <a:pt x="23583" y="459649"/>
                </a:lnTo>
                <a:lnTo>
                  <a:pt x="49171" y="476909"/>
                </a:lnTo>
                <a:lnTo>
                  <a:pt x="80497" y="483239"/>
                </a:lnTo>
                <a:lnTo>
                  <a:pt x="1711177" y="483239"/>
                </a:lnTo>
                <a:lnTo>
                  <a:pt x="1742521" y="476909"/>
                </a:lnTo>
                <a:lnTo>
                  <a:pt x="1768118" y="459649"/>
                </a:lnTo>
                <a:lnTo>
                  <a:pt x="1785377" y="434054"/>
                </a:lnTo>
                <a:lnTo>
                  <a:pt x="1791705" y="402717"/>
                </a:lnTo>
                <a:lnTo>
                  <a:pt x="1791705" y="80522"/>
                </a:lnTo>
                <a:lnTo>
                  <a:pt x="1785377" y="49189"/>
                </a:lnTo>
                <a:lnTo>
                  <a:pt x="1768118" y="23593"/>
                </a:lnTo>
                <a:lnTo>
                  <a:pt x="1742521" y="6331"/>
                </a:lnTo>
                <a:lnTo>
                  <a:pt x="1711177" y="0"/>
                </a:lnTo>
                <a:close/>
              </a:path>
            </a:pathLst>
          </a:custGeom>
          <a:solidFill>
            <a:srgbClr val="480083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7587239" y="2980751"/>
            <a:ext cx="725805" cy="24320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400" spc="3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400" spc="-30" dirty="0">
                <a:solidFill>
                  <a:srgbClr val="FFFFFF"/>
                </a:solidFill>
                <a:latin typeface="Arial"/>
                <a:cs typeface="Arial"/>
              </a:rPr>
              <a:t>xa</a:t>
            </a:r>
            <a:r>
              <a:rPr sz="1400" spc="25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400" spc="40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1400" spc="-15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1400" spc="1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endParaRPr sz="1400">
              <a:latin typeface="Arial"/>
              <a:cs typeface="Arial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8378556" y="34680"/>
            <a:ext cx="765444" cy="54532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997177" y="1524"/>
            <a:ext cx="147320" cy="578485"/>
          </a:xfrm>
          <a:custGeom>
            <a:avLst/>
            <a:gdLst/>
            <a:ahLst/>
            <a:cxnLst/>
            <a:rect l="l" t="t" r="r" b="b"/>
            <a:pathLst>
              <a:path w="147320" h="578485">
                <a:moveTo>
                  <a:pt x="0" y="578479"/>
                </a:moveTo>
                <a:lnTo>
                  <a:pt x="146821" y="578479"/>
                </a:lnTo>
                <a:lnTo>
                  <a:pt x="146821" y="0"/>
                </a:lnTo>
                <a:lnTo>
                  <a:pt x="0" y="0"/>
                </a:lnTo>
                <a:lnTo>
                  <a:pt x="0" y="57847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361001" y="4717217"/>
            <a:ext cx="2252980" cy="2819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5"/>
              </a:lnSpc>
            </a:pP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Membership</a:t>
            </a:r>
            <a:r>
              <a:rPr sz="18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Operator</a:t>
            </a:r>
            <a:endParaRPr sz="180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7818125" y="4951110"/>
            <a:ext cx="1259840" cy="164465"/>
          </a:xfrm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950" b="1" spc="25" dirty="0">
                <a:solidFill>
                  <a:srgbClr val="6F2F9E"/>
                </a:solidFill>
                <a:latin typeface="Arial"/>
                <a:cs typeface="Arial"/>
                <a:hlinkClick r:id="rId9"/>
              </a:rPr>
              <a:t>www.intellipaat.com</a:t>
            </a:r>
            <a:endParaRPr sz="9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17414" y="1542430"/>
            <a:ext cx="8582403" cy="31245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2761103"/>
            <a:ext cx="134290" cy="75747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2208" y="3518575"/>
            <a:ext cx="0" cy="745490"/>
          </a:xfrm>
          <a:custGeom>
            <a:avLst/>
            <a:gdLst/>
            <a:ahLst/>
            <a:cxnLst/>
            <a:rect l="l" t="t" r="r" b="b"/>
            <a:pathLst>
              <a:path h="745489">
                <a:moveTo>
                  <a:pt x="0" y="745253"/>
                </a:moveTo>
                <a:lnTo>
                  <a:pt x="0" y="0"/>
                </a:lnTo>
              </a:path>
            </a:pathLst>
          </a:custGeom>
          <a:ln w="91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72499" y="34313"/>
            <a:ext cx="1617980" cy="394335"/>
          </a:xfrm>
          <a:prstGeom prst="rect">
            <a:avLst/>
          </a:prstGeom>
          <a:solidFill>
            <a:srgbClr val="5E4677"/>
          </a:solidFill>
        </p:spPr>
        <p:txBody>
          <a:bodyPr vert="horz" wrap="square" lIns="0" tIns="17780" rIns="0" bIns="0" rtlCol="0">
            <a:spAutoFit/>
          </a:bodyPr>
          <a:lstStyle/>
          <a:p>
            <a:pPr marL="6350">
              <a:lnSpc>
                <a:spcPct val="100000"/>
              </a:lnSpc>
              <a:spcBef>
                <a:spcPts val="140"/>
              </a:spcBef>
            </a:pPr>
            <a:r>
              <a:rPr sz="2450" b="1" spc="-80" dirty="0">
                <a:solidFill>
                  <a:srgbClr val="FDFDFD"/>
                </a:solidFill>
                <a:latin typeface="Arial"/>
                <a:cs typeface="Arial"/>
              </a:rPr>
              <a:t>Agenda</a:t>
            </a:r>
            <a:r>
              <a:rPr sz="2450" b="1" spc="145" dirty="0">
                <a:solidFill>
                  <a:srgbClr val="FDFDFD"/>
                </a:solidFill>
                <a:latin typeface="Arial"/>
                <a:cs typeface="Arial"/>
              </a:rPr>
              <a:t> </a:t>
            </a:r>
            <a:r>
              <a:rPr sz="2450" b="1" spc="-25" dirty="0">
                <a:solidFill>
                  <a:srgbClr val="FDFDFD"/>
                </a:solidFill>
                <a:latin typeface="Arial"/>
                <a:cs typeface="Arial"/>
              </a:rPr>
              <a:t>for</a:t>
            </a:r>
            <a:endParaRPr sz="245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833672" y="4981617"/>
            <a:ext cx="1255395" cy="161290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950" b="1" spc="-5" dirty="0">
                <a:solidFill>
                  <a:srgbClr val="6D2D9C"/>
                </a:solidFill>
                <a:latin typeface="Arial"/>
                <a:cs typeface="Arial"/>
                <a:hlinkClick r:id="rId4"/>
              </a:rPr>
              <a:t>www.</a:t>
            </a:r>
            <a:r>
              <a:rPr sz="950" spc="-5" dirty="0">
                <a:solidFill>
                  <a:srgbClr val="6D2D9C"/>
                </a:solidFill>
                <a:latin typeface="Times New Roman"/>
                <a:cs typeface="Times New Roman"/>
                <a:hlinkClick r:id="rId4"/>
              </a:rPr>
              <a:t>i</a:t>
            </a:r>
            <a:r>
              <a:rPr sz="950" b="1" spc="-5" dirty="0">
                <a:solidFill>
                  <a:srgbClr val="6D2D9C"/>
                </a:solidFill>
                <a:latin typeface="Arial"/>
                <a:cs typeface="Arial"/>
                <a:hlinkClick r:id="rId4"/>
              </a:rPr>
              <a:t>nte11ipaat.com</a:t>
            </a:r>
            <a:endParaRPr sz="9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2499" y="428320"/>
            <a:ext cx="2258060" cy="447040"/>
          </a:xfrm>
          <a:prstGeom prst="rect">
            <a:avLst/>
          </a:prstGeom>
          <a:solidFill>
            <a:srgbClr val="5E4677"/>
          </a:solidFill>
        </p:spPr>
        <p:txBody>
          <a:bodyPr vert="horz" wrap="square" lIns="0" tIns="1778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40"/>
              </a:spcBef>
            </a:pPr>
            <a:r>
              <a:rPr sz="2450" b="1" spc="-110" dirty="0">
                <a:solidFill>
                  <a:srgbClr val="FDFDFD"/>
                </a:solidFill>
                <a:latin typeface="Arial"/>
                <a:cs typeface="Arial"/>
              </a:rPr>
              <a:t>Today's</a:t>
            </a:r>
            <a:r>
              <a:rPr sz="2450" b="1" spc="114" dirty="0">
                <a:solidFill>
                  <a:srgbClr val="FDFDFD"/>
                </a:solidFill>
                <a:latin typeface="Arial"/>
                <a:cs typeface="Arial"/>
              </a:rPr>
              <a:t> </a:t>
            </a:r>
            <a:r>
              <a:rPr sz="2450" b="1" spc="-140" dirty="0">
                <a:solidFill>
                  <a:srgbClr val="FDFDFD"/>
                </a:solidFill>
                <a:latin typeface="Arial"/>
                <a:cs typeface="Arial"/>
              </a:rPr>
              <a:t>Session</a:t>
            </a:r>
            <a:endParaRPr sz="24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784712" y="103364"/>
            <a:ext cx="1289685" cy="3924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407034" algn="l"/>
              </a:tabLst>
            </a:pPr>
            <a:r>
              <a:rPr sz="2400" b="1" spc="-110" dirty="0">
                <a:solidFill>
                  <a:srgbClr val="A5796D"/>
                </a:solidFill>
                <a:latin typeface="Times New Roman"/>
                <a:cs typeface="Times New Roman"/>
              </a:rPr>
              <a:t>jn	</a:t>
            </a:r>
            <a:r>
              <a:rPr sz="2400" b="1" spc="-114" dirty="0">
                <a:solidFill>
                  <a:srgbClr val="807CA3"/>
                </a:solidFill>
                <a:latin typeface="Times New Roman"/>
                <a:cs typeface="Times New Roman"/>
              </a:rPr>
              <a:t>t</a:t>
            </a:r>
            <a:r>
              <a:rPr sz="2400" b="1" spc="-175" dirty="0">
                <a:solidFill>
                  <a:srgbClr val="807CA3"/>
                </a:solidFill>
                <a:latin typeface="Times New Roman"/>
                <a:cs typeface="Times New Roman"/>
              </a:rPr>
              <a:t>e</a:t>
            </a:r>
            <a:r>
              <a:rPr sz="2400" b="1" spc="-195" dirty="0">
                <a:solidFill>
                  <a:srgbClr val="807CA3"/>
                </a:solidFill>
                <a:latin typeface="Times New Roman"/>
                <a:cs typeface="Times New Roman"/>
              </a:rPr>
              <a:t>ll</a:t>
            </a:r>
            <a:r>
              <a:rPr sz="2400" b="1" spc="-200" dirty="0">
                <a:solidFill>
                  <a:srgbClr val="807CA3"/>
                </a:solidFill>
                <a:latin typeface="Times New Roman"/>
                <a:cs typeface="Times New Roman"/>
              </a:rPr>
              <a:t>i</a:t>
            </a:r>
            <a:r>
              <a:rPr sz="2400" b="1" spc="-509" dirty="0">
                <a:solidFill>
                  <a:srgbClr val="EB8228"/>
                </a:solidFill>
                <a:latin typeface="Times New Roman"/>
                <a:cs typeface="Times New Roman"/>
              </a:rPr>
              <a:t>P</a:t>
            </a:r>
            <a:r>
              <a:rPr sz="2400" b="1" spc="-50" dirty="0">
                <a:solidFill>
                  <a:srgbClr val="EB8228"/>
                </a:solidFill>
                <a:latin typeface="Times New Roman"/>
                <a:cs typeface="Times New Roman"/>
              </a:rPr>
              <a:t>a</a:t>
            </a:r>
            <a:r>
              <a:rPr sz="2400" b="1" spc="-130" dirty="0">
                <a:solidFill>
                  <a:srgbClr val="EB8228"/>
                </a:solidFill>
                <a:latin typeface="Times New Roman"/>
                <a:cs typeface="Times New Roman"/>
              </a:rPr>
              <a:t>a</a:t>
            </a:r>
            <a:r>
              <a:rPr sz="2400" b="1" spc="-160" dirty="0">
                <a:solidFill>
                  <a:srgbClr val="EB8228"/>
                </a:solidFill>
                <a:latin typeface="Times New Roman"/>
                <a:cs typeface="Times New Roman"/>
              </a:rPr>
              <a:t>t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86316" y="1080490"/>
            <a:ext cx="290830" cy="4000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450" spc="-185" dirty="0">
                <a:solidFill>
                  <a:srgbClr val="EF7E08"/>
                </a:solidFill>
                <a:latin typeface="Times New Roman"/>
                <a:cs typeface="Times New Roman"/>
              </a:rPr>
              <a:t>01</a:t>
            </a:r>
            <a:endParaRPr sz="245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325490" y="1156594"/>
            <a:ext cx="1107440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145" marR="5080" indent="-5080">
              <a:lnSpc>
                <a:spcPct val="114500"/>
              </a:lnSpc>
              <a:spcBef>
                <a:spcPts val="100"/>
              </a:spcBef>
            </a:pPr>
            <a:r>
              <a:rPr sz="700" spc="-60" dirty="0">
                <a:solidFill>
                  <a:srgbClr val="626262"/>
                </a:solidFill>
                <a:latin typeface="Arial"/>
                <a:cs typeface="Arial"/>
              </a:rPr>
              <a:t>Get </a:t>
            </a:r>
            <a:r>
              <a:rPr sz="700" spc="-35" dirty="0">
                <a:solidFill>
                  <a:srgbClr val="626262"/>
                </a:solidFill>
                <a:latin typeface="Arial"/>
                <a:cs typeface="Arial"/>
              </a:rPr>
              <a:t>a </a:t>
            </a:r>
            <a:r>
              <a:rPr sz="700" spc="30" dirty="0">
                <a:solidFill>
                  <a:srgbClr val="626262"/>
                </a:solidFill>
                <a:latin typeface="Arial"/>
                <a:cs typeface="Arial"/>
              </a:rPr>
              <a:t>brief </a:t>
            </a:r>
            <a:r>
              <a:rPr sz="700" spc="15" dirty="0">
                <a:solidFill>
                  <a:srgbClr val="626262"/>
                </a:solidFill>
                <a:latin typeface="Arial"/>
                <a:cs typeface="Arial"/>
              </a:rPr>
              <a:t>understanding  of</a:t>
            </a:r>
            <a:r>
              <a:rPr sz="700" spc="-20" dirty="0">
                <a:solidFill>
                  <a:srgbClr val="626262"/>
                </a:solidFill>
                <a:latin typeface="Arial"/>
                <a:cs typeface="Arial"/>
              </a:rPr>
              <a:t> </a:t>
            </a:r>
            <a:r>
              <a:rPr sz="700" spc="55" dirty="0">
                <a:solidFill>
                  <a:srgbClr val="626262"/>
                </a:solidFill>
                <a:latin typeface="Arial"/>
                <a:cs typeface="Arial"/>
              </a:rPr>
              <a:t>what</a:t>
            </a:r>
            <a:r>
              <a:rPr sz="700" spc="10" dirty="0">
                <a:solidFill>
                  <a:srgbClr val="626262"/>
                </a:solidFill>
                <a:latin typeface="Arial"/>
                <a:cs typeface="Arial"/>
              </a:rPr>
              <a:t> </a:t>
            </a:r>
            <a:r>
              <a:rPr sz="700" spc="20" dirty="0">
                <a:solidFill>
                  <a:srgbClr val="626262"/>
                </a:solidFill>
                <a:latin typeface="Arial"/>
                <a:cs typeface="Arial"/>
              </a:rPr>
              <a:t>exactly</a:t>
            </a:r>
            <a:r>
              <a:rPr sz="700" spc="-30" dirty="0">
                <a:solidFill>
                  <a:srgbClr val="626262"/>
                </a:solidFill>
                <a:latin typeface="Arial"/>
                <a:cs typeface="Arial"/>
              </a:rPr>
              <a:t> </a:t>
            </a:r>
            <a:r>
              <a:rPr sz="700" spc="20" dirty="0">
                <a:solidFill>
                  <a:srgbClr val="626262"/>
                </a:solidFill>
                <a:latin typeface="Arial"/>
                <a:cs typeface="Arial"/>
              </a:rPr>
              <a:t>is</a:t>
            </a:r>
            <a:r>
              <a:rPr sz="700" spc="-65" dirty="0">
                <a:solidFill>
                  <a:srgbClr val="626262"/>
                </a:solidFill>
                <a:latin typeface="Arial"/>
                <a:cs typeface="Arial"/>
              </a:rPr>
              <a:t> </a:t>
            </a:r>
            <a:r>
              <a:rPr sz="700" spc="20" dirty="0">
                <a:solidFill>
                  <a:srgbClr val="626262"/>
                </a:solidFill>
                <a:latin typeface="Arial"/>
                <a:cs typeface="Arial"/>
              </a:rPr>
              <a:t>Python</a:t>
            </a:r>
            <a:endParaRPr sz="7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704638" y="1093471"/>
            <a:ext cx="311785" cy="3771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spc="-160" dirty="0">
                <a:solidFill>
                  <a:srgbClr val="006DBC"/>
                </a:solidFill>
                <a:latin typeface="Arial"/>
                <a:cs typeface="Arial"/>
              </a:rPr>
              <a:t>03</a:t>
            </a:r>
            <a:endParaRPr sz="23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082775" y="1126051"/>
            <a:ext cx="1251585" cy="2762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635">
              <a:lnSpc>
                <a:spcPct val="117400"/>
              </a:lnSpc>
              <a:spcBef>
                <a:spcPts val="100"/>
              </a:spcBef>
            </a:pPr>
            <a:r>
              <a:rPr sz="700" spc="30" dirty="0">
                <a:solidFill>
                  <a:srgbClr val="626262"/>
                </a:solidFill>
                <a:latin typeface="Arial"/>
                <a:cs typeface="Arial"/>
              </a:rPr>
              <a:t>Learn </a:t>
            </a:r>
            <a:r>
              <a:rPr sz="700" spc="20" dirty="0">
                <a:solidFill>
                  <a:srgbClr val="626262"/>
                </a:solidFill>
                <a:latin typeface="Arial"/>
                <a:cs typeface="Arial"/>
              </a:rPr>
              <a:t>and </a:t>
            </a:r>
            <a:r>
              <a:rPr sz="700" spc="25" dirty="0">
                <a:solidFill>
                  <a:srgbClr val="626262"/>
                </a:solidFill>
                <a:latin typeface="Arial"/>
                <a:cs typeface="Arial"/>
              </a:rPr>
              <a:t>implement</a:t>
            </a:r>
            <a:r>
              <a:rPr sz="700" spc="-65" dirty="0">
                <a:solidFill>
                  <a:srgbClr val="626262"/>
                </a:solidFill>
                <a:latin typeface="Arial"/>
                <a:cs typeface="Arial"/>
              </a:rPr>
              <a:t> </a:t>
            </a:r>
            <a:r>
              <a:rPr sz="700" spc="5" dirty="0">
                <a:solidFill>
                  <a:srgbClr val="626262"/>
                </a:solidFill>
                <a:latin typeface="Arial"/>
                <a:cs typeface="Arial"/>
              </a:rPr>
              <a:t>various  </a:t>
            </a:r>
            <a:r>
              <a:rPr sz="700" spc="40" dirty="0">
                <a:solidFill>
                  <a:srgbClr val="626262"/>
                </a:solidFill>
                <a:latin typeface="Arial"/>
                <a:cs typeface="Arial"/>
              </a:rPr>
              <a:t>data </a:t>
            </a:r>
            <a:r>
              <a:rPr sz="700" spc="20" dirty="0">
                <a:solidFill>
                  <a:srgbClr val="626262"/>
                </a:solidFill>
                <a:latin typeface="Arial"/>
                <a:cs typeface="Arial"/>
              </a:rPr>
              <a:t>types </a:t>
            </a:r>
            <a:r>
              <a:rPr sz="700" spc="15" dirty="0">
                <a:solidFill>
                  <a:srgbClr val="626262"/>
                </a:solidFill>
                <a:latin typeface="Arial"/>
                <a:cs typeface="Arial"/>
              </a:rPr>
              <a:t>in</a:t>
            </a:r>
            <a:r>
              <a:rPr sz="700" spc="-45" dirty="0">
                <a:solidFill>
                  <a:srgbClr val="626262"/>
                </a:solidFill>
                <a:latin typeface="Arial"/>
                <a:cs typeface="Arial"/>
              </a:rPr>
              <a:t> </a:t>
            </a:r>
            <a:r>
              <a:rPr sz="700" spc="20" dirty="0">
                <a:solidFill>
                  <a:srgbClr val="626262"/>
                </a:solidFill>
                <a:latin typeface="Arial"/>
                <a:cs typeface="Arial"/>
              </a:rPr>
              <a:t>python</a:t>
            </a:r>
            <a:endParaRPr sz="7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454547" y="1087362"/>
            <a:ext cx="311785" cy="3771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spc="-160" dirty="0">
                <a:solidFill>
                  <a:srgbClr val="679923"/>
                </a:solidFill>
                <a:latin typeface="Arial"/>
                <a:cs typeface="Arial"/>
              </a:rPr>
              <a:t>05</a:t>
            </a:r>
            <a:endParaRPr sz="23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842083" y="1126051"/>
            <a:ext cx="1231900" cy="2762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905">
              <a:lnSpc>
                <a:spcPct val="117400"/>
              </a:lnSpc>
              <a:spcBef>
                <a:spcPts val="100"/>
              </a:spcBef>
            </a:pPr>
            <a:r>
              <a:rPr sz="700" spc="35" dirty="0">
                <a:solidFill>
                  <a:srgbClr val="626262"/>
                </a:solidFill>
                <a:latin typeface="Arial"/>
                <a:cs typeface="Arial"/>
              </a:rPr>
              <a:t>Understand </a:t>
            </a:r>
            <a:r>
              <a:rPr sz="700" spc="40" dirty="0">
                <a:solidFill>
                  <a:srgbClr val="626262"/>
                </a:solidFill>
                <a:latin typeface="Arial"/>
                <a:cs typeface="Arial"/>
              </a:rPr>
              <a:t>how </a:t>
            </a:r>
            <a:r>
              <a:rPr sz="700" spc="30" dirty="0">
                <a:solidFill>
                  <a:srgbClr val="626262"/>
                </a:solidFill>
                <a:latin typeface="Arial"/>
                <a:cs typeface="Arial"/>
              </a:rPr>
              <a:t>to define  </a:t>
            </a:r>
            <a:r>
              <a:rPr sz="700" spc="40" dirty="0">
                <a:solidFill>
                  <a:srgbClr val="626262"/>
                </a:solidFill>
                <a:latin typeface="Arial"/>
                <a:cs typeface="Arial"/>
              </a:rPr>
              <a:t>and call </a:t>
            </a:r>
            <a:r>
              <a:rPr sz="700" spc="-35" dirty="0">
                <a:solidFill>
                  <a:srgbClr val="626262"/>
                </a:solidFill>
                <a:latin typeface="Arial"/>
                <a:cs typeface="Arial"/>
              </a:rPr>
              <a:t>a </a:t>
            </a:r>
            <a:r>
              <a:rPr sz="700" spc="25" dirty="0">
                <a:solidFill>
                  <a:srgbClr val="626262"/>
                </a:solidFill>
                <a:latin typeface="Arial"/>
                <a:cs typeface="Arial"/>
              </a:rPr>
              <a:t>function in</a:t>
            </a:r>
            <a:r>
              <a:rPr sz="700" spc="-145" dirty="0">
                <a:solidFill>
                  <a:srgbClr val="626262"/>
                </a:solidFill>
                <a:latin typeface="Arial"/>
                <a:cs typeface="Arial"/>
              </a:rPr>
              <a:t> </a:t>
            </a:r>
            <a:r>
              <a:rPr sz="700" spc="35" dirty="0">
                <a:solidFill>
                  <a:srgbClr val="626262"/>
                </a:solidFill>
                <a:latin typeface="Arial"/>
                <a:cs typeface="Arial"/>
              </a:rPr>
              <a:t>python</a:t>
            </a:r>
            <a:endParaRPr sz="7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814876" y="1876904"/>
            <a:ext cx="112776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10" dirty="0">
                <a:solidFill>
                  <a:srgbClr val="6D2F9C"/>
                </a:solidFill>
                <a:latin typeface="Arial"/>
                <a:cs typeface="Arial"/>
              </a:rPr>
              <a:t>Flow</a:t>
            </a:r>
            <a:r>
              <a:rPr sz="1400" b="1" spc="-150" dirty="0">
                <a:solidFill>
                  <a:srgbClr val="6D2F9C"/>
                </a:solidFill>
                <a:latin typeface="Arial"/>
                <a:cs typeface="Arial"/>
              </a:rPr>
              <a:t> </a:t>
            </a:r>
            <a:r>
              <a:rPr sz="1400" b="1" spc="15" dirty="0">
                <a:solidFill>
                  <a:srgbClr val="6D2F9C"/>
                </a:solidFill>
                <a:latin typeface="Arial"/>
                <a:cs typeface="Arial"/>
              </a:rPr>
              <a:t>Control</a:t>
            </a:r>
            <a:endParaRPr sz="14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19358" y="3959949"/>
            <a:ext cx="2586355" cy="447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660"/>
              </a:lnSpc>
              <a:spcBef>
                <a:spcPts val="100"/>
              </a:spcBef>
            </a:pPr>
            <a:r>
              <a:rPr sz="1400" b="1" dirty="0">
                <a:solidFill>
                  <a:srgbClr val="DB5666"/>
                </a:solidFill>
                <a:latin typeface="Arial"/>
                <a:cs typeface="Arial"/>
              </a:rPr>
              <a:t>Introduction to</a:t>
            </a:r>
            <a:r>
              <a:rPr sz="1400" b="1" spc="-185" dirty="0">
                <a:solidFill>
                  <a:srgbClr val="DB5666"/>
                </a:solidFill>
                <a:latin typeface="Arial"/>
                <a:cs typeface="Arial"/>
              </a:rPr>
              <a:t> </a:t>
            </a:r>
            <a:r>
              <a:rPr sz="1400" b="1" spc="865" dirty="0">
                <a:solidFill>
                  <a:srgbClr val="DB5666"/>
                </a:solidFill>
                <a:latin typeface="Arial"/>
                <a:cs typeface="Arial"/>
              </a:rPr>
              <a:t>Python</a:t>
            </a:r>
            <a:endParaRPr sz="1400">
              <a:latin typeface="Arial"/>
              <a:cs typeface="Arial"/>
            </a:endParaRPr>
          </a:p>
          <a:p>
            <a:pPr marL="854075">
              <a:lnSpc>
                <a:spcPts val="1660"/>
              </a:lnSpc>
            </a:pPr>
            <a:r>
              <a:rPr sz="1400" b="1" spc="5" dirty="0">
                <a:solidFill>
                  <a:srgbClr val="DB5666"/>
                </a:solidFill>
                <a:latin typeface="Arial"/>
                <a:cs typeface="Arial"/>
              </a:rPr>
              <a:t>3.0</a:t>
            </a:r>
            <a:endParaRPr sz="14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252219" y="3959949"/>
            <a:ext cx="1180465" cy="44704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280670" marR="5080" indent="-268605">
              <a:lnSpc>
                <a:spcPts val="1639"/>
              </a:lnSpc>
              <a:spcBef>
                <a:spcPts val="190"/>
              </a:spcBef>
            </a:pPr>
            <a:r>
              <a:rPr sz="1400" b="1" dirty="0">
                <a:solidFill>
                  <a:srgbClr val="1A5479"/>
                </a:solidFill>
                <a:latin typeface="Arial"/>
                <a:cs typeface="Arial"/>
              </a:rPr>
              <a:t>Data </a:t>
            </a:r>
            <a:r>
              <a:rPr sz="1400" b="1" spc="10" dirty="0">
                <a:solidFill>
                  <a:srgbClr val="1A5479"/>
                </a:solidFill>
                <a:latin typeface="Arial"/>
                <a:cs typeface="Arial"/>
              </a:rPr>
              <a:t>Types</a:t>
            </a:r>
            <a:r>
              <a:rPr sz="1400" b="1" spc="-220" dirty="0">
                <a:solidFill>
                  <a:srgbClr val="1A5479"/>
                </a:solidFill>
                <a:latin typeface="Arial"/>
                <a:cs typeface="Arial"/>
              </a:rPr>
              <a:t> </a:t>
            </a:r>
            <a:r>
              <a:rPr sz="1400" b="1" spc="10" dirty="0">
                <a:solidFill>
                  <a:srgbClr val="1A5479"/>
                </a:solidFill>
                <a:latin typeface="Arial"/>
                <a:cs typeface="Arial"/>
              </a:rPr>
              <a:t>in  </a:t>
            </a:r>
            <a:r>
              <a:rPr sz="1400" b="1" spc="15" dirty="0">
                <a:solidFill>
                  <a:srgbClr val="1A5479"/>
                </a:solidFill>
                <a:latin typeface="Arial"/>
                <a:cs typeface="Arial"/>
              </a:rPr>
              <a:t>Python</a:t>
            </a:r>
            <a:endParaRPr sz="14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073080" y="4211421"/>
            <a:ext cx="1943100" cy="467995"/>
          </a:xfrm>
          <a:prstGeom prst="rect">
            <a:avLst/>
          </a:prstGeom>
        </p:spPr>
        <p:txBody>
          <a:bodyPr vert="horz" wrap="square" lIns="0" tIns="88265" rIns="0" bIns="0" rtlCol="0">
            <a:spAutoFit/>
          </a:bodyPr>
          <a:lstStyle/>
          <a:p>
            <a:pPr marL="495934" marR="5080" indent="-483870">
              <a:lnSpc>
                <a:spcPct val="79500"/>
              </a:lnSpc>
              <a:spcBef>
                <a:spcPts val="695"/>
              </a:spcBef>
              <a:tabLst>
                <a:tab pos="495934" algn="l"/>
              </a:tabLst>
            </a:pPr>
            <a:r>
              <a:rPr sz="2400" b="1" spc="-85" dirty="0">
                <a:solidFill>
                  <a:srgbClr val="DB5666"/>
                </a:solidFill>
                <a:latin typeface="Times New Roman"/>
                <a:cs typeface="Times New Roman"/>
              </a:rPr>
              <a:t>02	</a:t>
            </a:r>
            <a:r>
              <a:rPr sz="700" spc="35" dirty="0">
                <a:solidFill>
                  <a:srgbClr val="626262"/>
                </a:solidFill>
                <a:latin typeface="Arial"/>
                <a:cs typeface="Arial"/>
              </a:rPr>
              <a:t>Learn</a:t>
            </a:r>
            <a:r>
              <a:rPr sz="700" spc="-50" dirty="0">
                <a:solidFill>
                  <a:srgbClr val="626262"/>
                </a:solidFill>
                <a:latin typeface="Arial"/>
                <a:cs typeface="Arial"/>
              </a:rPr>
              <a:t> </a:t>
            </a:r>
            <a:r>
              <a:rPr sz="700" spc="-10" dirty="0">
                <a:solidFill>
                  <a:srgbClr val="626262"/>
                </a:solidFill>
                <a:latin typeface="Arial"/>
                <a:cs typeface="Arial"/>
              </a:rPr>
              <a:t>a</a:t>
            </a:r>
            <a:r>
              <a:rPr sz="700" spc="-125" dirty="0">
                <a:solidFill>
                  <a:srgbClr val="626262"/>
                </a:solidFill>
                <a:latin typeface="Arial"/>
                <a:cs typeface="Arial"/>
              </a:rPr>
              <a:t> </a:t>
            </a:r>
            <a:r>
              <a:rPr sz="700" spc="35" dirty="0">
                <a:solidFill>
                  <a:srgbClr val="626262"/>
                </a:solidFill>
                <a:latin typeface="Arial"/>
                <a:cs typeface="Arial"/>
              </a:rPr>
              <a:t>bout</a:t>
            </a:r>
            <a:r>
              <a:rPr sz="700" spc="-80" dirty="0">
                <a:solidFill>
                  <a:srgbClr val="626262"/>
                </a:solidFill>
                <a:latin typeface="Arial"/>
                <a:cs typeface="Arial"/>
              </a:rPr>
              <a:t> </a:t>
            </a:r>
            <a:r>
              <a:rPr sz="700" spc="10" dirty="0">
                <a:solidFill>
                  <a:srgbClr val="626262"/>
                </a:solidFill>
                <a:latin typeface="Arial"/>
                <a:cs typeface="Arial"/>
              </a:rPr>
              <a:t>Keywords,</a:t>
            </a:r>
            <a:r>
              <a:rPr sz="700" spc="-15" dirty="0">
                <a:solidFill>
                  <a:srgbClr val="626262"/>
                </a:solidFill>
                <a:latin typeface="Arial"/>
                <a:cs typeface="Arial"/>
              </a:rPr>
              <a:t> </a:t>
            </a:r>
            <a:r>
              <a:rPr sz="700" spc="10" dirty="0">
                <a:solidFill>
                  <a:srgbClr val="626262"/>
                </a:solidFill>
                <a:latin typeface="Arial"/>
                <a:cs typeface="Arial"/>
              </a:rPr>
              <a:t>Identifiers,  Lit</a:t>
            </a:r>
            <a:r>
              <a:rPr sz="700" spc="-70" dirty="0">
                <a:solidFill>
                  <a:srgbClr val="626262"/>
                </a:solidFill>
                <a:latin typeface="Arial"/>
                <a:cs typeface="Arial"/>
              </a:rPr>
              <a:t> </a:t>
            </a:r>
            <a:r>
              <a:rPr sz="700" spc="20" dirty="0">
                <a:solidFill>
                  <a:srgbClr val="626262"/>
                </a:solidFill>
                <a:latin typeface="Arial"/>
                <a:cs typeface="Arial"/>
              </a:rPr>
              <a:t>era</a:t>
            </a:r>
            <a:r>
              <a:rPr sz="700" spc="-130" dirty="0">
                <a:solidFill>
                  <a:srgbClr val="626262"/>
                </a:solidFill>
                <a:latin typeface="Arial"/>
                <a:cs typeface="Arial"/>
              </a:rPr>
              <a:t> </a:t>
            </a:r>
            <a:r>
              <a:rPr sz="700" spc="-35" dirty="0">
                <a:solidFill>
                  <a:srgbClr val="626262"/>
                </a:solidFill>
                <a:latin typeface="Arial"/>
                <a:cs typeface="Arial"/>
              </a:rPr>
              <a:t>Is</a:t>
            </a:r>
            <a:r>
              <a:rPr sz="700" spc="-60" dirty="0">
                <a:solidFill>
                  <a:srgbClr val="626262"/>
                </a:solidFill>
                <a:latin typeface="Arial"/>
                <a:cs typeface="Arial"/>
              </a:rPr>
              <a:t> </a:t>
            </a:r>
            <a:r>
              <a:rPr sz="700" spc="25" dirty="0">
                <a:solidFill>
                  <a:srgbClr val="626262"/>
                </a:solidFill>
                <a:latin typeface="Arial"/>
                <a:cs typeface="Arial"/>
              </a:rPr>
              <a:t>and</a:t>
            </a:r>
            <a:r>
              <a:rPr sz="700" spc="-30" dirty="0">
                <a:solidFill>
                  <a:srgbClr val="626262"/>
                </a:solidFill>
                <a:latin typeface="Arial"/>
                <a:cs typeface="Arial"/>
              </a:rPr>
              <a:t> </a:t>
            </a:r>
            <a:r>
              <a:rPr sz="700" spc="10" dirty="0">
                <a:solidFill>
                  <a:srgbClr val="626262"/>
                </a:solidFill>
                <a:latin typeface="Arial"/>
                <a:cs typeface="Arial"/>
              </a:rPr>
              <a:t>Operators</a:t>
            </a:r>
            <a:endParaRPr sz="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524"/>
            <a:ext cx="3333750" cy="51419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3232785" cy="612140"/>
          </a:xfrm>
          <a:custGeom>
            <a:avLst/>
            <a:gdLst/>
            <a:ahLst/>
            <a:cxnLst/>
            <a:rect l="l" t="t" r="r" b="b"/>
            <a:pathLst>
              <a:path w="3232785" h="612140">
                <a:moveTo>
                  <a:pt x="0" y="611645"/>
                </a:moveTo>
                <a:lnTo>
                  <a:pt x="3232282" y="611645"/>
                </a:lnTo>
                <a:lnTo>
                  <a:pt x="3232282" y="0"/>
                </a:lnTo>
                <a:lnTo>
                  <a:pt x="0" y="0"/>
                </a:lnTo>
                <a:lnTo>
                  <a:pt x="0" y="611645"/>
                </a:lnTo>
                <a:close/>
              </a:path>
            </a:pathLst>
          </a:custGeom>
          <a:solidFill>
            <a:srgbClr val="2F233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1944502"/>
            <a:ext cx="3232785" cy="3199130"/>
          </a:xfrm>
          <a:custGeom>
            <a:avLst/>
            <a:gdLst/>
            <a:ahLst/>
            <a:cxnLst/>
            <a:rect l="l" t="t" r="r" b="b"/>
            <a:pathLst>
              <a:path w="3232785" h="3199129">
                <a:moveTo>
                  <a:pt x="0" y="3198998"/>
                </a:moveTo>
                <a:lnTo>
                  <a:pt x="3232282" y="3198998"/>
                </a:lnTo>
                <a:lnTo>
                  <a:pt x="3232282" y="0"/>
                </a:lnTo>
                <a:lnTo>
                  <a:pt x="0" y="0"/>
                </a:lnTo>
                <a:lnTo>
                  <a:pt x="0" y="3198998"/>
                </a:lnTo>
                <a:close/>
              </a:path>
            </a:pathLst>
          </a:custGeom>
          <a:solidFill>
            <a:srgbClr val="2F233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611645"/>
            <a:ext cx="3225800" cy="1332865"/>
          </a:xfrm>
          <a:custGeom>
            <a:avLst/>
            <a:gdLst/>
            <a:ahLst/>
            <a:cxnLst/>
            <a:rect l="l" t="t" r="r" b="b"/>
            <a:pathLst>
              <a:path w="3225800" h="1332864">
                <a:moveTo>
                  <a:pt x="0" y="1332856"/>
                </a:moveTo>
                <a:lnTo>
                  <a:pt x="3225759" y="1332856"/>
                </a:lnTo>
                <a:lnTo>
                  <a:pt x="3225759" y="0"/>
                </a:lnTo>
                <a:lnTo>
                  <a:pt x="0" y="0"/>
                </a:lnTo>
                <a:lnTo>
                  <a:pt x="0" y="1332856"/>
                </a:lnTo>
                <a:close/>
              </a:path>
            </a:pathLst>
          </a:custGeom>
          <a:solidFill>
            <a:srgbClr val="5F47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66679" y="569273"/>
            <a:ext cx="3050540" cy="1186180"/>
          </a:xfrm>
          <a:prstGeom prst="rect">
            <a:avLst/>
          </a:prstGeom>
        </p:spPr>
        <p:txBody>
          <a:bodyPr vert="horz" wrap="square" lIns="0" tIns="75565" rIns="0" bIns="0" rtlCol="0">
            <a:spAutoFit/>
          </a:bodyPr>
          <a:lstStyle/>
          <a:p>
            <a:pPr marL="12700" marR="5080">
              <a:lnSpc>
                <a:spcPts val="4360"/>
              </a:lnSpc>
              <a:spcBef>
                <a:spcPts val="595"/>
              </a:spcBef>
            </a:pPr>
            <a:r>
              <a:rPr sz="3950" b="1" spc="5" dirty="0">
                <a:solidFill>
                  <a:srgbClr val="FFFFFF"/>
                </a:solidFill>
                <a:latin typeface="Arial"/>
                <a:cs typeface="Arial"/>
              </a:rPr>
              <a:t>Operators </a:t>
            </a:r>
            <a:r>
              <a:rPr sz="3950" b="1" spc="20" dirty="0">
                <a:solidFill>
                  <a:srgbClr val="FFFFFF"/>
                </a:solidFill>
                <a:latin typeface="Arial"/>
                <a:cs typeface="Arial"/>
              </a:rPr>
              <a:t>in  </a:t>
            </a:r>
            <a:r>
              <a:rPr sz="3950" b="1" spc="-5" dirty="0">
                <a:solidFill>
                  <a:srgbClr val="FFFFFF"/>
                </a:solidFill>
                <a:latin typeface="Arial"/>
                <a:cs typeface="Arial"/>
              </a:rPr>
              <a:t>Python</a:t>
            </a:r>
            <a:endParaRPr sz="395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46837" y="67476"/>
            <a:ext cx="1275969" cy="5103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0" y="2065903"/>
            <a:ext cx="2967355" cy="363855"/>
          </a:xfrm>
          <a:custGeom>
            <a:avLst/>
            <a:gdLst/>
            <a:ahLst/>
            <a:cxnLst/>
            <a:rect l="l" t="t" r="r" b="b"/>
            <a:pathLst>
              <a:path w="2967355" h="363855">
                <a:moveTo>
                  <a:pt x="2906899" y="0"/>
                </a:moveTo>
                <a:lnTo>
                  <a:pt x="60555" y="0"/>
                </a:lnTo>
                <a:lnTo>
                  <a:pt x="36983" y="4752"/>
                </a:lnTo>
                <a:lnTo>
                  <a:pt x="17735" y="17723"/>
                </a:lnTo>
                <a:lnTo>
                  <a:pt x="4758" y="36979"/>
                </a:lnTo>
                <a:lnTo>
                  <a:pt x="0" y="60588"/>
                </a:lnTo>
                <a:lnTo>
                  <a:pt x="0" y="302773"/>
                </a:lnTo>
                <a:lnTo>
                  <a:pt x="4758" y="326327"/>
                </a:lnTo>
                <a:lnTo>
                  <a:pt x="17735" y="345586"/>
                </a:lnTo>
                <a:lnTo>
                  <a:pt x="36983" y="358583"/>
                </a:lnTo>
                <a:lnTo>
                  <a:pt x="60555" y="363352"/>
                </a:lnTo>
                <a:lnTo>
                  <a:pt x="2906899" y="363352"/>
                </a:lnTo>
                <a:lnTo>
                  <a:pt x="2930440" y="358583"/>
                </a:lnTo>
                <a:lnTo>
                  <a:pt x="2949657" y="345586"/>
                </a:lnTo>
                <a:lnTo>
                  <a:pt x="2962610" y="326327"/>
                </a:lnTo>
                <a:lnTo>
                  <a:pt x="2967359" y="302773"/>
                </a:lnTo>
                <a:lnTo>
                  <a:pt x="2967359" y="60588"/>
                </a:lnTo>
                <a:lnTo>
                  <a:pt x="2962610" y="36979"/>
                </a:lnTo>
                <a:lnTo>
                  <a:pt x="2949657" y="17723"/>
                </a:lnTo>
                <a:lnTo>
                  <a:pt x="2930440" y="4752"/>
                </a:lnTo>
                <a:lnTo>
                  <a:pt x="2906899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0" y="2499110"/>
            <a:ext cx="3219450" cy="363220"/>
          </a:xfrm>
          <a:custGeom>
            <a:avLst/>
            <a:gdLst/>
            <a:ahLst/>
            <a:cxnLst/>
            <a:rect l="l" t="t" r="r" b="b"/>
            <a:pathLst>
              <a:path w="3219450" h="363219">
                <a:moveTo>
                  <a:pt x="3158733" y="0"/>
                </a:moveTo>
                <a:lnTo>
                  <a:pt x="60555" y="0"/>
                </a:lnTo>
                <a:lnTo>
                  <a:pt x="36983" y="4748"/>
                </a:lnTo>
                <a:lnTo>
                  <a:pt x="17735" y="17700"/>
                </a:lnTo>
                <a:lnTo>
                  <a:pt x="4758" y="36913"/>
                </a:lnTo>
                <a:lnTo>
                  <a:pt x="0" y="60447"/>
                </a:lnTo>
                <a:lnTo>
                  <a:pt x="0" y="302632"/>
                </a:lnTo>
                <a:lnTo>
                  <a:pt x="4758" y="326242"/>
                </a:lnTo>
                <a:lnTo>
                  <a:pt x="17735" y="345495"/>
                </a:lnTo>
                <a:lnTo>
                  <a:pt x="36983" y="358461"/>
                </a:lnTo>
                <a:lnTo>
                  <a:pt x="60555" y="363211"/>
                </a:lnTo>
                <a:lnTo>
                  <a:pt x="3158733" y="363211"/>
                </a:lnTo>
                <a:lnTo>
                  <a:pt x="3182294" y="358461"/>
                </a:lnTo>
                <a:lnTo>
                  <a:pt x="3201558" y="345495"/>
                </a:lnTo>
                <a:lnTo>
                  <a:pt x="3214558" y="326242"/>
                </a:lnTo>
                <a:lnTo>
                  <a:pt x="3219328" y="302632"/>
                </a:lnTo>
                <a:lnTo>
                  <a:pt x="3219328" y="60447"/>
                </a:lnTo>
                <a:lnTo>
                  <a:pt x="3214558" y="36913"/>
                </a:lnTo>
                <a:lnTo>
                  <a:pt x="3201558" y="17700"/>
                </a:lnTo>
                <a:lnTo>
                  <a:pt x="3182294" y="4748"/>
                </a:lnTo>
                <a:lnTo>
                  <a:pt x="3158733" y="0"/>
                </a:lnTo>
                <a:close/>
              </a:path>
            </a:pathLst>
          </a:custGeom>
          <a:solidFill>
            <a:srgbClr val="6555B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0" y="2932175"/>
            <a:ext cx="2961005" cy="363855"/>
          </a:xfrm>
          <a:custGeom>
            <a:avLst/>
            <a:gdLst/>
            <a:ahLst/>
            <a:cxnLst/>
            <a:rect l="l" t="t" r="r" b="b"/>
            <a:pathLst>
              <a:path w="2961005" h="363854">
                <a:moveTo>
                  <a:pt x="2900303" y="0"/>
                </a:moveTo>
                <a:lnTo>
                  <a:pt x="60555" y="0"/>
                </a:lnTo>
                <a:lnTo>
                  <a:pt x="36983" y="4769"/>
                </a:lnTo>
                <a:lnTo>
                  <a:pt x="17735" y="17765"/>
                </a:lnTo>
                <a:lnTo>
                  <a:pt x="4758" y="37024"/>
                </a:lnTo>
                <a:lnTo>
                  <a:pt x="0" y="60579"/>
                </a:lnTo>
                <a:lnTo>
                  <a:pt x="0" y="302763"/>
                </a:lnTo>
                <a:lnTo>
                  <a:pt x="4758" y="326323"/>
                </a:lnTo>
                <a:lnTo>
                  <a:pt x="17735" y="345581"/>
                </a:lnTo>
                <a:lnTo>
                  <a:pt x="36983" y="358575"/>
                </a:lnTo>
                <a:lnTo>
                  <a:pt x="60555" y="363342"/>
                </a:lnTo>
                <a:lnTo>
                  <a:pt x="2900303" y="363342"/>
                </a:lnTo>
                <a:lnTo>
                  <a:pt x="2923913" y="358575"/>
                </a:lnTo>
                <a:lnTo>
                  <a:pt x="2943165" y="345581"/>
                </a:lnTo>
                <a:lnTo>
                  <a:pt x="2956131" y="326323"/>
                </a:lnTo>
                <a:lnTo>
                  <a:pt x="2960882" y="302763"/>
                </a:lnTo>
                <a:lnTo>
                  <a:pt x="2960882" y="60579"/>
                </a:lnTo>
                <a:lnTo>
                  <a:pt x="2956131" y="37024"/>
                </a:lnTo>
                <a:lnTo>
                  <a:pt x="2943165" y="17765"/>
                </a:lnTo>
                <a:lnTo>
                  <a:pt x="2923913" y="4769"/>
                </a:lnTo>
                <a:lnTo>
                  <a:pt x="2900303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0" y="3365372"/>
            <a:ext cx="2961005" cy="363220"/>
          </a:xfrm>
          <a:custGeom>
            <a:avLst/>
            <a:gdLst/>
            <a:ahLst/>
            <a:cxnLst/>
            <a:rect l="l" t="t" r="r" b="b"/>
            <a:pathLst>
              <a:path w="2961005" h="363220">
                <a:moveTo>
                  <a:pt x="2900303" y="0"/>
                </a:moveTo>
                <a:lnTo>
                  <a:pt x="60555" y="0"/>
                </a:lnTo>
                <a:lnTo>
                  <a:pt x="36983" y="4748"/>
                </a:lnTo>
                <a:lnTo>
                  <a:pt x="17735" y="17700"/>
                </a:lnTo>
                <a:lnTo>
                  <a:pt x="4758" y="36913"/>
                </a:lnTo>
                <a:lnTo>
                  <a:pt x="0" y="60447"/>
                </a:lnTo>
                <a:lnTo>
                  <a:pt x="0" y="302763"/>
                </a:lnTo>
                <a:lnTo>
                  <a:pt x="4758" y="326305"/>
                </a:lnTo>
                <a:lnTo>
                  <a:pt x="17735" y="345522"/>
                </a:lnTo>
                <a:lnTo>
                  <a:pt x="36983" y="358475"/>
                </a:lnTo>
                <a:lnTo>
                  <a:pt x="60555" y="363224"/>
                </a:lnTo>
                <a:lnTo>
                  <a:pt x="2900303" y="363224"/>
                </a:lnTo>
                <a:lnTo>
                  <a:pt x="2923913" y="358475"/>
                </a:lnTo>
                <a:lnTo>
                  <a:pt x="2943165" y="345522"/>
                </a:lnTo>
                <a:lnTo>
                  <a:pt x="2956131" y="326305"/>
                </a:lnTo>
                <a:lnTo>
                  <a:pt x="2960882" y="302763"/>
                </a:lnTo>
                <a:lnTo>
                  <a:pt x="2960882" y="60447"/>
                </a:lnTo>
                <a:lnTo>
                  <a:pt x="2956131" y="36913"/>
                </a:lnTo>
                <a:lnTo>
                  <a:pt x="2943165" y="17700"/>
                </a:lnTo>
                <a:lnTo>
                  <a:pt x="2923913" y="4748"/>
                </a:lnTo>
                <a:lnTo>
                  <a:pt x="2900303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0" y="3798439"/>
            <a:ext cx="2961005" cy="363855"/>
          </a:xfrm>
          <a:custGeom>
            <a:avLst/>
            <a:gdLst/>
            <a:ahLst/>
            <a:cxnLst/>
            <a:rect l="l" t="t" r="r" b="b"/>
            <a:pathLst>
              <a:path w="2961005" h="363854">
                <a:moveTo>
                  <a:pt x="2900303" y="0"/>
                </a:moveTo>
                <a:lnTo>
                  <a:pt x="60555" y="0"/>
                </a:lnTo>
                <a:lnTo>
                  <a:pt x="36983" y="4769"/>
                </a:lnTo>
                <a:lnTo>
                  <a:pt x="17735" y="17765"/>
                </a:lnTo>
                <a:lnTo>
                  <a:pt x="4758" y="37024"/>
                </a:lnTo>
                <a:lnTo>
                  <a:pt x="0" y="60579"/>
                </a:lnTo>
                <a:lnTo>
                  <a:pt x="0" y="302788"/>
                </a:lnTo>
                <a:lnTo>
                  <a:pt x="4758" y="326354"/>
                </a:lnTo>
                <a:lnTo>
                  <a:pt x="17735" y="345603"/>
                </a:lnTo>
                <a:lnTo>
                  <a:pt x="36983" y="358582"/>
                </a:lnTo>
                <a:lnTo>
                  <a:pt x="60555" y="363342"/>
                </a:lnTo>
                <a:lnTo>
                  <a:pt x="2900303" y="363342"/>
                </a:lnTo>
                <a:lnTo>
                  <a:pt x="2923913" y="358582"/>
                </a:lnTo>
                <a:lnTo>
                  <a:pt x="2943165" y="345603"/>
                </a:lnTo>
                <a:lnTo>
                  <a:pt x="2956131" y="326354"/>
                </a:lnTo>
                <a:lnTo>
                  <a:pt x="2960882" y="302788"/>
                </a:lnTo>
                <a:lnTo>
                  <a:pt x="2960882" y="60579"/>
                </a:lnTo>
                <a:lnTo>
                  <a:pt x="2956131" y="37024"/>
                </a:lnTo>
                <a:lnTo>
                  <a:pt x="2943165" y="17765"/>
                </a:lnTo>
                <a:lnTo>
                  <a:pt x="2923913" y="4769"/>
                </a:lnTo>
                <a:lnTo>
                  <a:pt x="2900303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363859" y="1932746"/>
            <a:ext cx="2342515" cy="2195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5100" marR="5080" indent="-38100">
              <a:lnSpc>
                <a:spcPct val="1582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Arithmetic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Operator  Assignment</a:t>
            </a:r>
            <a:r>
              <a:rPr sz="1800" spc="-1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Operator</a:t>
            </a:r>
            <a:endParaRPr sz="1800">
              <a:latin typeface="Arial"/>
              <a:cs typeface="Arial"/>
            </a:endParaRPr>
          </a:p>
          <a:p>
            <a:pPr marL="269875" marR="118745" indent="-257810">
              <a:lnSpc>
                <a:spcPct val="158200"/>
              </a:lnSpc>
            </a:pP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Comparison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Operator  </a:t>
            </a: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Logical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Operator  </a:t>
            </a: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Bitwise</a:t>
            </a:r>
            <a:r>
              <a:rPr sz="1800" spc="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Operator</a:t>
            </a:r>
            <a:endParaRPr sz="18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0" y="4231599"/>
            <a:ext cx="2961005" cy="363855"/>
          </a:xfrm>
          <a:custGeom>
            <a:avLst/>
            <a:gdLst/>
            <a:ahLst/>
            <a:cxnLst/>
            <a:rect l="l" t="t" r="r" b="b"/>
            <a:pathLst>
              <a:path w="2961005" h="363854">
                <a:moveTo>
                  <a:pt x="2900303" y="0"/>
                </a:moveTo>
                <a:lnTo>
                  <a:pt x="60555" y="0"/>
                </a:lnTo>
                <a:lnTo>
                  <a:pt x="36983" y="4758"/>
                </a:lnTo>
                <a:lnTo>
                  <a:pt x="17735" y="17736"/>
                </a:lnTo>
                <a:lnTo>
                  <a:pt x="4758" y="36984"/>
                </a:lnTo>
                <a:lnTo>
                  <a:pt x="0" y="60554"/>
                </a:lnTo>
                <a:lnTo>
                  <a:pt x="0" y="302751"/>
                </a:lnTo>
                <a:lnTo>
                  <a:pt x="4758" y="326323"/>
                </a:lnTo>
                <a:lnTo>
                  <a:pt x="17735" y="345572"/>
                </a:lnTo>
                <a:lnTo>
                  <a:pt x="36983" y="358550"/>
                </a:lnTo>
                <a:lnTo>
                  <a:pt x="60555" y="363309"/>
                </a:lnTo>
                <a:lnTo>
                  <a:pt x="2900303" y="363309"/>
                </a:lnTo>
                <a:lnTo>
                  <a:pt x="2923913" y="358550"/>
                </a:lnTo>
                <a:lnTo>
                  <a:pt x="2943165" y="345572"/>
                </a:lnTo>
                <a:lnTo>
                  <a:pt x="2956131" y="326323"/>
                </a:lnTo>
                <a:lnTo>
                  <a:pt x="2960882" y="302751"/>
                </a:lnTo>
                <a:lnTo>
                  <a:pt x="2960882" y="60554"/>
                </a:lnTo>
                <a:lnTo>
                  <a:pt x="2956131" y="36984"/>
                </a:lnTo>
                <a:lnTo>
                  <a:pt x="2943165" y="17736"/>
                </a:lnTo>
                <a:lnTo>
                  <a:pt x="2923913" y="4758"/>
                </a:lnTo>
                <a:lnTo>
                  <a:pt x="2900303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500" y="4664738"/>
            <a:ext cx="2961005" cy="363855"/>
          </a:xfrm>
          <a:custGeom>
            <a:avLst/>
            <a:gdLst/>
            <a:ahLst/>
            <a:cxnLst/>
            <a:rect l="l" t="t" r="r" b="b"/>
            <a:pathLst>
              <a:path w="2961005" h="363854">
                <a:moveTo>
                  <a:pt x="2900398" y="0"/>
                </a:moveTo>
                <a:lnTo>
                  <a:pt x="60555" y="0"/>
                </a:lnTo>
                <a:lnTo>
                  <a:pt x="36983" y="4758"/>
                </a:lnTo>
                <a:lnTo>
                  <a:pt x="17735" y="17735"/>
                </a:lnTo>
                <a:lnTo>
                  <a:pt x="4758" y="36983"/>
                </a:lnTo>
                <a:lnTo>
                  <a:pt x="0" y="60554"/>
                </a:lnTo>
                <a:lnTo>
                  <a:pt x="0" y="302763"/>
                </a:lnTo>
                <a:lnTo>
                  <a:pt x="4758" y="326332"/>
                </a:lnTo>
                <a:lnTo>
                  <a:pt x="17735" y="345576"/>
                </a:lnTo>
                <a:lnTo>
                  <a:pt x="36983" y="358549"/>
                </a:lnTo>
                <a:lnTo>
                  <a:pt x="60555" y="363306"/>
                </a:lnTo>
                <a:lnTo>
                  <a:pt x="2900398" y="363306"/>
                </a:lnTo>
                <a:lnTo>
                  <a:pt x="2923939" y="358549"/>
                </a:lnTo>
                <a:lnTo>
                  <a:pt x="2943156" y="345576"/>
                </a:lnTo>
                <a:lnTo>
                  <a:pt x="2956109" y="326332"/>
                </a:lnTo>
                <a:lnTo>
                  <a:pt x="2960858" y="302763"/>
                </a:lnTo>
                <a:lnTo>
                  <a:pt x="2960858" y="60554"/>
                </a:lnTo>
                <a:lnTo>
                  <a:pt x="2956109" y="36983"/>
                </a:lnTo>
                <a:lnTo>
                  <a:pt x="2943156" y="17735"/>
                </a:lnTo>
                <a:lnTo>
                  <a:pt x="2923939" y="4758"/>
                </a:lnTo>
                <a:lnTo>
                  <a:pt x="2900398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4222118" y="380043"/>
            <a:ext cx="3376929" cy="3346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000" b="1" spc="15" dirty="0">
                <a:solidFill>
                  <a:srgbClr val="6F2F9F"/>
                </a:solidFill>
                <a:latin typeface="Arial"/>
                <a:cs typeface="Arial"/>
              </a:rPr>
              <a:t>Assign</a:t>
            </a:r>
            <a:r>
              <a:rPr sz="2000" b="1" spc="-434" dirty="0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sz="2000" b="1" spc="15" dirty="0">
                <a:solidFill>
                  <a:srgbClr val="6F2F9F"/>
                </a:solidFill>
                <a:latin typeface="Arial"/>
                <a:cs typeface="Arial"/>
              </a:rPr>
              <a:t>a </a:t>
            </a:r>
            <a:r>
              <a:rPr sz="2000" b="1" spc="20" dirty="0">
                <a:solidFill>
                  <a:srgbClr val="6F2F9F"/>
                </a:solidFill>
                <a:latin typeface="Arial"/>
                <a:cs typeface="Arial"/>
              </a:rPr>
              <a:t>value </a:t>
            </a:r>
            <a:r>
              <a:rPr sz="2000" b="1" spc="10" dirty="0">
                <a:solidFill>
                  <a:srgbClr val="6F2F9F"/>
                </a:solidFill>
                <a:latin typeface="Arial"/>
                <a:cs typeface="Arial"/>
              </a:rPr>
              <a:t>to </a:t>
            </a:r>
            <a:r>
              <a:rPr sz="2000" b="1" spc="15" dirty="0">
                <a:solidFill>
                  <a:srgbClr val="6F2F9F"/>
                </a:solidFill>
                <a:latin typeface="Arial"/>
                <a:cs typeface="Arial"/>
              </a:rPr>
              <a:t>a variable</a:t>
            </a:r>
            <a:endParaRPr sz="200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3733160" y="2138123"/>
            <a:ext cx="2240915" cy="307975"/>
          </a:xfrm>
          <a:custGeom>
            <a:avLst/>
            <a:gdLst/>
            <a:ahLst/>
            <a:cxnLst/>
            <a:rect l="l" t="t" r="r" b="b"/>
            <a:pathLst>
              <a:path w="2240915" h="307975">
                <a:moveTo>
                  <a:pt x="0" y="307765"/>
                </a:moveTo>
                <a:lnTo>
                  <a:pt x="2240398" y="307765"/>
                </a:lnTo>
                <a:lnTo>
                  <a:pt x="2240398" y="0"/>
                </a:lnTo>
                <a:lnTo>
                  <a:pt x="0" y="0"/>
                </a:lnTo>
                <a:lnTo>
                  <a:pt x="0" y="307765"/>
                </a:lnTo>
                <a:close/>
              </a:path>
            </a:pathLst>
          </a:custGeom>
          <a:solidFill>
            <a:srgbClr val="2F233B">
              <a:alpha val="32156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3815718" y="2165665"/>
            <a:ext cx="1202055" cy="24320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=,+=, </a:t>
            </a:r>
            <a:r>
              <a:rPr sz="1400" spc="15" dirty="0">
                <a:solidFill>
                  <a:srgbClr val="FFFFFF"/>
                </a:solidFill>
                <a:latin typeface="Consolas"/>
                <a:cs typeface="Consolas"/>
              </a:rPr>
              <a:t>-=,</a:t>
            </a:r>
            <a:r>
              <a:rPr sz="1400" spc="-10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*=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3381390" y="1647825"/>
            <a:ext cx="2114550" cy="8096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762390" y="1724025"/>
            <a:ext cx="1400175" cy="69532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733160" y="1654942"/>
            <a:ext cx="1791970" cy="483234"/>
          </a:xfrm>
          <a:custGeom>
            <a:avLst/>
            <a:gdLst/>
            <a:ahLst/>
            <a:cxnLst/>
            <a:rect l="l" t="t" r="r" b="b"/>
            <a:pathLst>
              <a:path w="1791970" h="483235">
                <a:moveTo>
                  <a:pt x="1711208" y="0"/>
                </a:moveTo>
                <a:lnTo>
                  <a:pt x="80528" y="0"/>
                </a:lnTo>
                <a:lnTo>
                  <a:pt x="49197" y="6328"/>
                </a:lnTo>
                <a:lnTo>
                  <a:pt x="23599" y="23583"/>
                </a:lnTo>
                <a:lnTo>
                  <a:pt x="6333" y="49171"/>
                </a:lnTo>
                <a:lnTo>
                  <a:pt x="0" y="80497"/>
                </a:lnTo>
                <a:lnTo>
                  <a:pt x="0" y="402701"/>
                </a:lnTo>
                <a:lnTo>
                  <a:pt x="6333" y="434042"/>
                </a:lnTo>
                <a:lnTo>
                  <a:pt x="23599" y="459639"/>
                </a:lnTo>
                <a:lnTo>
                  <a:pt x="49197" y="476900"/>
                </a:lnTo>
                <a:lnTo>
                  <a:pt x="80528" y="483229"/>
                </a:lnTo>
                <a:lnTo>
                  <a:pt x="1711208" y="483229"/>
                </a:lnTo>
                <a:lnTo>
                  <a:pt x="1742538" y="476900"/>
                </a:lnTo>
                <a:lnTo>
                  <a:pt x="1768137" y="459639"/>
                </a:lnTo>
                <a:lnTo>
                  <a:pt x="1785403" y="434042"/>
                </a:lnTo>
                <a:lnTo>
                  <a:pt x="1791736" y="402701"/>
                </a:lnTo>
                <a:lnTo>
                  <a:pt x="1791736" y="80497"/>
                </a:lnTo>
                <a:lnTo>
                  <a:pt x="1785403" y="49171"/>
                </a:lnTo>
                <a:lnTo>
                  <a:pt x="1768137" y="23583"/>
                </a:lnTo>
                <a:lnTo>
                  <a:pt x="1742538" y="6328"/>
                </a:lnTo>
                <a:lnTo>
                  <a:pt x="1711208" y="0"/>
                </a:lnTo>
                <a:close/>
              </a:path>
            </a:pathLst>
          </a:custGeom>
          <a:solidFill>
            <a:srgbClr val="6555B8">
              <a:alpha val="7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4211704" y="1771075"/>
            <a:ext cx="829944" cy="24320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400" spc="5" dirty="0">
                <a:solidFill>
                  <a:srgbClr val="FFFFFF"/>
                </a:solidFill>
                <a:latin typeface="Arial"/>
                <a:cs typeface="Arial"/>
              </a:rPr>
              <a:t>Operators</a:t>
            </a:r>
            <a:endParaRPr sz="1400">
              <a:latin typeface="Arial"/>
              <a:cs typeface="Arial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6485382" y="3327297"/>
            <a:ext cx="2319020" cy="954405"/>
          </a:xfrm>
          <a:custGeom>
            <a:avLst/>
            <a:gdLst/>
            <a:ahLst/>
            <a:cxnLst/>
            <a:rect l="l" t="t" r="r" b="b"/>
            <a:pathLst>
              <a:path w="2319020" h="954404">
                <a:moveTo>
                  <a:pt x="0" y="954118"/>
                </a:moveTo>
                <a:lnTo>
                  <a:pt x="2318766" y="954118"/>
                </a:lnTo>
                <a:lnTo>
                  <a:pt x="2318766" y="0"/>
                </a:lnTo>
                <a:lnTo>
                  <a:pt x="0" y="0"/>
                </a:lnTo>
                <a:lnTo>
                  <a:pt x="0" y="954118"/>
                </a:lnTo>
                <a:close/>
              </a:path>
            </a:pathLst>
          </a:custGeom>
          <a:solidFill>
            <a:srgbClr val="480083">
              <a:alpha val="3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6570984" y="3356926"/>
            <a:ext cx="1697355" cy="8826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ts val="1664"/>
              </a:lnSpc>
              <a:spcBef>
                <a:spcPts val="125"/>
              </a:spcBef>
            </a:pPr>
            <a:r>
              <a:rPr sz="1400" spc="-10" dirty="0">
                <a:solidFill>
                  <a:srgbClr val="FFFFFF"/>
                </a:solidFill>
                <a:latin typeface="Consolas"/>
                <a:cs typeface="Consolas"/>
              </a:rPr>
              <a:t>&gt;&gt;&gt;a=10</a:t>
            </a:r>
            <a:endParaRPr sz="1400">
              <a:latin typeface="Consolas"/>
              <a:cs typeface="Consolas"/>
            </a:endParaRPr>
          </a:p>
          <a:p>
            <a:pPr marL="12700">
              <a:lnSpc>
                <a:spcPts val="1650"/>
              </a:lnSpc>
            </a:pP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&gt;&gt;&gt;a*=10</a:t>
            </a:r>
            <a:r>
              <a:rPr sz="1400" spc="-8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5" dirty="0">
                <a:solidFill>
                  <a:srgbClr val="6C28AB"/>
                </a:solidFill>
                <a:latin typeface="Consolas"/>
                <a:cs typeface="Consolas"/>
              </a:rPr>
              <a:t>#a=10*10</a:t>
            </a:r>
            <a:endParaRPr sz="1400">
              <a:latin typeface="Consolas"/>
              <a:cs typeface="Consolas"/>
            </a:endParaRPr>
          </a:p>
          <a:p>
            <a:pPr marL="12700" marR="596265">
              <a:lnSpc>
                <a:spcPts val="1730"/>
              </a:lnSpc>
              <a:spcBef>
                <a:spcPts val="5"/>
              </a:spcBef>
            </a:pPr>
            <a:r>
              <a:rPr sz="1400" spc="-25" dirty="0">
                <a:solidFill>
                  <a:srgbClr val="FFFFFF"/>
                </a:solidFill>
                <a:latin typeface="Consolas"/>
                <a:cs typeface="Consolas"/>
              </a:rPr>
              <a:t>&gt;&gt;&gt;</a:t>
            </a:r>
            <a:r>
              <a:rPr sz="1400" spc="50" dirty="0">
                <a:solidFill>
                  <a:srgbClr val="FFFFFF"/>
                </a:solidFill>
                <a:latin typeface="Consolas"/>
                <a:cs typeface="Consolas"/>
              </a:rPr>
              <a:t>p</a:t>
            </a:r>
            <a:r>
              <a:rPr sz="1400" spc="-25" dirty="0">
                <a:solidFill>
                  <a:srgbClr val="FFFFFF"/>
                </a:solidFill>
                <a:latin typeface="Consolas"/>
                <a:cs typeface="Consolas"/>
              </a:rPr>
              <a:t>ri</a:t>
            </a:r>
            <a:r>
              <a:rPr sz="1400" spc="50" dirty="0">
                <a:solidFill>
                  <a:srgbClr val="FFFFFF"/>
                </a:solidFill>
                <a:latin typeface="Consolas"/>
                <a:cs typeface="Consolas"/>
              </a:rPr>
              <a:t>n</a:t>
            </a:r>
            <a:r>
              <a:rPr sz="1400" spc="-25" dirty="0">
                <a:solidFill>
                  <a:srgbClr val="FFFFFF"/>
                </a:solidFill>
                <a:latin typeface="Consolas"/>
                <a:cs typeface="Consolas"/>
              </a:rPr>
              <a:t>t(</a:t>
            </a:r>
            <a:r>
              <a:rPr sz="1400" spc="50" dirty="0">
                <a:solidFill>
                  <a:srgbClr val="FFFFFF"/>
                </a:solidFill>
                <a:latin typeface="Consolas"/>
                <a:cs typeface="Consolas"/>
              </a:rPr>
              <a:t>a</a:t>
            </a:r>
            <a:r>
              <a:rPr sz="1400" spc="15" dirty="0">
                <a:solidFill>
                  <a:srgbClr val="FFFFFF"/>
                </a:solidFill>
                <a:latin typeface="Consolas"/>
                <a:cs typeface="Consolas"/>
              </a:rPr>
              <a:t>) </a:t>
            </a:r>
            <a:r>
              <a:rPr sz="14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spc="-20" dirty="0">
                <a:solidFill>
                  <a:srgbClr val="FFFFFF"/>
                </a:solidFill>
                <a:latin typeface="Consolas"/>
                <a:cs typeface="Consolas"/>
              </a:rPr>
              <a:t>100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6696090" y="2857500"/>
            <a:ext cx="2114550" cy="80962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7134240" y="2933700"/>
            <a:ext cx="1295400" cy="69532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7048134" y="2862321"/>
            <a:ext cx="1791970" cy="483234"/>
          </a:xfrm>
          <a:custGeom>
            <a:avLst/>
            <a:gdLst/>
            <a:ahLst/>
            <a:cxnLst/>
            <a:rect l="l" t="t" r="r" b="b"/>
            <a:pathLst>
              <a:path w="1791970" h="483235">
                <a:moveTo>
                  <a:pt x="1711177" y="0"/>
                </a:moveTo>
                <a:lnTo>
                  <a:pt x="80497" y="0"/>
                </a:lnTo>
                <a:lnTo>
                  <a:pt x="49171" y="6331"/>
                </a:lnTo>
                <a:lnTo>
                  <a:pt x="23583" y="23593"/>
                </a:lnTo>
                <a:lnTo>
                  <a:pt x="6328" y="49189"/>
                </a:lnTo>
                <a:lnTo>
                  <a:pt x="0" y="80522"/>
                </a:lnTo>
                <a:lnTo>
                  <a:pt x="0" y="402717"/>
                </a:lnTo>
                <a:lnTo>
                  <a:pt x="6328" y="434054"/>
                </a:lnTo>
                <a:lnTo>
                  <a:pt x="23583" y="459649"/>
                </a:lnTo>
                <a:lnTo>
                  <a:pt x="49171" y="476909"/>
                </a:lnTo>
                <a:lnTo>
                  <a:pt x="80497" y="483239"/>
                </a:lnTo>
                <a:lnTo>
                  <a:pt x="1711177" y="483239"/>
                </a:lnTo>
                <a:lnTo>
                  <a:pt x="1742521" y="476909"/>
                </a:lnTo>
                <a:lnTo>
                  <a:pt x="1768118" y="459649"/>
                </a:lnTo>
                <a:lnTo>
                  <a:pt x="1785377" y="434054"/>
                </a:lnTo>
                <a:lnTo>
                  <a:pt x="1791705" y="402717"/>
                </a:lnTo>
                <a:lnTo>
                  <a:pt x="1791705" y="80522"/>
                </a:lnTo>
                <a:lnTo>
                  <a:pt x="1785377" y="49189"/>
                </a:lnTo>
                <a:lnTo>
                  <a:pt x="1768118" y="23593"/>
                </a:lnTo>
                <a:lnTo>
                  <a:pt x="1742521" y="6331"/>
                </a:lnTo>
                <a:lnTo>
                  <a:pt x="1711177" y="0"/>
                </a:lnTo>
                <a:close/>
              </a:path>
            </a:pathLst>
          </a:custGeom>
          <a:solidFill>
            <a:srgbClr val="480083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7587239" y="2980751"/>
            <a:ext cx="725805" cy="24320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400" spc="3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400" spc="-30" dirty="0">
                <a:solidFill>
                  <a:srgbClr val="FFFFFF"/>
                </a:solidFill>
                <a:latin typeface="Arial"/>
                <a:cs typeface="Arial"/>
              </a:rPr>
              <a:t>xa</a:t>
            </a:r>
            <a:r>
              <a:rPr sz="1400" spc="25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400" spc="40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1400" spc="-15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1400" spc="1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endParaRPr sz="1400">
              <a:latin typeface="Arial"/>
              <a:cs typeface="Arial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8378556" y="34680"/>
            <a:ext cx="765444" cy="54532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997177" y="1524"/>
            <a:ext cx="147320" cy="578485"/>
          </a:xfrm>
          <a:custGeom>
            <a:avLst/>
            <a:gdLst/>
            <a:ahLst/>
            <a:cxnLst/>
            <a:rect l="l" t="t" r="r" b="b"/>
            <a:pathLst>
              <a:path w="147320" h="578485">
                <a:moveTo>
                  <a:pt x="0" y="578479"/>
                </a:moveTo>
                <a:lnTo>
                  <a:pt x="146821" y="578479"/>
                </a:lnTo>
                <a:lnTo>
                  <a:pt x="146821" y="0"/>
                </a:lnTo>
                <a:lnTo>
                  <a:pt x="0" y="0"/>
                </a:lnTo>
                <a:lnTo>
                  <a:pt x="0" y="57847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361001" y="4283486"/>
            <a:ext cx="2252980" cy="7156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12065" algn="ctr">
              <a:lnSpc>
                <a:spcPts val="2090"/>
              </a:lnSpc>
            </a:pP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Identity</a:t>
            </a:r>
            <a:r>
              <a:rPr sz="18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Operator</a:t>
            </a:r>
            <a:endParaRPr sz="18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1255"/>
              </a:spcBef>
            </a:pP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Membership</a:t>
            </a:r>
            <a:r>
              <a:rPr sz="18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Operator</a:t>
            </a:r>
            <a:endParaRPr sz="180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7818125" y="4951110"/>
            <a:ext cx="1259840" cy="164465"/>
          </a:xfrm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950" b="1" spc="25" dirty="0">
                <a:solidFill>
                  <a:srgbClr val="6F2F9E"/>
                </a:solidFill>
                <a:latin typeface="Arial"/>
                <a:cs typeface="Arial"/>
                <a:hlinkClick r:id="rId9"/>
              </a:rPr>
              <a:t>www.intellipaat.com</a:t>
            </a:r>
            <a:endParaRPr sz="9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524"/>
            <a:ext cx="3333750" cy="51419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3232785" cy="612140"/>
          </a:xfrm>
          <a:custGeom>
            <a:avLst/>
            <a:gdLst/>
            <a:ahLst/>
            <a:cxnLst/>
            <a:rect l="l" t="t" r="r" b="b"/>
            <a:pathLst>
              <a:path w="3232785" h="612140">
                <a:moveTo>
                  <a:pt x="0" y="611645"/>
                </a:moveTo>
                <a:lnTo>
                  <a:pt x="3232282" y="611645"/>
                </a:lnTo>
                <a:lnTo>
                  <a:pt x="3232282" y="0"/>
                </a:lnTo>
                <a:lnTo>
                  <a:pt x="0" y="0"/>
                </a:lnTo>
                <a:lnTo>
                  <a:pt x="0" y="611645"/>
                </a:lnTo>
                <a:close/>
              </a:path>
            </a:pathLst>
          </a:custGeom>
          <a:solidFill>
            <a:srgbClr val="2F233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1944502"/>
            <a:ext cx="3232785" cy="3199130"/>
          </a:xfrm>
          <a:custGeom>
            <a:avLst/>
            <a:gdLst/>
            <a:ahLst/>
            <a:cxnLst/>
            <a:rect l="l" t="t" r="r" b="b"/>
            <a:pathLst>
              <a:path w="3232785" h="3199129">
                <a:moveTo>
                  <a:pt x="0" y="3198998"/>
                </a:moveTo>
                <a:lnTo>
                  <a:pt x="3232282" y="3198998"/>
                </a:lnTo>
                <a:lnTo>
                  <a:pt x="3232282" y="0"/>
                </a:lnTo>
                <a:lnTo>
                  <a:pt x="0" y="0"/>
                </a:lnTo>
                <a:lnTo>
                  <a:pt x="0" y="3198998"/>
                </a:lnTo>
                <a:close/>
              </a:path>
            </a:pathLst>
          </a:custGeom>
          <a:solidFill>
            <a:srgbClr val="2F233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611645"/>
            <a:ext cx="3225800" cy="1332865"/>
          </a:xfrm>
          <a:custGeom>
            <a:avLst/>
            <a:gdLst/>
            <a:ahLst/>
            <a:cxnLst/>
            <a:rect l="l" t="t" r="r" b="b"/>
            <a:pathLst>
              <a:path w="3225800" h="1332864">
                <a:moveTo>
                  <a:pt x="0" y="1332856"/>
                </a:moveTo>
                <a:lnTo>
                  <a:pt x="3225759" y="1332856"/>
                </a:lnTo>
                <a:lnTo>
                  <a:pt x="3225759" y="0"/>
                </a:lnTo>
                <a:lnTo>
                  <a:pt x="0" y="0"/>
                </a:lnTo>
                <a:lnTo>
                  <a:pt x="0" y="1332856"/>
                </a:lnTo>
                <a:close/>
              </a:path>
            </a:pathLst>
          </a:custGeom>
          <a:solidFill>
            <a:srgbClr val="5F47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66679" y="569273"/>
            <a:ext cx="3050540" cy="1186180"/>
          </a:xfrm>
          <a:prstGeom prst="rect">
            <a:avLst/>
          </a:prstGeom>
        </p:spPr>
        <p:txBody>
          <a:bodyPr vert="horz" wrap="square" lIns="0" tIns="75565" rIns="0" bIns="0" rtlCol="0">
            <a:spAutoFit/>
          </a:bodyPr>
          <a:lstStyle/>
          <a:p>
            <a:pPr marL="12700" marR="5080">
              <a:lnSpc>
                <a:spcPts val="4360"/>
              </a:lnSpc>
              <a:spcBef>
                <a:spcPts val="595"/>
              </a:spcBef>
            </a:pPr>
            <a:r>
              <a:rPr sz="3950" b="1" spc="5" dirty="0">
                <a:solidFill>
                  <a:srgbClr val="FFFFFF"/>
                </a:solidFill>
                <a:latin typeface="Arial"/>
                <a:cs typeface="Arial"/>
              </a:rPr>
              <a:t>Operators </a:t>
            </a:r>
            <a:r>
              <a:rPr sz="3950" b="1" spc="20" dirty="0">
                <a:solidFill>
                  <a:srgbClr val="FFFFFF"/>
                </a:solidFill>
                <a:latin typeface="Arial"/>
                <a:cs typeface="Arial"/>
              </a:rPr>
              <a:t>in  </a:t>
            </a:r>
            <a:r>
              <a:rPr sz="3950" b="1" spc="-5" dirty="0">
                <a:solidFill>
                  <a:srgbClr val="FFFFFF"/>
                </a:solidFill>
                <a:latin typeface="Arial"/>
                <a:cs typeface="Arial"/>
              </a:rPr>
              <a:t>Python</a:t>
            </a:r>
            <a:endParaRPr sz="395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46837" y="67476"/>
            <a:ext cx="1275969" cy="5103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0" y="2065903"/>
            <a:ext cx="2967355" cy="363855"/>
          </a:xfrm>
          <a:custGeom>
            <a:avLst/>
            <a:gdLst/>
            <a:ahLst/>
            <a:cxnLst/>
            <a:rect l="l" t="t" r="r" b="b"/>
            <a:pathLst>
              <a:path w="2967355" h="363855">
                <a:moveTo>
                  <a:pt x="2906899" y="0"/>
                </a:moveTo>
                <a:lnTo>
                  <a:pt x="60555" y="0"/>
                </a:lnTo>
                <a:lnTo>
                  <a:pt x="36983" y="4752"/>
                </a:lnTo>
                <a:lnTo>
                  <a:pt x="17735" y="17723"/>
                </a:lnTo>
                <a:lnTo>
                  <a:pt x="4758" y="36979"/>
                </a:lnTo>
                <a:lnTo>
                  <a:pt x="0" y="60588"/>
                </a:lnTo>
                <a:lnTo>
                  <a:pt x="0" y="302773"/>
                </a:lnTo>
                <a:lnTo>
                  <a:pt x="4758" y="326327"/>
                </a:lnTo>
                <a:lnTo>
                  <a:pt x="17735" y="345586"/>
                </a:lnTo>
                <a:lnTo>
                  <a:pt x="36983" y="358583"/>
                </a:lnTo>
                <a:lnTo>
                  <a:pt x="60555" y="363352"/>
                </a:lnTo>
                <a:lnTo>
                  <a:pt x="2906899" y="363352"/>
                </a:lnTo>
                <a:lnTo>
                  <a:pt x="2930440" y="358583"/>
                </a:lnTo>
                <a:lnTo>
                  <a:pt x="2949657" y="345586"/>
                </a:lnTo>
                <a:lnTo>
                  <a:pt x="2962610" y="326327"/>
                </a:lnTo>
                <a:lnTo>
                  <a:pt x="2967359" y="302773"/>
                </a:lnTo>
                <a:lnTo>
                  <a:pt x="2967359" y="60588"/>
                </a:lnTo>
                <a:lnTo>
                  <a:pt x="2962610" y="36979"/>
                </a:lnTo>
                <a:lnTo>
                  <a:pt x="2949657" y="17723"/>
                </a:lnTo>
                <a:lnTo>
                  <a:pt x="2930440" y="4752"/>
                </a:lnTo>
                <a:lnTo>
                  <a:pt x="2906899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0" y="2499110"/>
            <a:ext cx="2967355" cy="363220"/>
          </a:xfrm>
          <a:custGeom>
            <a:avLst/>
            <a:gdLst/>
            <a:ahLst/>
            <a:cxnLst/>
            <a:rect l="l" t="t" r="r" b="b"/>
            <a:pathLst>
              <a:path w="2967355" h="363219">
                <a:moveTo>
                  <a:pt x="2906899" y="0"/>
                </a:moveTo>
                <a:lnTo>
                  <a:pt x="60555" y="0"/>
                </a:lnTo>
                <a:lnTo>
                  <a:pt x="36983" y="4748"/>
                </a:lnTo>
                <a:lnTo>
                  <a:pt x="17735" y="17700"/>
                </a:lnTo>
                <a:lnTo>
                  <a:pt x="4758" y="36913"/>
                </a:lnTo>
                <a:lnTo>
                  <a:pt x="0" y="60447"/>
                </a:lnTo>
                <a:lnTo>
                  <a:pt x="0" y="302632"/>
                </a:lnTo>
                <a:lnTo>
                  <a:pt x="4758" y="326242"/>
                </a:lnTo>
                <a:lnTo>
                  <a:pt x="17735" y="345495"/>
                </a:lnTo>
                <a:lnTo>
                  <a:pt x="36983" y="358461"/>
                </a:lnTo>
                <a:lnTo>
                  <a:pt x="60555" y="363211"/>
                </a:lnTo>
                <a:lnTo>
                  <a:pt x="2906899" y="363211"/>
                </a:lnTo>
                <a:lnTo>
                  <a:pt x="2930440" y="358461"/>
                </a:lnTo>
                <a:lnTo>
                  <a:pt x="2949657" y="345495"/>
                </a:lnTo>
                <a:lnTo>
                  <a:pt x="2962610" y="326242"/>
                </a:lnTo>
                <a:lnTo>
                  <a:pt x="2967359" y="302632"/>
                </a:lnTo>
                <a:lnTo>
                  <a:pt x="2967359" y="60447"/>
                </a:lnTo>
                <a:lnTo>
                  <a:pt x="2962610" y="36913"/>
                </a:lnTo>
                <a:lnTo>
                  <a:pt x="2949657" y="17700"/>
                </a:lnTo>
                <a:lnTo>
                  <a:pt x="2930440" y="4748"/>
                </a:lnTo>
                <a:lnTo>
                  <a:pt x="2906899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0" y="2932175"/>
            <a:ext cx="3219450" cy="363855"/>
          </a:xfrm>
          <a:custGeom>
            <a:avLst/>
            <a:gdLst/>
            <a:ahLst/>
            <a:cxnLst/>
            <a:rect l="l" t="t" r="r" b="b"/>
            <a:pathLst>
              <a:path w="3219450" h="363854">
                <a:moveTo>
                  <a:pt x="3158733" y="0"/>
                </a:moveTo>
                <a:lnTo>
                  <a:pt x="60555" y="0"/>
                </a:lnTo>
                <a:lnTo>
                  <a:pt x="36983" y="4769"/>
                </a:lnTo>
                <a:lnTo>
                  <a:pt x="17735" y="17765"/>
                </a:lnTo>
                <a:lnTo>
                  <a:pt x="4758" y="37024"/>
                </a:lnTo>
                <a:lnTo>
                  <a:pt x="0" y="60579"/>
                </a:lnTo>
                <a:lnTo>
                  <a:pt x="0" y="302763"/>
                </a:lnTo>
                <a:lnTo>
                  <a:pt x="4758" y="326323"/>
                </a:lnTo>
                <a:lnTo>
                  <a:pt x="17735" y="345581"/>
                </a:lnTo>
                <a:lnTo>
                  <a:pt x="36983" y="358575"/>
                </a:lnTo>
                <a:lnTo>
                  <a:pt x="60555" y="363342"/>
                </a:lnTo>
                <a:lnTo>
                  <a:pt x="3158733" y="363342"/>
                </a:lnTo>
                <a:lnTo>
                  <a:pt x="3182294" y="358575"/>
                </a:lnTo>
                <a:lnTo>
                  <a:pt x="3201558" y="345581"/>
                </a:lnTo>
                <a:lnTo>
                  <a:pt x="3214558" y="326323"/>
                </a:lnTo>
                <a:lnTo>
                  <a:pt x="3219328" y="302763"/>
                </a:lnTo>
                <a:lnTo>
                  <a:pt x="3219328" y="60579"/>
                </a:lnTo>
                <a:lnTo>
                  <a:pt x="3214558" y="37024"/>
                </a:lnTo>
                <a:lnTo>
                  <a:pt x="3201558" y="17765"/>
                </a:lnTo>
                <a:lnTo>
                  <a:pt x="3182294" y="4769"/>
                </a:lnTo>
                <a:lnTo>
                  <a:pt x="3158733" y="0"/>
                </a:lnTo>
                <a:close/>
              </a:path>
            </a:pathLst>
          </a:custGeom>
          <a:solidFill>
            <a:srgbClr val="6555B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0" y="3365372"/>
            <a:ext cx="2961005" cy="363220"/>
          </a:xfrm>
          <a:custGeom>
            <a:avLst/>
            <a:gdLst/>
            <a:ahLst/>
            <a:cxnLst/>
            <a:rect l="l" t="t" r="r" b="b"/>
            <a:pathLst>
              <a:path w="2961005" h="363220">
                <a:moveTo>
                  <a:pt x="2900303" y="0"/>
                </a:moveTo>
                <a:lnTo>
                  <a:pt x="60555" y="0"/>
                </a:lnTo>
                <a:lnTo>
                  <a:pt x="36983" y="4748"/>
                </a:lnTo>
                <a:lnTo>
                  <a:pt x="17735" y="17700"/>
                </a:lnTo>
                <a:lnTo>
                  <a:pt x="4758" y="36913"/>
                </a:lnTo>
                <a:lnTo>
                  <a:pt x="0" y="60447"/>
                </a:lnTo>
                <a:lnTo>
                  <a:pt x="0" y="302763"/>
                </a:lnTo>
                <a:lnTo>
                  <a:pt x="4758" y="326305"/>
                </a:lnTo>
                <a:lnTo>
                  <a:pt x="17735" y="345522"/>
                </a:lnTo>
                <a:lnTo>
                  <a:pt x="36983" y="358475"/>
                </a:lnTo>
                <a:lnTo>
                  <a:pt x="60555" y="363224"/>
                </a:lnTo>
                <a:lnTo>
                  <a:pt x="2900303" y="363224"/>
                </a:lnTo>
                <a:lnTo>
                  <a:pt x="2923913" y="358475"/>
                </a:lnTo>
                <a:lnTo>
                  <a:pt x="2943165" y="345522"/>
                </a:lnTo>
                <a:lnTo>
                  <a:pt x="2956131" y="326305"/>
                </a:lnTo>
                <a:lnTo>
                  <a:pt x="2960882" y="302763"/>
                </a:lnTo>
                <a:lnTo>
                  <a:pt x="2960882" y="60447"/>
                </a:lnTo>
                <a:lnTo>
                  <a:pt x="2956131" y="36913"/>
                </a:lnTo>
                <a:lnTo>
                  <a:pt x="2943165" y="17700"/>
                </a:lnTo>
                <a:lnTo>
                  <a:pt x="2923913" y="4748"/>
                </a:lnTo>
                <a:lnTo>
                  <a:pt x="2900303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0" y="3798439"/>
            <a:ext cx="2961005" cy="363855"/>
          </a:xfrm>
          <a:custGeom>
            <a:avLst/>
            <a:gdLst/>
            <a:ahLst/>
            <a:cxnLst/>
            <a:rect l="l" t="t" r="r" b="b"/>
            <a:pathLst>
              <a:path w="2961005" h="363854">
                <a:moveTo>
                  <a:pt x="2900303" y="0"/>
                </a:moveTo>
                <a:lnTo>
                  <a:pt x="60555" y="0"/>
                </a:lnTo>
                <a:lnTo>
                  <a:pt x="36983" y="4769"/>
                </a:lnTo>
                <a:lnTo>
                  <a:pt x="17735" y="17765"/>
                </a:lnTo>
                <a:lnTo>
                  <a:pt x="4758" y="37024"/>
                </a:lnTo>
                <a:lnTo>
                  <a:pt x="0" y="60579"/>
                </a:lnTo>
                <a:lnTo>
                  <a:pt x="0" y="302788"/>
                </a:lnTo>
                <a:lnTo>
                  <a:pt x="4758" y="326354"/>
                </a:lnTo>
                <a:lnTo>
                  <a:pt x="17735" y="345603"/>
                </a:lnTo>
                <a:lnTo>
                  <a:pt x="36983" y="358582"/>
                </a:lnTo>
                <a:lnTo>
                  <a:pt x="60555" y="363342"/>
                </a:lnTo>
                <a:lnTo>
                  <a:pt x="2900303" y="363342"/>
                </a:lnTo>
                <a:lnTo>
                  <a:pt x="2923913" y="358582"/>
                </a:lnTo>
                <a:lnTo>
                  <a:pt x="2943165" y="345603"/>
                </a:lnTo>
                <a:lnTo>
                  <a:pt x="2956131" y="326354"/>
                </a:lnTo>
                <a:lnTo>
                  <a:pt x="2960882" y="302788"/>
                </a:lnTo>
                <a:lnTo>
                  <a:pt x="2960882" y="60579"/>
                </a:lnTo>
                <a:lnTo>
                  <a:pt x="2956131" y="37024"/>
                </a:lnTo>
                <a:lnTo>
                  <a:pt x="2943165" y="17765"/>
                </a:lnTo>
                <a:lnTo>
                  <a:pt x="2923913" y="4769"/>
                </a:lnTo>
                <a:lnTo>
                  <a:pt x="2900303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392434" y="1932746"/>
            <a:ext cx="2332990" cy="2195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85725">
              <a:lnSpc>
                <a:spcPct val="1582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Arithmetic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Operator  Assignment Operator  </a:t>
            </a: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Comparison</a:t>
            </a:r>
            <a:r>
              <a:rPr sz="1800" spc="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Operator</a:t>
            </a:r>
            <a:endParaRPr sz="1800">
              <a:latin typeface="Arial"/>
              <a:cs typeface="Arial"/>
            </a:endParaRPr>
          </a:p>
          <a:p>
            <a:pPr marL="241300">
              <a:lnSpc>
                <a:spcPct val="100000"/>
              </a:lnSpc>
              <a:spcBef>
                <a:spcPts val="1255"/>
              </a:spcBef>
            </a:pP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Logical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Operator</a:t>
            </a:r>
            <a:endParaRPr sz="1800">
              <a:latin typeface="Arial"/>
              <a:cs typeface="Arial"/>
            </a:endParaRPr>
          </a:p>
          <a:p>
            <a:pPr marL="241300">
              <a:lnSpc>
                <a:spcPct val="100000"/>
              </a:lnSpc>
              <a:spcBef>
                <a:spcPts val="1255"/>
              </a:spcBef>
            </a:pP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Bitwise</a:t>
            </a:r>
            <a:r>
              <a:rPr sz="18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Operator</a:t>
            </a:r>
            <a:endParaRPr sz="18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0" y="4231599"/>
            <a:ext cx="2961005" cy="363855"/>
          </a:xfrm>
          <a:custGeom>
            <a:avLst/>
            <a:gdLst/>
            <a:ahLst/>
            <a:cxnLst/>
            <a:rect l="l" t="t" r="r" b="b"/>
            <a:pathLst>
              <a:path w="2961005" h="363854">
                <a:moveTo>
                  <a:pt x="2900303" y="0"/>
                </a:moveTo>
                <a:lnTo>
                  <a:pt x="60555" y="0"/>
                </a:lnTo>
                <a:lnTo>
                  <a:pt x="36983" y="4758"/>
                </a:lnTo>
                <a:lnTo>
                  <a:pt x="17735" y="17736"/>
                </a:lnTo>
                <a:lnTo>
                  <a:pt x="4758" y="36984"/>
                </a:lnTo>
                <a:lnTo>
                  <a:pt x="0" y="60554"/>
                </a:lnTo>
                <a:lnTo>
                  <a:pt x="0" y="302751"/>
                </a:lnTo>
                <a:lnTo>
                  <a:pt x="4758" y="326323"/>
                </a:lnTo>
                <a:lnTo>
                  <a:pt x="17735" y="345572"/>
                </a:lnTo>
                <a:lnTo>
                  <a:pt x="36983" y="358550"/>
                </a:lnTo>
                <a:lnTo>
                  <a:pt x="60555" y="363309"/>
                </a:lnTo>
                <a:lnTo>
                  <a:pt x="2900303" y="363309"/>
                </a:lnTo>
                <a:lnTo>
                  <a:pt x="2923913" y="358550"/>
                </a:lnTo>
                <a:lnTo>
                  <a:pt x="2943165" y="345572"/>
                </a:lnTo>
                <a:lnTo>
                  <a:pt x="2956131" y="326323"/>
                </a:lnTo>
                <a:lnTo>
                  <a:pt x="2960882" y="302751"/>
                </a:lnTo>
                <a:lnTo>
                  <a:pt x="2960882" y="60554"/>
                </a:lnTo>
                <a:lnTo>
                  <a:pt x="2956131" y="36984"/>
                </a:lnTo>
                <a:lnTo>
                  <a:pt x="2943165" y="17736"/>
                </a:lnTo>
                <a:lnTo>
                  <a:pt x="2923913" y="4758"/>
                </a:lnTo>
                <a:lnTo>
                  <a:pt x="2900303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500" y="4664738"/>
            <a:ext cx="2961005" cy="363855"/>
          </a:xfrm>
          <a:custGeom>
            <a:avLst/>
            <a:gdLst/>
            <a:ahLst/>
            <a:cxnLst/>
            <a:rect l="l" t="t" r="r" b="b"/>
            <a:pathLst>
              <a:path w="2961005" h="363854">
                <a:moveTo>
                  <a:pt x="2900398" y="0"/>
                </a:moveTo>
                <a:lnTo>
                  <a:pt x="60555" y="0"/>
                </a:lnTo>
                <a:lnTo>
                  <a:pt x="36983" y="4758"/>
                </a:lnTo>
                <a:lnTo>
                  <a:pt x="17735" y="17735"/>
                </a:lnTo>
                <a:lnTo>
                  <a:pt x="4758" y="36983"/>
                </a:lnTo>
                <a:lnTo>
                  <a:pt x="0" y="60554"/>
                </a:lnTo>
                <a:lnTo>
                  <a:pt x="0" y="302763"/>
                </a:lnTo>
                <a:lnTo>
                  <a:pt x="4758" y="326332"/>
                </a:lnTo>
                <a:lnTo>
                  <a:pt x="17735" y="345576"/>
                </a:lnTo>
                <a:lnTo>
                  <a:pt x="36983" y="358549"/>
                </a:lnTo>
                <a:lnTo>
                  <a:pt x="60555" y="363306"/>
                </a:lnTo>
                <a:lnTo>
                  <a:pt x="2900398" y="363306"/>
                </a:lnTo>
                <a:lnTo>
                  <a:pt x="2923939" y="358549"/>
                </a:lnTo>
                <a:lnTo>
                  <a:pt x="2943156" y="345576"/>
                </a:lnTo>
                <a:lnTo>
                  <a:pt x="2956109" y="326332"/>
                </a:lnTo>
                <a:lnTo>
                  <a:pt x="2960858" y="302763"/>
                </a:lnTo>
                <a:lnTo>
                  <a:pt x="2960858" y="60554"/>
                </a:lnTo>
                <a:lnTo>
                  <a:pt x="2956109" y="36983"/>
                </a:lnTo>
                <a:lnTo>
                  <a:pt x="2943156" y="17735"/>
                </a:lnTo>
                <a:lnTo>
                  <a:pt x="2923939" y="4758"/>
                </a:lnTo>
                <a:lnTo>
                  <a:pt x="2900398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3488057" y="231442"/>
            <a:ext cx="4836795" cy="941705"/>
          </a:xfrm>
          <a:prstGeom prst="rect">
            <a:avLst/>
          </a:prstGeom>
        </p:spPr>
        <p:txBody>
          <a:bodyPr vert="horz" wrap="square" lIns="0" tIns="1644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295"/>
              </a:spcBef>
            </a:pPr>
            <a:r>
              <a:rPr sz="2000" b="1" spc="30" dirty="0">
                <a:solidFill>
                  <a:srgbClr val="6F2F9F"/>
                </a:solidFill>
                <a:latin typeface="Arial"/>
                <a:cs typeface="Arial"/>
              </a:rPr>
              <a:t>Compare</a:t>
            </a:r>
            <a:r>
              <a:rPr sz="2000" b="1" spc="-190" dirty="0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sz="2000" b="1" spc="15" dirty="0">
                <a:solidFill>
                  <a:srgbClr val="6F2F9F"/>
                </a:solidFill>
                <a:latin typeface="Arial"/>
                <a:cs typeface="Arial"/>
              </a:rPr>
              <a:t>two</a:t>
            </a:r>
            <a:r>
              <a:rPr sz="2000" b="1" spc="-150" dirty="0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sz="2000" b="1" spc="20" dirty="0">
                <a:solidFill>
                  <a:srgbClr val="6F2F9F"/>
                </a:solidFill>
                <a:latin typeface="Arial"/>
                <a:cs typeface="Arial"/>
              </a:rPr>
              <a:t>values</a:t>
            </a:r>
            <a:r>
              <a:rPr sz="2000" b="1" spc="-185" dirty="0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sz="2000" b="1" spc="20" dirty="0">
                <a:solidFill>
                  <a:srgbClr val="6F2F9F"/>
                </a:solidFill>
                <a:latin typeface="Arial"/>
                <a:cs typeface="Arial"/>
              </a:rPr>
              <a:t>and</a:t>
            </a:r>
            <a:r>
              <a:rPr sz="2000" b="1" spc="-80" dirty="0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sz="2000" b="1" spc="25" dirty="0">
                <a:solidFill>
                  <a:srgbClr val="6F2F9F"/>
                </a:solidFill>
                <a:latin typeface="Arial"/>
                <a:cs typeface="Arial"/>
              </a:rPr>
              <a:t>returns</a:t>
            </a:r>
            <a:r>
              <a:rPr sz="2000" b="1" spc="-185" dirty="0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sz="2000" b="1" spc="25" dirty="0">
                <a:solidFill>
                  <a:srgbClr val="6F2F9F"/>
                </a:solidFill>
                <a:latin typeface="Arial"/>
                <a:cs typeface="Arial"/>
              </a:rPr>
              <a:t>true</a:t>
            </a:r>
            <a:r>
              <a:rPr sz="2000" b="1" spc="-185" dirty="0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sz="2000" b="1" spc="25" dirty="0">
                <a:solidFill>
                  <a:srgbClr val="6F2F9F"/>
                </a:solidFill>
                <a:latin typeface="Arial"/>
                <a:cs typeface="Arial"/>
              </a:rPr>
              <a:t>or</a:t>
            </a:r>
            <a:endParaRPr sz="2000">
              <a:latin typeface="Arial"/>
              <a:cs typeface="Arial"/>
            </a:endParaRPr>
          </a:p>
          <a:p>
            <a:pPr marL="19050" algn="ctr">
              <a:lnSpc>
                <a:spcPct val="100000"/>
              </a:lnSpc>
              <a:spcBef>
                <a:spcPts val="1210"/>
              </a:spcBef>
            </a:pPr>
            <a:r>
              <a:rPr sz="2000" b="1" spc="15" dirty="0">
                <a:solidFill>
                  <a:srgbClr val="6F2F9F"/>
                </a:solidFill>
                <a:latin typeface="Arial"/>
                <a:cs typeface="Arial"/>
              </a:rPr>
              <a:t>false </a:t>
            </a:r>
            <a:r>
              <a:rPr sz="2000" b="1" spc="10" dirty="0">
                <a:solidFill>
                  <a:srgbClr val="6F2F9F"/>
                </a:solidFill>
                <a:latin typeface="Arial"/>
                <a:cs typeface="Arial"/>
              </a:rPr>
              <a:t>as</a:t>
            </a:r>
            <a:r>
              <a:rPr sz="2000" b="1" spc="-180" dirty="0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sz="2000" b="1" spc="35" dirty="0">
                <a:solidFill>
                  <a:srgbClr val="6F2F9F"/>
                </a:solidFill>
                <a:latin typeface="Arial"/>
                <a:cs typeface="Arial"/>
              </a:rPr>
              <a:t>output</a:t>
            </a:r>
            <a:endParaRPr sz="200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3733160" y="2138123"/>
            <a:ext cx="2240915" cy="307975"/>
          </a:xfrm>
          <a:custGeom>
            <a:avLst/>
            <a:gdLst/>
            <a:ahLst/>
            <a:cxnLst/>
            <a:rect l="l" t="t" r="r" b="b"/>
            <a:pathLst>
              <a:path w="2240915" h="307975">
                <a:moveTo>
                  <a:pt x="0" y="307765"/>
                </a:moveTo>
                <a:lnTo>
                  <a:pt x="2240398" y="307765"/>
                </a:lnTo>
                <a:lnTo>
                  <a:pt x="2240398" y="0"/>
                </a:lnTo>
                <a:lnTo>
                  <a:pt x="0" y="0"/>
                </a:lnTo>
                <a:lnTo>
                  <a:pt x="0" y="307765"/>
                </a:lnTo>
                <a:close/>
              </a:path>
            </a:pathLst>
          </a:custGeom>
          <a:solidFill>
            <a:srgbClr val="2F233B">
              <a:alpha val="32156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3815718" y="2165665"/>
            <a:ext cx="1202055" cy="24320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=,+=, </a:t>
            </a:r>
            <a:r>
              <a:rPr sz="1400" spc="15" dirty="0">
                <a:solidFill>
                  <a:srgbClr val="FFFFFF"/>
                </a:solidFill>
                <a:latin typeface="Consolas"/>
                <a:cs typeface="Consolas"/>
              </a:rPr>
              <a:t>-=,</a:t>
            </a:r>
            <a:r>
              <a:rPr sz="1400" spc="-10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*=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3381390" y="1647825"/>
            <a:ext cx="2114550" cy="8096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762390" y="1724025"/>
            <a:ext cx="1400175" cy="69532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733160" y="1654942"/>
            <a:ext cx="1791970" cy="483234"/>
          </a:xfrm>
          <a:custGeom>
            <a:avLst/>
            <a:gdLst/>
            <a:ahLst/>
            <a:cxnLst/>
            <a:rect l="l" t="t" r="r" b="b"/>
            <a:pathLst>
              <a:path w="1791970" h="483235">
                <a:moveTo>
                  <a:pt x="1711208" y="0"/>
                </a:moveTo>
                <a:lnTo>
                  <a:pt x="80528" y="0"/>
                </a:lnTo>
                <a:lnTo>
                  <a:pt x="49197" y="6328"/>
                </a:lnTo>
                <a:lnTo>
                  <a:pt x="23599" y="23583"/>
                </a:lnTo>
                <a:lnTo>
                  <a:pt x="6333" y="49171"/>
                </a:lnTo>
                <a:lnTo>
                  <a:pt x="0" y="80497"/>
                </a:lnTo>
                <a:lnTo>
                  <a:pt x="0" y="402701"/>
                </a:lnTo>
                <a:lnTo>
                  <a:pt x="6333" y="434042"/>
                </a:lnTo>
                <a:lnTo>
                  <a:pt x="23599" y="459639"/>
                </a:lnTo>
                <a:lnTo>
                  <a:pt x="49197" y="476900"/>
                </a:lnTo>
                <a:lnTo>
                  <a:pt x="80528" y="483229"/>
                </a:lnTo>
                <a:lnTo>
                  <a:pt x="1711208" y="483229"/>
                </a:lnTo>
                <a:lnTo>
                  <a:pt x="1742538" y="476900"/>
                </a:lnTo>
                <a:lnTo>
                  <a:pt x="1768137" y="459639"/>
                </a:lnTo>
                <a:lnTo>
                  <a:pt x="1785403" y="434042"/>
                </a:lnTo>
                <a:lnTo>
                  <a:pt x="1791736" y="402701"/>
                </a:lnTo>
                <a:lnTo>
                  <a:pt x="1791736" y="80497"/>
                </a:lnTo>
                <a:lnTo>
                  <a:pt x="1785403" y="49171"/>
                </a:lnTo>
                <a:lnTo>
                  <a:pt x="1768137" y="23583"/>
                </a:lnTo>
                <a:lnTo>
                  <a:pt x="1742538" y="6328"/>
                </a:lnTo>
                <a:lnTo>
                  <a:pt x="1711208" y="0"/>
                </a:lnTo>
                <a:close/>
              </a:path>
            </a:pathLst>
          </a:custGeom>
          <a:solidFill>
            <a:srgbClr val="6555B8">
              <a:alpha val="7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4211704" y="1771075"/>
            <a:ext cx="829944" cy="24320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400" spc="5" dirty="0">
                <a:solidFill>
                  <a:srgbClr val="FFFFFF"/>
                </a:solidFill>
                <a:latin typeface="Arial"/>
                <a:cs typeface="Arial"/>
              </a:rPr>
              <a:t>Operators</a:t>
            </a:r>
            <a:endParaRPr sz="1400">
              <a:latin typeface="Arial"/>
              <a:cs typeface="Arial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6485382" y="3327297"/>
            <a:ext cx="2319020" cy="954405"/>
          </a:xfrm>
          <a:custGeom>
            <a:avLst/>
            <a:gdLst/>
            <a:ahLst/>
            <a:cxnLst/>
            <a:rect l="l" t="t" r="r" b="b"/>
            <a:pathLst>
              <a:path w="2319020" h="954404">
                <a:moveTo>
                  <a:pt x="0" y="954118"/>
                </a:moveTo>
                <a:lnTo>
                  <a:pt x="2318766" y="954118"/>
                </a:lnTo>
                <a:lnTo>
                  <a:pt x="2318766" y="0"/>
                </a:lnTo>
                <a:lnTo>
                  <a:pt x="0" y="0"/>
                </a:lnTo>
                <a:lnTo>
                  <a:pt x="0" y="954118"/>
                </a:lnTo>
                <a:close/>
              </a:path>
            </a:pathLst>
          </a:custGeom>
          <a:solidFill>
            <a:srgbClr val="480083">
              <a:alpha val="3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6570984" y="3356926"/>
            <a:ext cx="1697355" cy="8826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ts val="1664"/>
              </a:lnSpc>
              <a:spcBef>
                <a:spcPts val="125"/>
              </a:spcBef>
            </a:pPr>
            <a:r>
              <a:rPr sz="1400" spc="-10" dirty="0">
                <a:solidFill>
                  <a:srgbClr val="FFFFFF"/>
                </a:solidFill>
                <a:latin typeface="Consolas"/>
                <a:cs typeface="Consolas"/>
              </a:rPr>
              <a:t>&gt;&gt;&gt;a=10</a:t>
            </a:r>
            <a:endParaRPr sz="1400">
              <a:latin typeface="Consolas"/>
              <a:cs typeface="Consolas"/>
            </a:endParaRPr>
          </a:p>
          <a:p>
            <a:pPr marL="12700">
              <a:lnSpc>
                <a:spcPts val="1650"/>
              </a:lnSpc>
            </a:pP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&gt;&gt;&gt;a*=10</a:t>
            </a:r>
            <a:r>
              <a:rPr sz="1400" spc="-8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5" dirty="0">
                <a:solidFill>
                  <a:srgbClr val="6C28AB"/>
                </a:solidFill>
                <a:latin typeface="Consolas"/>
                <a:cs typeface="Consolas"/>
              </a:rPr>
              <a:t>#a=10*10</a:t>
            </a:r>
            <a:endParaRPr sz="1400">
              <a:latin typeface="Consolas"/>
              <a:cs typeface="Consolas"/>
            </a:endParaRPr>
          </a:p>
          <a:p>
            <a:pPr marL="12700" marR="596265">
              <a:lnSpc>
                <a:spcPts val="1730"/>
              </a:lnSpc>
              <a:spcBef>
                <a:spcPts val="5"/>
              </a:spcBef>
            </a:pPr>
            <a:r>
              <a:rPr sz="1400" spc="-25" dirty="0">
                <a:solidFill>
                  <a:srgbClr val="FFFFFF"/>
                </a:solidFill>
                <a:latin typeface="Consolas"/>
                <a:cs typeface="Consolas"/>
              </a:rPr>
              <a:t>&gt;&gt;&gt;</a:t>
            </a:r>
            <a:r>
              <a:rPr sz="1400" spc="50" dirty="0">
                <a:solidFill>
                  <a:srgbClr val="FFFFFF"/>
                </a:solidFill>
                <a:latin typeface="Consolas"/>
                <a:cs typeface="Consolas"/>
              </a:rPr>
              <a:t>p</a:t>
            </a:r>
            <a:r>
              <a:rPr sz="1400" spc="-25" dirty="0">
                <a:solidFill>
                  <a:srgbClr val="FFFFFF"/>
                </a:solidFill>
                <a:latin typeface="Consolas"/>
                <a:cs typeface="Consolas"/>
              </a:rPr>
              <a:t>ri</a:t>
            </a:r>
            <a:r>
              <a:rPr sz="1400" spc="50" dirty="0">
                <a:solidFill>
                  <a:srgbClr val="FFFFFF"/>
                </a:solidFill>
                <a:latin typeface="Consolas"/>
                <a:cs typeface="Consolas"/>
              </a:rPr>
              <a:t>n</a:t>
            </a:r>
            <a:r>
              <a:rPr sz="1400" spc="-25" dirty="0">
                <a:solidFill>
                  <a:srgbClr val="FFFFFF"/>
                </a:solidFill>
                <a:latin typeface="Consolas"/>
                <a:cs typeface="Consolas"/>
              </a:rPr>
              <a:t>t(</a:t>
            </a:r>
            <a:r>
              <a:rPr sz="1400" spc="50" dirty="0">
                <a:solidFill>
                  <a:srgbClr val="FFFFFF"/>
                </a:solidFill>
                <a:latin typeface="Consolas"/>
                <a:cs typeface="Consolas"/>
              </a:rPr>
              <a:t>a</a:t>
            </a:r>
            <a:r>
              <a:rPr sz="1400" spc="15" dirty="0">
                <a:solidFill>
                  <a:srgbClr val="FFFFFF"/>
                </a:solidFill>
                <a:latin typeface="Consolas"/>
                <a:cs typeface="Consolas"/>
              </a:rPr>
              <a:t>) </a:t>
            </a:r>
            <a:r>
              <a:rPr sz="14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spc="-20" dirty="0">
                <a:solidFill>
                  <a:srgbClr val="FFFFFF"/>
                </a:solidFill>
                <a:latin typeface="Consolas"/>
                <a:cs typeface="Consolas"/>
              </a:rPr>
              <a:t>100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6696090" y="2857500"/>
            <a:ext cx="2114550" cy="80962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7134240" y="2933700"/>
            <a:ext cx="1295400" cy="69532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7048134" y="2862321"/>
            <a:ext cx="1791970" cy="483234"/>
          </a:xfrm>
          <a:custGeom>
            <a:avLst/>
            <a:gdLst/>
            <a:ahLst/>
            <a:cxnLst/>
            <a:rect l="l" t="t" r="r" b="b"/>
            <a:pathLst>
              <a:path w="1791970" h="483235">
                <a:moveTo>
                  <a:pt x="1711177" y="0"/>
                </a:moveTo>
                <a:lnTo>
                  <a:pt x="80497" y="0"/>
                </a:lnTo>
                <a:lnTo>
                  <a:pt x="49171" y="6331"/>
                </a:lnTo>
                <a:lnTo>
                  <a:pt x="23583" y="23593"/>
                </a:lnTo>
                <a:lnTo>
                  <a:pt x="6328" y="49189"/>
                </a:lnTo>
                <a:lnTo>
                  <a:pt x="0" y="80522"/>
                </a:lnTo>
                <a:lnTo>
                  <a:pt x="0" y="402717"/>
                </a:lnTo>
                <a:lnTo>
                  <a:pt x="6328" y="434054"/>
                </a:lnTo>
                <a:lnTo>
                  <a:pt x="23583" y="459649"/>
                </a:lnTo>
                <a:lnTo>
                  <a:pt x="49171" y="476909"/>
                </a:lnTo>
                <a:lnTo>
                  <a:pt x="80497" y="483239"/>
                </a:lnTo>
                <a:lnTo>
                  <a:pt x="1711177" y="483239"/>
                </a:lnTo>
                <a:lnTo>
                  <a:pt x="1742521" y="476909"/>
                </a:lnTo>
                <a:lnTo>
                  <a:pt x="1768118" y="459649"/>
                </a:lnTo>
                <a:lnTo>
                  <a:pt x="1785377" y="434054"/>
                </a:lnTo>
                <a:lnTo>
                  <a:pt x="1791705" y="402717"/>
                </a:lnTo>
                <a:lnTo>
                  <a:pt x="1791705" y="80522"/>
                </a:lnTo>
                <a:lnTo>
                  <a:pt x="1785377" y="49189"/>
                </a:lnTo>
                <a:lnTo>
                  <a:pt x="1768118" y="23593"/>
                </a:lnTo>
                <a:lnTo>
                  <a:pt x="1742521" y="6331"/>
                </a:lnTo>
                <a:lnTo>
                  <a:pt x="1711177" y="0"/>
                </a:lnTo>
                <a:close/>
              </a:path>
            </a:pathLst>
          </a:custGeom>
          <a:solidFill>
            <a:srgbClr val="480083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7587239" y="2980751"/>
            <a:ext cx="725805" cy="24320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400" spc="3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400" spc="-30" dirty="0">
                <a:solidFill>
                  <a:srgbClr val="FFFFFF"/>
                </a:solidFill>
                <a:latin typeface="Arial"/>
                <a:cs typeface="Arial"/>
              </a:rPr>
              <a:t>xa</a:t>
            </a:r>
            <a:r>
              <a:rPr sz="1400" spc="25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400" spc="40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1400" spc="-15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1400" spc="1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endParaRPr sz="1400">
              <a:latin typeface="Arial"/>
              <a:cs typeface="Arial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8378556" y="34680"/>
            <a:ext cx="765444" cy="54532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997177" y="1524"/>
            <a:ext cx="147320" cy="578485"/>
          </a:xfrm>
          <a:custGeom>
            <a:avLst/>
            <a:gdLst/>
            <a:ahLst/>
            <a:cxnLst/>
            <a:rect l="l" t="t" r="r" b="b"/>
            <a:pathLst>
              <a:path w="147320" h="578485">
                <a:moveTo>
                  <a:pt x="0" y="578479"/>
                </a:moveTo>
                <a:lnTo>
                  <a:pt x="146821" y="578479"/>
                </a:lnTo>
                <a:lnTo>
                  <a:pt x="146821" y="0"/>
                </a:lnTo>
                <a:lnTo>
                  <a:pt x="0" y="0"/>
                </a:lnTo>
                <a:lnTo>
                  <a:pt x="0" y="57847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361001" y="4283486"/>
            <a:ext cx="2252980" cy="7156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12065" algn="ctr">
              <a:lnSpc>
                <a:spcPts val="2090"/>
              </a:lnSpc>
            </a:pP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Identity</a:t>
            </a:r>
            <a:r>
              <a:rPr sz="18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Operator</a:t>
            </a:r>
            <a:endParaRPr sz="18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1255"/>
              </a:spcBef>
            </a:pP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Membership</a:t>
            </a:r>
            <a:r>
              <a:rPr sz="18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Operator</a:t>
            </a:r>
            <a:endParaRPr sz="180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7818125" y="4951110"/>
            <a:ext cx="1259840" cy="164465"/>
          </a:xfrm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950" b="1" spc="25" dirty="0">
                <a:solidFill>
                  <a:srgbClr val="6F2F9E"/>
                </a:solidFill>
                <a:latin typeface="Arial"/>
                <a:cs typeface="Arial"/>
                <a:hlinkClick r:id="rId9"/>
              </a:rPr>
              <a:t>www.intellipaat.com</a:t>
            </a:r>
            <a:endParaRPr sz="9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524"/>
            <a:ext cx="3333750" cy="51419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3232785" cy="612140"/>
          </a:xfrm>
          <a:custGeom>
            <a:avLst/>
            <a:gdLst/>
            <a:ahLst/>
            <a:cxnLst/>
            <a:rect l="l" t="t" r="r" b="b"/>
            <a:pathLst>
              <a:path w="3232785" h="612140">
                <a:moveTo>
                  <a:pt x="0" y="611645"/>
                </a:moveTo>
                <a:lnTo>
                  <a:pt x="3232282" y="611645"/>
                </a:lnTo>
                <a:lnTo>
                  <a:pt x="3232282" y="0"/>
                </a:lnTo>
                <a:lnTo>
                  <a:pt x="0" y="0"/>
                </a:lnTo>
                <a:lnTo>
                  <a:pt x="0" y="611645"/>
                </a:lnTo>
                <a:close/>
              </a:path>
            </a:pathLst>
          </a:custGeom>
          <a:solidFill>
            <a:srgbClr val="2F233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1944502"/>
            <a:ext cx="3232785" cy="3199130"/>
          </a:xfrm>
          <a:custGeom>
            <a:avLst/>
            <a:gdLst/>
            <a:ahLst/>
            <a:cxnLst/>
            <a:rect l="l" t="t" r="r" b="b"/>
            <a:pathLst>
              <a:path w="3232785" h="3199129">
                <a:moveTo>
                  <a:pt x="0" y="3198998"/>
                </a:moveTo>
                <a:lnTo>
                  <a:pt x="3232282" y="3198998"/>
                </a:lnTo>
                <a:lnTo>
                  <a:pt x="3232282" y="0"/>
                </a:lnTo>
                <a:lnTo>
                  <a:pt x="0" y="0"/>
                </a:lnTo>
                <a:lnTo>
                  <a:pt x="0" y="3198998"/>
                </a:lnTo>
                <a:close/>
              </a:path>
            </a:pathLst>
          </a:custGeom>
          <a:solidFill>
            <a:srgbClr val="2F233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611645"/>
            <a:ext cx="3225800" cy="1332865"/>
          </a:xfrm>
          <a:custGeom>
            <a:avLst/>
            <a:gdLst/>
            <a:ahLst/>
            <a:cxnLst/>
            <a:rect l="l" t="t" r="r" b="b"/>
            <a:pathLst>
              <a:path w="3225800" h="1332864">
                <a:moveTo>
                  <a:pt x="0" y="1332856"/>
                </a:moveTo>
                <a:lnTo>
                  <a:pt x="3225759" y="1332856"/>
                </a:lnTo>
                <a:lnTo>
                  <a:pt x="3225759" y="0"/>
                </a:lnTo>
                <a:lnTo>
                  <a:pt x="0" y="0"/>
                </a:lnTo>
                <a:lnTo>
                  <a:pt x="0" y="1332856"/>
                </a:lnTo>
                <a:close/>
              </a:path>
            </a:pathLst>
          </a:custGeom>
          <a:solidFill>
            <a:srgbClr val="5F47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66679" y="569273"/>
            <a:ext cx="3050540" cy="1186180"/>
          </a:xfrm>
          <a:prstGeom prst="rect">
            <a:avLst/>
          </a:prstGeom>
        </p:spPr>
        <p:txBody>
          <a:bodyPr vert="horz" wrap="square" lIns="0" tIns="75565" rIns="0" bIns="0" rtlCol="0">
            <a:spAutoFit/>
          </a:bodyPr>
          <a:lstStyle/>
          <a:p>
            <a:pPr marL="12700" marR="5080">
              <a:lnSpc>
                <a:spcPts val="4360"/>
              </a:lnSpc>
              <a:spcBef>
                <a:spcPts val="595"/>
              </a:spcBef>
            </a:pPr>
            <a:r>
              <a:rPr sz="3950" b="1" spc="5" dirty="0">
                <a:solidFill>
                  <a:srgbClr val="FFFFFF"/>
                </a:solidFill>
                <a:latin typeface="Arial"/>
                <a:cs typeface="Arial"/>
              </a:rPr>
              <a:t>Operators </a:t>
            </a:r>
            <a:r>
              <a:rPr sz="3950" b="1" spc="20" dirty="0">
                <a:solidFill>
                  <a:srgbClr val="FFFFFF"/>
                </a:solidFill>
                <a:latin typeface="Arial"/>
                <a:cs typeface="Arial"/>
              </a:rPr>
              <a:t>in  </a:t>
            </a:r>
            <a:r>
              <a:rPr sz="3950" b="1" spc="-5" dirty="0">
                <a:solidFill>
                  <a:srgbClr val="FFFFFF"/>
                </a:solidFill>
                <a:latin typeface="Arial"/>
                <a:cs typeface="Arial"/>
              </a:rPr>
              <a:t>Python</a:t>
            </a:r>
            <a:endParaRPr sz="395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46837" y="67476"/>
            <a:ext cx="1275969" cy="5103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0" y="2065903"/>
            <a:ext cx="2967355" cy="363855"/>
          </a:xfrm>
          <a:custGeom>
            <a:avLst/>
            <a:gdLst/>
            <a:ahLst/>
            <a:cxnLst/>
            <a:rect l="l" t="t" r="r" b="b"/>
            <a:pathLst>
              <a:path w="2967355" h="363855">
                <a:moveTo>
                  <a:pt x="2906899" y="0"/>
                </a:moveTo>
                <a:lnTo>
                  <a:pt x="60555" y="0"/>
                </a:lnTo>
                <a:lnTo>
                  <a:pt x="36983" y="4752"/>
                </a:lnTo>
                <a:lnTo>
                  <a:pt x="17735" y="17723"/>
                </a:lnTo>
                <a:lnTo>
                  <a:pt x="4758" y="36979"/>
                </a:lnTo>
                <a:lnTo>
                  <a:pt x="0" y="60588"/>
                </a:lnTo>
                <a:lnTo>
                  <a:pt x="0" y="302773"/>
                </a:lnTo>
                <a:lnTo>
                  <a:pt x="4758" y="326327"/>
                </a:lnTo>
                <a:lnTo>
                  <a:pt x="17735" y="345586"/>
                </a:lnTo>
                <a:lnTo>
                  <a:pt x="36983" y="358583"/>
                </a:lnTo>
                <a:lnTo>
                  <a:pt x="60555" y="363352"/>
                </a:lnTo>
                <a:lnTo>
                  <a:pt x="2906899" y="363352"/>
                </a:lnTo>
                <a:lnTo>
                  <a:pt x="2930440" y="358583"/>
                </a:lnTo>
                <a:lnTo>
                  <a:pt x="2949657" y="345586"/>
                </a:lnTo>
                <a:lnTo>
                  <a:pt x="2962610" y="326327"/>
                </a:lnTo>
                <a:lnTo>
                  <a:pt x="2967359" y="302773"/>
                </a:lnTo>
                <a:lnTo>
                  <a:pt x="2967359" y="60588"/>
                </a:lnTo>
                <a:lnTo>
                  <a:pt x="2962610" y="36979"/>
                </a:lnTo>
                <a:lnTo>
                  <a:pt x="2949657" y="17723"/>
                </a:lnTo>
                <a:lnTo>
                  <a:pt x="2930440" y="4752"/>
                </a:lnTo>
                <a:lnTo>
                  <a:pt x="2906899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0" y="2499110"/>
            <a:ext cx="2967355" cy="363220"/>
          </a:xfrm>
          <a:custGeom>
            <a:avLst/>
            <a:gdLst/>
            <a:ahLst/>
            <a:cxnLst/>
            <a:rect l="l" t="t" r="r" b="b"/>
            <a:pathLst>
              <a:path w="2967355" h="363219">
                <a:moveTo>
                  <a:pt x="2906899" y="0"/>
                </a:moveTo>
                <a:lnTo>
                  <a:pt x="60555" y="0"/>
                </a:lnTo>
                <a:lnTo>
                  <a:pt x="36983" y="4748"/>
                </a:lnTo>
                <a:lnTo>
                  <a:pt x="17735" y="17700"/>
                </a:lnTo>
                <a:lnTo>
                  <a:pt x="4758" y="36913"/>
                </a:lnTo>
                <a:lnTo>
                  <a:pt x="0" y="60447"/>
                </a:lnTo>
                <a:lnTo>
                  <a:pt x="0" y="302632"/>
                </a:lnTo>
                <a:lnTo>
                  <a:pt x="4758" y="326242"/>
                </a:lnTo>
                <a:lnTo>
                  <a:pt x="17735" y="345495"/>
                </a:lnTo>
                <a:lnTo>
                  <a:pt x="36983" y="358461"/>
                </a:lnTo>
                <a:lnTo>
                  <a:pt x="60555" y="363211"/>
                </a:lnTo>
                <a:lnTo>
                  <a:pt x="2906899" y="363211"/>
                </a:lnTo>
                <a:lnTo>
                  <a:pt x="2930440" y="358461"/>
                </a:lnTo>
                <a:lnTo>
                  <a:pt x="2949657" y="345495"/>
                </a:lnTo>
                <a:lnTo>
                  <a:pt x="2962610" y="326242"/>
                </a:lnTo>
                <a:lnTo>
                  <a:pt x="2967359" y="302632"/>
                </a:lnTo>
                <a:lnTo>
                  <a:pt x="2967359" y="60447"/>
                </a:lnTo>
                <a:lnTo>
                  <a:pt x="2962610" y="36913"/>
                </a:lnTo>
                <a:lnTo>
                  <a:pt x="2949657" y="17700"/>
                </a:lnTo>
                <a:lnTo>
                  <a:pt x="2930440" y="4748"/>
                </a:lnTo>
                <a:lnTo>
                  <a:pt x="2906899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0" y="2932175"/>
            <a:ext cx="2967355" cy="363855"/>
          </a:xfrm>
          <a:custGeom>
            <a:avLst/>
            <a:gdLst/>
            <a:ahLst/>
            <a:cxnLst/>
            <a:rect l="l" t="t" r="r" b="b"/>
            <a:pathLst>
              <a:path w="2967355" h="363854">
                <a:moveTo>
                  <a:pt x="2906899" y="0"/>
                </a:moveTo>
                <a:lnTo>
                  <a:pt x="60555" y="0"/>
                </a:lnTo>
                <a:lnTo>
                  <a:pt x="36983" y="4769"/>
                </a:lnTo>
                <a:lnTo>
                  <a:pt x="17735" y="17765"/>
                </a:lnTo>
                <a:lnTo>
                  <a:pt x="4758" y="37024"/>
                </a:lnTo>
                <a:lnTo>
                  <a:pt x="0" y="60579"/>
                </a:lnTo>
                <a:lnTo>
                  <a:pt x="0" y="302763"/>
                </a:lnTo>
                <a:lnTo>
                  <a:pt x="4758" y="326323"/>
                </a:lnTo>
                <a:lnTo>
                  <a:pt x="17735" y="345581"/>
                </a:lnTo>
                <a:lnTo>
                  <a:pt x="36983" y="358575"/>
                </a:lnTo>
                <a:lnTo>
                  <a:pt x="60555" y="363342"/>
                </a:lnTo>
                <a:lnTo>
                  <a:pt x="2906899" y="363342"/>
                </a:lnTo>
                <a:lnTo>
                  <a:pt x="2930440" y="358575"/>
                </a:lnTo>
                <a:lnTo>
                  <a:pt x="2949657" y="345581"/>
                </a:lnTo>
                <a:lnTo>
                  <a:pt x="2962610" y="326323"/>
                </a:lnTo>
                <a:lnTo>
                  <a:pt x="2967359" y="302763"/>
                </a:lnTo>
                <a:lnTo>
                  <a:pt x="2967359" y="60579"/>
                </a:lnTo>
                <a:lnTo>
                  <a:pt x="2962610" y="37024"/>
                </a:lnTo>
                <a:lnTo>
                  <a:pt x="2949657" y="17765"/>
                </a:lnTo>
                <a:lnTo>
                  <a:pt x="2930440" y="4769"/>
                </a:lnTo>
                <a:lnTo>
                  <a:pt x="2906899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0" y="3365372"/>
            <a:ext cx="3219450" cy="363220"/>
          </a:xfrm>
          <a:custGeom>
            <a:avLst/>
            <a:gdLst/>
            <a:ahLst/>
            <a:cxnLst/>
            <a:rect l="l" t="t" r="r" b="b"/>
            <a:pathLst>
              <a:path w="3219450" h="363220">
                <a:moveTo>
                  <a:pt x="3158733" y="0"/>
                </a:moveTo>
                <a:lnTo>
                  <a:pt x="60555" y="0"/>
                </a:lnTo>
                <a:lnTo>
                  <a:pt x="36983" y="4748"/>
                </a:lnTo>
                <a:lnTo>
                  <a:pt x="17735" y="17700"/>
                </a:lnTo>
                <a:lnTo>
                  <a:pt x="4758" y="36913"/>
                </a:lnTo>
                <a:lnTo>
                  <a:pt x="0" y="60447"/>
                </a:lnTo>
                <a:lnTo>
                  <a:pt x="0" y="302763"/>
                </a:lnTo>
                <a:lnTo>
                  <a:pt x="4758" y="326305"/>
                </a:lnTo>
                <a:lnTo>
                  <a:pt x="17735" y="345522"/>
                </a:lnTo>
                <a:lnTo>
                  <a:pt x="36983" y="358475"/>
                </a:lnTo>
                <a:lnTo>
                  <a:pt x="60555" y="363224"/>
                </a:lnTo>
                <a:lnTo>
                  <a:pt x="3158733" y="363224"/>
                </a:lnTo>
                <a:lnTo>
                  <a:pt x="3182294" y="358475"/>
                </a:lnTo>
                <a:lnTo>
                  <a:pt x="3201558" y="345522"/>
                </a:lnTo>
                <a:lnTo>
                  <a:pt x="3214558" y="326305"/>
                </a:lnTo>
                <a:lnTo>
                  <a:pt x="3219328" y="302763"/>
                </a:lnTo>
                <a:lnTo>
                  <a:pt x="3219328" y="60447"/>
                </a:lnTo>
                <a:lnTo>
                  <a:pt x="3214558" y="36913"/>
                </a:lnTo>
                <a:lnTo>
                  <a:pt x="3201558" y="17700"/>
                </a:lnTo>
                <a:lnTo>
                  <a:pt x="3182294" y="4748"/>
                </a:lnTo>
                <a:lnTo>
                  <a:pt x="3158733" y="0"/>
                </a:lnTo>
                <a:close/>
              </a:path>
            </a:pathLst>
          </a:custGeom>
          <a:solidFill>
            <a:srgbClr val="6555B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0" y="3798439"/>
            <a:ext cx="2961005" cy="363855"/>
          </a:xfrm>
          <a:custGeom>
            <a:avLst/>
            <a:gdLst/>
            <a:ahLst/>
            <a:cxnLst/>
            <a:rect l="l" t="t" r="r" b="b"/>
            <a:pathLst>
              <a:path w="2961005" h="363854">
                <a:moveTo>
                  <a:pt x="2900303" y="0"/>
                </a:moveTo>
                <a:lnTo>
                  <a:pt x="60555" y="0"/>
                </a:lnTo>
                <a:lnTo>
                  <a:pt x="36983" y="4769"/>
                </a:lnTo>
                <a:lnTo>
                  <a:pt x="17735" y="17765"/>
                </a:lnTo>
                <a:lnTo>
                  <a:pt x="4758" y="37024"/>
                </a:lnTo>
                <a:lnTo>
                  <a:pt x="0" y="60579"/>
                </a:lnTo>
                <a:lnTo>
                  <a:pt x="0" y="302788"/>
                </a:lnTo>
                <a:lnTo>
                  <a:pt x="4758" y="326354"/>
                </a:lnTo>
                <a:lnTo>
                  <a:pt x="17735" y="345603"/>
                </a:lnTo>
                <a:lnTo>
                  <a:pt x="36983" y="358582"/>
                </a:lnTo>
                <a:lnTo>
                  <a:pt x="60555" y="363342"/>
                </a:lnTo>
                <a:lnTo>
                  <a:pt x="2900303" y="363342"/>
                </a:lnTo>
                <a:lnTo>
                  <a:pt x="2923913" y="358582"/>
                </a:lnTo>
                <a:lnTo>
                  <a:pt x="2943165" y="345603"/>
                </a:lnTo>
                <a:lnTo>
                  <a:pt x="2956131" y="326354"/>
                </a:lnTo>
                <a:lnTo>
                  <a:pt x="2960882" y="302788"/>
                </a:lnTo>
                <a:lnTo>
                  <a:pt x="2960882" y="60579"/>
                </a:lnTo>
                <a:lnTo>
                  <a:pt x="2956131" y="37024"/>
                </a:lnTo>
                <a:lnTo>
                  <a:pt x="2943165" y="17765"/>
                </a:lnTo>
                <a:lnTo>
                  <a:pt x="2923913" y="4769"/>
                </a:lnTo>
                <a:lnTo>
                  <a:pt x="2900303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373384" y="1932746"/>
            <a:ext cx="2230755" cy="2195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9525" algn="ctr">
              <a:lnSpc>
                <a:spcPct val="1582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Arithmetic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Operator  Assignment Operator  </a:t>
            </a: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Comparison</a:t>
            </a:r>
            <a:r>
              <a:rPr sz="18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Operator</a:t>
            </a:r>
            <a:endParaRPr sz="1800">
              <a:latin typeface="Arial"/>
              <a:cs typeface="Arial"/>
            </a:endParaRPr>
          </a:p>
          <a:p>
            <a:pPr marL="384175">
              <a:lnSpc>
                <a:spcPct val="100000"/>
              </a:lnSpc>
              <a:spcBef>
                <a:spcPts val="1255"/>
              </a:spcBef>
            </a:pP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Logical</a:t>
            </a:r>
            <a:r>
              <a:rPr sz="1800" spc="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Operator</a:t>
            </a:r>
            <a:endParaRPr sz="1800">
              <a:latin typeface="Arial"/>
              <a:cs typeface="Arial"/>
            </a:endParaRPr>
          </a:p>
          <a:p>
            <a:pPr marR="3810" algn="ctr">
              <a:lnSpc>
                <a:spcPct val="100000"/>
              </a:lnSpc>
              <a:spcBef>
                <a:spcPts val="1255"/>
              </a:spcBef>
            </a:pP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Bitwise</a:t>
            </a:r>
            <a:r>
              <a:rPr sz="1800" spc="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Operator</a:t>
            </a:r>
            <a:endParaRPr sz="18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0" y="4231599"/>
            <a:ext cx="2961005" cy="363855"/>
          </a:xfrm>
          <a:custGeom>
            <a:avLst/>
            <a:gdLst/>
            <a:ahLst/>
            <a:cxnLst/>
            <a:rect l="l" t="t" r="r" b="b"/>
            <a:pathLst>
              <a:path w="2961005" h="363854">
                <a:moveTo>
                  <a:pt x="2900303" y="0"/>
                </a:moveTo>
                <a:lnTo>
                  <a:pt x="60555" y="0"/>
                </a:lnTo>
                <a:lnTo>
                  <a:pt x="36983" y="4758"/>
                </a:lnTo>
                <a:lnTo>
                  <a:pt x="17735" y="17736"/>
                </a:lnTo>
                <a:lnTo>
                  <a:pt x="4758" y="36984"/>
                </a:lnTo>
                <a:lnTo>
                  <a:pt x="0" y="60554"/>
                </a:lnTo>
                <a:lnTo>
                  <a:pt x="0" y="302751"/>
                </a:lnTo>
                <a:lnTo>
                  <a:pt x="4758" y="326323"/>
                </a:lnTo>
                <a:lnTo>
                  <a:pt x="17735" y="345572"/>
                </a:lnTo>
                <a:lnTo>
                  <a:pt x="36983" y="358550"/>
                </a:lnTo>
                <a:lnTo>
                  <a:pt x="60555" y="363309"/>
                </a:lnTo>
                <a:lnTo>
                  <a:pt x="2900303" y="363309"/>
                </a:lnTo>
                <a:lnTo>
                  <a:pt x="2923913" y="358550"/>
                </a:lnTo>
                <a:lnTo>
                  <a:pt x="2943165" y="345572"/>
                </a:lnTo>
                <a:lnTo>
                  <a:pt x="2956131" y="326323"/>
                </a:lnTo>
                <a:lnTo>
                  <a:pt x="2960882" y="302751"/>
                </a:lnTo>
                <a:lnTo>
                  <a:pt x="2960882" y="60554"/>
                </a:lnTo>
                <a:lnTo>
                  <a:pt x="2956131" y="36984"/>
                </a:lnTo>
                <a:lnTo>
                  <a:pt x="2943165" y="17736"/>
                </a:lnTo>
                <a:lnTo>
                  <a:pt x="2923913" y="4758"/>
                </a:lnTo>
                <a:lnTo>
                  <a:pt x="2900303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500" y="4664738"/>
            <a:ext cx="2961005" cy="363855"/>
          </a:xfrm>
          <a:custGeom>
            <a:avLst/>
            <a:gdLst/>
            <a:ahLst/>
            <a:cxnLst/>
            <a:rect l="l" t="t" r="r" b="b"/>
            <a:pathLst>
              <a:path w="2961005" h="363854">
                <a:moveTo>
                  <a:pt x="2900398" y="0"/>
                </a:moveTo>
                <a:lnTo>
                  <a:pt x="60555" y="0"/>
                </a:lnTo>
                <a:lnTo>
                  <a:pt x="36983" y="4758"/>
                </a:lnTo>
                <a:lnTo>
                  <a:pt x="17735" y="17735"/>
                </a:lnTo>
                <a:lnTo>
                  <a:pt x="4758" y="36983"/>
                </a:lnTo>
                <a:lnTo>
                  <a:pt x="0" y="60554"/>
                </a:lnTo>
                <a:lnTo>
                  <a:pt x="0" y="302763"/>
                </a:lnTo>
                <a:lnTo>
                  <a:pt x="4758" y="326332"/>
                </a:lnTo>
                <a:lnTo>
                  <a:pt x="17735" y="345576"/>
                </a:lnTo>
                <a:lnTo>
                  <a:pt x="36983" y="358549"/>
                </a:lnTo>
                <a:lnTo>
                  <a:pt x="60555" y="363306"/>
                </a:lnTo>
                <a:lnTo>
                  <a:pt x="2900398" y="363306"/>
                </a:lnTo>
                <a:lnTo>
                  <a:pt x="2923939" y="358549"/>
                </a:lnTo>
                <a:lnTo>
                  <a:pt x="2943156" y="345576"/>
                </a:lnTo>
                <a:lnTo>
                  <a:pt x="2956109" y="326332"/>
                </a:lnTo>
                <a:lnTo>
                  <a:pt x="2960858" y="302763"/>
                </a:lnTo>
                <a:lnTo>
                  <a:pt x="2960858" y="60554"/>
                </a:lnTo>
                <a:lnTo>
                  <a:pt x="2956109" y="36983"/>
                </a:lnTo>
                <a:lnTo>
                  <a:pt x="2943156" y="17735"/>
                </a:lnTo>
                <a:lnTo>
                  <a:pt x="2923939" y="4758"/>
                </a:lnTo>
                <a:lnTo>
                  <a:pt x="2900398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3440432" y="231442"/>
            <a:ext cx="4947285" cy="941705"/>
          </a:xfrm>
          <a:prstGeom prst="rect">
            <a:avLst/>
          </a:prstGeom>
        </p:spPr>
        <p:txBody>
          <a:bodyPr vert="horz" wrap="square" lIns="0" tIns="1644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295"/>
              </a:spcBef>
            </a:pPr>
            <a:r>
              <a:rPr sz="2000" b="1" spc="20" dirty="0">
                <a:solidFill>
                  <a:srgbClr val="6F2F9F"/>
                </a:solidFill>
                <a:latin typeface="Arial"/>
                <a:cs typeface="Arial"/>
              </a:rPr>
              <a:t>Used</a:t>
            </a:r>
            <a:r>
              <a:rPr sz="2000" b="1" spc="-80" dirty="0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sz="2000" b="1" spc="10" dirty="0">
                <a:solidFill>
                  <a:srgbClr val="6F2F9F"/>
                </a:solidFill>
                <a:latin typeface="Arial"/>
                <a:cs typeface="Arial"/>
              </a:rPr>
              <a:t>to</a:t>
            </a:r>
            <a:r>
              <a:rPr sz="2000" b="1" spc="-75" dirty="0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sz="2000" b="1" spc="25" dirty="0">
                <a:solidFill>
                  <a:srgbClr val="6F2F9F"/>
                </a:solidFill>
                <a:latin typeface="Arial"/>
                <a:cs typeface="Arial"/>
              </a:rPr>
              <a:t>compare</a:t>
            </a:r>
            <a:r>
              <a:rPr sz="2000" b="1" spc="-190" dirty="0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sz="2000" b="1" spc="15" dirty="0">
                <a:solidFill>
                  <a:srgbClr val="6F2F9F"/>
                </a:solidFill>
                <a:latin typeface="Arial"/>
                <a:cs typeface="Arial"/>
              </a:rPr>
              <a:t>two</a:t>
            </a:r>
            <a:r>
              <a:rPr sz="2000" b="1" spc="-75" dirty="0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sz="2000" b="1" spc="20" dirty="0">
                <a:solidFill>
                  <a:srgbClr val="6F2F9F"/>
                </a:solidFill>
                <a:latin typeface="Arial"/>
                <a:cs typeface="Arial"/>
              </a:rPr>
              <a:t>values</a:t>
            </a:r>
            <a:r>
              <a:rPr sz="2000" b="1" spc="-190" dirty="0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sz="2000" b="1" spc="20" dirty="0">
                <a:solidFill>
                  <a:srgbClr val="6F2F9F"/>
                </a:solidFill>
                <a:latin typeface="Arial"/>
                <a:cs typeface="Arial"/>
              </a:rPr>
              <a:t>and</a:t>
            </a:r>
            <a:r>
              <a:rPr sz="2000" b="1" spc="-75" dirty="0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sz="2000" b="1" spc="25" dirty="0">
                <a:solidFill>
                  <a:srgbClr val="6F2F9F"/>
                </a:solidFill>
                <a:latin typeface="Arial"/>
                <a:cs typeface="Arial"/>
              </a:rPr>
              <a:t>returns</a:t>
            </a:r>
            <a:endParaRPr sz="2000">
              <a:latin typeface="Arial"/>
              <a:cs typeface="Arial"/>
            </a:endParaRPr>
          </a:p>
          <a:p>
            <a:pPr marL="2540" algn="ctr">
              <a:lnSpc>
                <a:spcPct val="100000"/>
              </a:lnSpc>
              <a:spcBef>
                <a:spcPts val="1210"/>
              </a:spcBef>
            </a:pPr>
            <a:r>
              <a:rPr sz="2000" b="1" spc="25" dirty="0">
                <a:solidFill>
                  <a:srgbClr val="6F2F9F"/>
                </a:solidFill>
                <a:latin typeface="Arial"/>
                <a:cs typeface="Arial"/>
              </a:rPr>
              <a:t>true </a:t>
            </a:r>
            <a:r>
              <a:rPr sz="2000" b="1" spc="30" dirty="0">
                <a:solidFill>
                  <a:srgbClr val="6F2F9F"/>
                </a:solidFill>
                <a:latin typeface="Arial"/>
                <a:cs typeface="Arial"/>
              </a:rPr>
              <a:t>or </a:t>
            </a:r>
            <a:r>
              <a:rPr sz="2000" b="1" spc="15" dirty="0">
                <a:solidFill>
                  <a:srgbClr val="6F2F9F"/>
                </a:solidFill>
                <a:latin typeface="Arial"/>
                <a:cs typeface="Arial"/>
              </a:rPr>
              <a:t>false</a:t>
            </a:r>
            <a:r>
              <a:rPr sz="2000" b="1" spc="-420" dirty="0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sz="2000" b="1" spc="10" dirty="0">
                <a:solidFill>
                  <a:srgbClr val="6F2F9F"/>
                </a:solidFill>
                <a:latin typeface="Arial"/>
                <a:cs typeface="Arial"/>
              </a:rPr>
              <a:t>as </a:t>
            </a:r>
            <a:r>
              <a:rPr sz="2000" b="1" spc="35" dirty="0">
                <a:solidFill>
                  <a:srgbClr val="6F2F9F"/>
                </a:solidFill>
                <a:latin typeface="Arial"/>
                <a:cs typeface="Arial"/>
              </a:rPr>
              <a:t>output</a:t>
            </a:r>
            <a:endParaRPr sz="200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3733160" y="2138123"/>
            <a:ext cx="2240915" cy="307975"/>
          </a:xfrm>
          <a:custGeom>
            <a:avLst/>
            <a:gdLst/>
            <a:ahLst/>
            <a:cxnLst/>
            <a:rect l="l" t="t" r="r" b="b"/>
            <a:pathLst>
              <a:path w="2240915" h="307975">
                <a:moveTo>
                  <a:pt x="0" y="307765"/>
                </a:moveTo>
                <a:lnTo>
                  <a:pt x="2240398" y="307765"/>
                </a:lnTo>
                <a:lnTo>
                  <a:pt x="2240398" y="0"/>
                </a:lnTo>
                <a:lnTo>
                  <a:pt x="0" y="0"/>
                </a:lnTo>
                <a:lnTo>
                  <a:pt x="0" y="307765"/>
                </a:lnTo>
                <a:close/>
              </a:path>
            </a:pathLst>
          </a:custGeom>
          <a:solidFill>
            <a:srgbClr val="2F233B">
              <a:alpha val="32156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3815718" y="2165665"/>
            <a:ext cx="1296670" cy="24320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400" spc="-15" dirty="0">
                <a:solidFill>
                  <a:srgbClr val="FFFFFF"/>
                </a:solidFill>
                <a:latin typeface="Consolas"/>
                <a:cs typeface="Consolas"/>
              </a:rPr>
              <a:t>and,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or </a:t>
            </a:r>
            <a:r>
              <a:rPr sz="1400" spc="15" dirty="0">
                <a:solidFill>
                  <a:srgbClr val="FFFFFF"/>
                </a:solidFill>
                <a:latin typeface="Consolas"/>
                <a:cs typeface="Consolas"/>
              </a:rPr>
              <a:t>,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15" dirty="0">
                <a:solidFill>
                  <a:srgbClr val="FFFFFF"/>
                </a:solidFill>
                <a:latin typeface="Consolas"/>
                <a:cs typeface="Consolas"/>
              </a:rPr>
              <a:t>not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3381390" y="1647825"/>
            <a:ext cx="2114550" cy="8096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762390" y="1724025"/>
            <a:ext cx="1400175" cy="69532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733160" y="1654942"/>
            <a:ext cx="1791970" cy="483234"/>
          </a:xfrm>
          <a:custGeom>
            <a:avLst/>
            <a:gdLst/>
            <a:ahLst/>
            <a:cxnLst/>
            <a:rect l="l" t="t" r="r" b="b"/>
            <a:pathLst>
              <a:path w="1791970" h="483235">
                <a:moveTo>
                  <a:pt x="1711208" y="0"/>
                </a:moveTo>
                <a:lnTo>
                  <a:pt x="80528" y="0"/>
                </a:lnTo>
                <a:lnTo>
                  <a:pt x="49197" y="6328"/>
                </a:lnTo>
                <a:lnTo>
                  <a:pt x="23599" y="23583"/>
                </a:lnTo>
                <a:lnTo>
                  <a:pt x="6333" y="49171"/>
                </a:lnTo>
                <a:lnTo>
                  <a:pt x="0" y="80497"/>
                </a:lnTo>
                <a:lnTo>
                  <a:pt x="0" y="402701"/>
                </a:lnTo>
                <a:lnTo>
                  <a:pt x="6333" y="434042"/>
                </a:lnTo>
                <a:lnTo>
                  <a:pt x="23599" y="459639"/>
                </a:lnTo>
                <a:lnTo>
                  <a:pt x="49197" y="476900"/>
                </a:lnTo>
                <a:lnTo>
                  <a:pt x="80528" y="483229"/>
                </a:lnTo>
                <a:lnTo>
                  <a:pt x="1711208" y="483229"/>
                </a:lnTo>
                <a:lnTo>
                  <a:pt x="1742538" y="476900"/>
                </a:lnTo>
                <a:lnTo>
                  <a:pt x="1768137" y="459639"/>
                </a:lnTo>
                <a:lnTo>
                  <a:pt x="1785403" y="434042"/>
                </a:lnTo>
                <a:lnTo>
                  <a:pt x="1791736" y="402701"/>
                </a:lnTo>
                <a:lnTo>
                  <a:pt x="1791736" y="80497"/>
                </a:lnTo>
                <a:lnTo>
                  <a:pt x="1785403" y="49171"/>
                </a:lnTo>
                <a:lnTo>
                  <a:pt x="1768137" y="23583"/>
                </a:lnTo>
                <a:lnTo>
                  <a:pt x="1742538" y="6328"/>
                </a:lnTo>
                <a:lnTo>
                  <a:pt x="1711208" y="0"/>
                </a:lnTo>
                <a:close/>
              </a:path>
            </a:pathLst>
          </a:custGeom>
          <a:solidFill>
            <a:srgbClr val="6555B8">
              <a:alpha val="7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4211704" y="1771075"/>
            <a:ext cx="829944" cy="24320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400" spc="5" dirty="0">
                <a:solidFill>
                  <a:srgbClr val="FFFFFF"/>
                </a:solidFill>
                <a:latin typeface="Arial"/>
                <a:cs typeface="Arial"/>
              </a:rPr>
              <a:t>Operators</a:t>
            </a:r>
            <a:endParaRPr sz="1400">
              <a:latin typeface="Arial"/>
              <a:cs typeface="Arial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6485382" y="3327294"/>
            <a:ext cx="2319020" cy="739140"/>
          </a:xfrm>
          <a:custGeom>
            <a:avLst/>
            <a:gdLst/>
            <a:ahLst/>
            <a:cxnLst/>
            <a:rect l="l" t="t" r="r" b="b"/>
            <a:pathLst>
              <a:path w="2319020" h="739139">
                <a:moveTo>
                  <a:pt x="0" y="738676"/>
                </a:moveTo>
                <a:lnTo>
                  <a:pt x="2318766" y="738676"/>
                </a:lnTo>
                <a:lnTo>
                  <a:pt x="2318766" y="0"/>
                </a:lnTo>
                <a:lnTo>
                  <a:pt x="0" y="0"/>
                </a:lnTo>
                <a:lnTo>
                  <a:pt x="0" y="738676"/>
                </a:lnTo>
                <a:close/>
              </a:path>
            </a:pathLst>
          </a:custGeom>
          <a:solidFill>
            <a:srgbClr val="480083">
              <a:alpha val="3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6570984" y="3356926"/>
            <a:ext cx="1993900" cy="66294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ts val="1664"/>
              </a:lnSpc>
              <a:spcBef>
                <a:spcPts val="125"/>
              </a:spcBef>
            </a:pPr>
            <a:r>
              <a:rPr sz="1400" spc="-15" dirty="0">
                <a:solidFill>
                  <a:srgbClr val="FFFFFF"/>
                </a:solidFill>
                <a:latin typeface="Consolas"/>
                <a:cs typeface="Consolas"/>
              </a:rPr>
              <a:t>&gt;&gt;&gt;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a=10&lt;10 </a:t>
            </a:r>
            <a:r>
              <a:rPr sz="1400" spc="10" dirty="0">
                <a:solidFill>
                  <a:srgbClr val="FFFFFF"/>
                </a:solidFill>
                <a:latin typeface="Consolas"/>
                <a:cs typeface="Consolas"/>
              </a:rPr>
              <a:t>and</a:t>
            </a:r>
            <a:r>
              <a:rPr sz="1400" spc="-6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10" dirty="0">
                <a:solidFill>
                  <a:srgbClr val="FFFFFF"/>
                </a:solidFill>
                <a:latin typeface="Consolas"/>
                <a:cs typeface="Consolas"/>
              </a:rPr>
              <a:t>2&gt;-1</a:t>
            </a:r>
            <a:endParaRPr sz="1400">
              <a:latin typeface="Consolas"/>
              <a:cs typeface="Consolas"/>
            </a:endParaRPr>
          </a:p>
          <a:p>
            <a:pPr marL="12700" marR="798195">
              <a:lnSpc>
                <a:spcPts val="1650"/>
              </a:lnSpc>
              <a:spcBef>
                <a:spcPts val="70"/>
              </a:spcBef>
            </a:pPr>
            <a:r>
              <a:rPr sz="1400" spc="-15" dirty="0">
                <a:solidFill>
                  <a:srgbClr val="FFFFFF"/>
                </a:solidFill>
                <a:latin typeface="Consolas"/>
                <a:cs typeface="Consolas"/>
              </a:rPr>
              <a:t>&gt;&gt;&gt;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print(a)  False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6696090" y="2857500"/>
            <a:ext cx="2114550" cy="80962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7134240" y="2933700"/>
            <a:ext cx="1295400" cy="69532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7048134" y="2862321"/>
            <a:ext cx="1791970" cy="483234"/>
          </a:xfrm>
          <a:custGeom>
            <a:avLst/>
            <a:gdLst/>
            <a:ahLst/>
            <a:cxnLst/>
            <a:rect l="l" t="t" r="r" b="b"/>
            <a:pathLst>
              <a:path w="1791970" h="483235">
                <a:moveTo>
                  <a:pt x="1711177" y="0"/>
                </a:moveTo>
                <a:lnTo>
                  <a:pt x="80497" y="0"/>
                </a:lnTo>
                <a:lnTo>
                  <a:pt x="49171" y="6331"/>
                </a:lnTo>
                <a:lnTo>
                  <a:pt x="23583" y="23593"/>
                </a:lnTo>
                <a:lnTo>
                  <a:pt x="6328" y="49189"/>
                </a:lnTo>
                <a:lnTo>
                  <a:pt x="0" y="80522"/>
                </a:lnTo>
                <a:lnTo>
                  <a:pt x="0" y="402717"/>
                </a:lnTo>
                <a:lnTo>
                  <a:pt x="6328" y="434054"/>
                </a:lnTo>
                <a:lnTo>
                  <a:pt x="23583" y="459649"/>
                </a:lnTo>
                <a:lnTo>
                  <a:pt x="49171" y="476909"/>
                </a:lnTo>
                <a:lnTo>
                  <a:pt x="80497" y="483239"/>
                </a:lnTo>
                <a:lnTo>
                  <a:pt x="1711177" y="483239"/>
                </a:lnTo>
                <a:lnTo>
                  <a:pt x="1742521" y="476909"/>
                </a:lnTo>
                <a:lnTo>
                  <a:pt x="1768118" y="459649"/>
                </a:lnTo>
                <a:lnTo>
                  <a:pt x="1785377" y="434054"/>
                </a:lnTo>
                <a:lnTo>
                  <a:pt x="1791705" y="402717"/>
                </a:lnTo>
                <a:lnTo>
                  <a:pt x="1791705" y="80522"/>
                </a:lnTo>
                <a:lnTo>
                  <a:pt x="1785377" y="49189"/>
                </a:lnTo>
                <a:lnTo>
                  <a:pt x="1768118" y="23593"/>
                </a:lnTo>
                <a:lnTo>
                  <a:pt x="1742521" y="6331"/>
                </a:lnTo>
                <a:lnTo>
                  <a:pt x="1711177" y="0"/>
                </a:lnTo>
                <a:close/>
              </a:path>
            </a:pathLst>
          </a:custGeom>
          <a:solidFill>
            <a:srgbClr val="480083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7587239" y="2980751"/>
            <a:ext cx="725805" cy="24320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400" spc="3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400" spc="-30" dirty="0">
                <a:solidFill>
                  <a:srgbClr val="FFFFFF"/>
                </a:solidFill>
                <a:latin typeface="Arial"/>
                <a:cs typeface="Arial"/>
              </a:rPr>
              <a:t>xa</a:t>
            </a:r>
            <a:r>
              <a:rPr sz="1400" spc="25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400" spc="40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1400" spc="-15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1400" spc="1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endParaRPr sz="1400">
              <a:latin typeface="Arial"/>
              <a:cs typeface="Arial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8378556" y="34680"/>
            <a:ext cx="765444" cy="54532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997177" y="1524"/>
            <a:ext cx="147320" cy="578485"/>
          </a:xfrm>
          <a:custGeom>
            <a:avLst/>
            <a:gdLst/>
            <a:ahLst/>
            <a:cxnLst/>
            <a:rect l="l" t="t" r="r" b="b"/>
            <a:pathLst>
              <a:path w="147320" h="578485">
                <a:moveTo>
                  <a:pt x="0" y="578479"/>
                </a:moveTo>
                <a:lnTo>
                  <a:pt x="146821" y="578479"/>
                </a:lnTo>
                <a:lnTo>
                  <a:pt x="146821" y="0"/>
                </a:lnTo>
                <a:lnTo>
                  <a:pt x="0" y="0"/>
                </a:lnTo>
                <a:lnTo>
                  <a:pt x="0" y="57847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361001" y="4283486"/>
            <a:ext cx="2252980" cy="7156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12065" algn="ctr">
              <a:lnSpc>
                <a:spcPts val="2090"/>
              </a:lnSpc>
            </a:pP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Identity</a:t>
            </a:r>
            <a:r>
              <a:rPr sz="18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Operator</a:t>
            </a:r>
            <a:endParaRPr sz="18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1255"/>
              </a:spcBef>
            </a:pP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Membership</a:t>
            </a:r>
            <a:r>
              <a:rPr sz="18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Operator</a:t>
            </a:r>
            <a:endParaRPr sz="180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7818125" y="4951110"/>
            <a:ext cx="1259840" cy="164465"/>
          </a:xfrm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950" b="1" spc="25" dirty="0">
                <a:solidFill>
                  <a:srgbClr val="6F2F9E"/>
                </a:solidFill>
                <a:latin typeface="Arial"/>
                <a:cs typeface="Arial"/>
                <a:hlinkClick r:id="rId9"/>
              </a:rPr>
              <a:t>www.intellipaat.com</a:t>
            </a:r>
            <a:endParaRPr sz="9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524"/>
            <a:ext cx="3333750" cy="51419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3232785" cy="612140"/>
          </a:xfrm>
          <a:custGeom>
            <a:avLst/>
            <a:gdLst/>
            <a:ahLst/>
            <a:cxnLst/>
            <a:rect l="l" t="t" r="r" b="b"/>
            <a:pathLst>
              <a:path w="3232785" h="612140">
                <a:moveTo>
                  <a:pt x="0" y="611645"/>
                </a:moveTo>
                <a:lnTo>
                  <a:pt x="3232282" y="611645"/>
                </a:lnTo>
                <a:lnTo>
                  <a:pt x="3232282" y="0"/>
                </a:lnTo>
                <a:lnTo>
                  <a:pt x="0" y="0"/>
                </a:lnTo>
                <a:lnTo>
                  <a:pt x="0" y="611645"/>
                </a:lnTo>
                <a:close/>
              </a:path>
            </a:pathLst>
          </a:custGeom>
          <a:solidFill>
            <a:srgbClr val="2F233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1944502"/>
            <a:ext cx="3232785" cy="3199130"/>
          </a:xfrm>
          <a:custGeom>
            <a:avLst/>
            <a:gdLst/>
            <a:ahLst/>
            <a:cxnLst/>
            <a:rect l="l" t="t" r="r" b="b"/>
            <a:pathLst>
              <a:path w="3232785" h="3199129">
                <a:moveTo>
                  <a:pt x="0" y="3198998"/>
                </a:moveTo>
                <a:lnTo>
                  <a:pt x="3232282" y="3198998"/>
                </a:lnTo>
                <a:lnTo>
                  <a:pt x="3232282" y="0"/>
                </a:lnTo>
                <a:lnTo>
                  <a:pt x="0" y="0"/>
                </a:lnTo>
                <a:lnTo>
                  <a:pt x="0" y="3198998"/>
                </a:lnTo>
                <a:close/>
              </a:path>
            </a:pathLst>
          </a:custGeom>
          <a:solidFill>
            <a:srgbClr val="2F233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611645"/>
            <a:ext cx="3225800" cy="1332865"/>
          </a:xfrm>
          <a:custGeom>
            <a:avLst/>
            <a:gdLst/>
            <a:ahLst/>
            <a:cxnLst/>
            <a:rect l="l" t="t" r="r" b="b"/>
            <a:pathLst>
              <a:path w="3225800" h="1332864">
                <a:moveTo>
                  <a:pt x="0" y="1332856"/>
                </a:moveTo>
                <a:lnTo>
                  <a:pt x="3225759" y="1332856"/>
                </a:lnTo>
                <a:lnTo>
                  <a:pt x="3225759" y="0"/>
                </a:lnTo>
                <a:lnTo>
                  <a:pt x="0" y="0"/>
                </a:lnTo>
                <a:lnTo>
                  <a:pt x="0" y="1332856"/>
                </a:lnTo>
                <a:close/>
              </a:path>
            </a:pathLst>
          </a:custGeom>
          <a:solidFill>
            <a:srgbClr val="5F47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66679" y="569273"/>
            <a:ext cx="3050540" cy="1186180"/>
          </a:xfrm>
          <a:prstGeom prst="rect">
            <a:avLst/>
          </a:prstGeom>
        </p:spPr>
        <p:txBody>
          <a:bodyPr vert="horz" wrap="square" lIns="0" tIns="75565" rIns="0" bIns="0" rtlCol="0">
            <a:spAutoFit/>
          </a:bodyPr>
          <a:lstStyle/>
          <a:p>
            <a:pPr marL="12700" marR="5080">
              <a:lnSpc>
                <a:spcPts val="4360"/>
              </a:lnSpc>
              <a:spcBef>
                <a:spcPts val="595"/>
              </a:spcBef>
            </a:pPr>
            <a:r>
              <a:rPr sz="3950" b="1" spc="5" dirty="0">
                <a:solidFill>
                  <a:srgbClr val="FFFFFF"/>
                </a:solidFill>
                <a:latin typeface="Arial"/>
                <a:cs typeface="Arial"/>
              </a:rPr>
              <a:t>Operators </a:t>
            </a:r>
            <a:r>
              <a:rPr sz="3950" b="1" spc="20" dirty="0">
                <a:solidFill>
                  <a:srgbClr val="FFFFFF"/>
                </a:solidFill>
                <a:latin typeface="Arial"/>
                <a:cs typeface="Arial"/>
              </a:rPr>
              <a:t>in  </a:t>
            </a:r>
            <a:r>
              <a:rPr sz="3950" b="1" spc="-5" dirty="0">
                <a:solidFill>
                  <a:srgbClr val="FFFFFF"/>
                </a:solidFill>
                <a:latin typeface="Arial"/>
                <a:cs typeface="Arial"/>
              </a:rPr>
              <a:t>Python</a:t>
            </a:r>
            <a:endParaRPr sz="395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46837" y="67476"/>
            <a:ext cx="1275969" cy="5103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0" y="2065903"/>
            <a:ext cx="2967355" cy="363855"/>
          </a:xfrm>
          <a:custGeom>
            <a:avLst/>
            <a:gdLst/>
            <a:ahLst/>
            <a:cxnLst/>
            <a:rect l="l" t="t" r="r" b="b"/>
            <a:pathLst>
              <a:path w="2967355" h="363855">
                <a:moveTo>
                  <a:pt x="2906899" y="0"/>
                </a:moveTo>
                <a:lnTo>
                  <a:pt x="60555" y="0"/>
                </a:lnTo>
                <a:lnTo>
                  <a:pt x="36983" y="4752"/>
                </a:lnTo>
                <a:lnTo>
                  <a:pt x="17735" y="17723"/>
                </a:lnTo>
                <a:lnTo>
                  <a:pt x="4758" y="36979"/>
                </a:lnTo>
                <a:lnTo>
                  <a:pt x="0" y="60588"/>
                </a:lnTo>
                <a:lnTo>
                  <a:pt x="0" y="302773"/>
                </a:lnTo>
                <a:lnTo>
                  <a:pt x="4758" y="326327"/>
                </a:lnTo>
                <a:lnTo>
                  <a:pt x="17735" y="345586"/>
                </a:lnTo>
                <a:lnTo>
                  <a:pt x="36983" y="358583"/>
                </a:lnTo>
                <a:lnTo>
                  <a:pt x="60555" y="363352"/>
                </a:lnTo>
                <a:lnTo>
                  <a:pt x="2906899" y="363352"/>
                </a:lnTo>
                <a:lnTo>
                  <a:pt x="2930440" y="358583"/>
                </a:lnTo>
                <a:lnTo>
                  <a:pt x="2949657" y="345586"/>
                </a:lnTo>
                <a:lnTo>
                  <a:pt x="2962610" y="326327"/>
                </a:lnTo>
                <a:lnTo>
                  <a:pt x="2967359" y="302773"/>
                </a:lnTo>
                <a:lnTo>
                  <a:pt x="2967359" y="60588"/>
                </a:lnTo>
                <a:lnTo>
                  <a:pt x="2962610" y="36979"/>
                </a:lnTo>
                <a:lnTo>
                  <a:pt x="2949657" y="17723"/>
                </a:lnTo>
                <a:lnTo>
                  <a:pt x="2930440" y="4752"/>
                </a:lnTo>
                <a:lnTo>
                  <a:pt x="2906899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0" y="2499110"/>
            <a:ext cx="2967355" cy="363220"/>
          </a:xfrm>
          <a:custGeom>
            <a:avLst/>
            <a:gdLst/>
            <a:ahLst/>
            <a:cxnLst/>
            <a:rect l="l" t="t" r="r" b="b"/>
            <a:pathLst>
              <a:path w="2967355" h="363219">
                <a:moveTo>
                  <a:pt x="2906899" y="0"/>
                </a:moveTo>
                <a:lnTo>
                  <a:pt x="60555" y="0"/>
                </a:lnTo>
                <a:lnTo>
                  <a:pt x="36983" y="4748"/>
                </a:lnTo>
                <a:lnTo>
                  <a:pt x="17735" y="17700"/>
                </a:lnTo>
                <a:lnTo>
                  <a:pt x="4758" y="36913"/>
                </a:lnTo>
                <a:lnTo>
                  <a:pt x="0" y="60447"/>
                </a:lnTo>
                <a:lnTo>
                  <a:pt x="0" y="302632"/>
                </a:lnTo>
                <a:lnTo>
                  <a:pt x="4758" y="326242"/>
                </a:lnTo>
                <a:lnTo>
                  <a:pt x="17735" y="345495"/>
                </a:lnTo>
                <a:lnTo>
                  <a:pt x="36983" y="358461"/>
                </a:lnTo>
                <a:lnTo>
                  <a:pt x="60555" y="363211"/>
                </a:lnTo>
                <a:lnTo>
                  <a:pt x="2906899" y="363211"/>
                </a:lnTo>
                <a:lnTo>
                  <a:pt x="2930440" y="358461"/>
                </a:lnTo>
                <a:lnTo>
                  <a:pt x="2949657" y="345495"/>
                </a:lnTo>
                <a:lnTo>
                  <a:pt x="2962610" y="326242"/>
                </a:lnTo>
                <a:lnTo>
                  <a:pt x="2967359" y="302632"/>
                </a:lnTo>
                <a:lnTo>
                  <a:pt x="2967359" y="60447"/>
                </a:lnTo>
                <a:lnTo>
                  <a:pt x="2962610" y="36913"/>
                </a:lnTo>
                <a:lnTo>
                  <a:pt x="2949657" y="17700"/>
                </a:lnTo>
                <a:lnTo>
                  <a:pt x="2930440" y="4748"/>
                </a:lnTo>
                <a:lnTo>
                  <a:pt x="2906899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0" y="2932175"/>
            <a:ext cx="2967355" cy="363855"/>
          </a:xfrm>
          <a:custGeom>
            <a:avLst/>
            <a:gdLst/>
            <a:ahLst/>
            <a:cxnLst/>
            <a:rect l="l" t="t" r="r" b="b"/>
            <a:pathLst>
              <a:path w="2967355" h="363854">
                <a:moveTo>
                  <a:pt x="2906899" y="0"/>
                </a:moveTo>
                <a:lnTo>
                  <a:pt x="60555" y="0"/>
                </a:lnTo>
                <a:lnTo>
                  <a:pt x="36983" y="4769"/>
                </a:lnTo>
                <a:lnTo>
                  <a:pt x="17735" y="17765"/>
                </a:lnTo>
                <a:lnTo>
                  <a:pt x="4758" y="37024"/>
                </a:lnTo>
                <a:lnTo>
                  <a:pt x="0" y="60579"/>
                </a:lnTo>
                <a:lnTo>
                  <a:pt x="0" y="302763"/>
                </a:lnTo>
                <a:lnTo>
                  <a:pt x="4758" y="326323"/>
                </a:lnTo>
                <a:lnTo>
                  <a:pt x="17735" y="345581"/>
                </a:lnTo>
                <a:lnTo>
                  <a:pt x="36983" y="358575"/>
                </a:lnTo>
                <a:lnTo>
                  <a:pt x="60555" y="363342"/>
                </a:lnTo>
                <a:lnTo>
                  <a:pt x="2906899" y="363342"/>
                </a:lnTo>
                <a:lnTo>
                  <a:pt x="2930440" y="358575"/>
                </a:lnTo>
                <a:lnTo>
                  <a:pt x="2949657" y="345581"/>
                </a:lnTo>
                <a:lnTo>
                  <a:pt x="2962610" y="326323"/>
                </a:lnTo>
                <a:lnTo>
                  <a:pt x="2967359" y="302763"/>
                </a:lnTo>
                <a:lnTo>
                  <a:pt x="2967359" y="60579"/>
                </a:lnTo>
                <a:lnTo>
                  <a:pt x="2962610" y="37024"/>
                </a:lnTo>
                <a:lnTo>
                  <a:pt x="2949657" y="17765"/>
                </a:lnTo>
                <a:lnTo>
                  <a:pt x="2930440" y="4769"/>
                </a:lnTo>
                <a:lnTo>
                  <a:pt x="2906899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0" y="3365372"/>
            <a:ext cx="2967355" cy="363220"/>
          </a:xfrm>
          <a:custGeom>
            <a:avLst/>
            <a:gdLst/>
            <a:ahLst/>
            <a:cxnLst/>
            <a:rect l="l" t="t" r="r" b="b"/>
            <a:pathLst>
              <a:path w="2967355" h="363220">
                <a:moveTo>
                  <a:pt x="2906899" y="0"/>
                </a:moveTo>
                <a:lnTo>
                  <a:pt x="60555" y="0"/>
                </a:lnTo>
                <a:lnTo>
                  <a:pt x="36983" y="4748"/>
                </a:lnTo>
                <a:lnTo>
                  <a:pt x="17735" y="17700"/>
                </a:lnTo>
                <a:lnTo>
                  <a:pt x="4758" y="36913"/>
                </a:lnTo>
                <a:lnTo>
                  <a:pt x="0" y="60447"/>
                </a:lnTo>
                <a:lnTo>
                  <a:pt x="0" y="302763"/>
                </a:lnTo>
                <a:lnTo>
                  <a:pt x="4758" y="326305"/>
                </a:lnTo>
                <a:lnTo>
                  <a:pt x="17735" y="345522"/>
                </a:lnTo>
                <a:lnTo>
                  <a:pt x="36983" y="358475"/>
                </a:lnTo>
                <a:lnTo>
                  <a:pt x="60555" y="363224"/>
                </a:lnTo>
                <a:lnTo>
                  <a:pt x="2906899" y="363224"/>
                </a:lnTo>
                <a:lnTo>
                  <a:pt x="2930440" y="358475"/>
                </a:lnTo>
                <a:lnTo>
                  <a:pt x="2949657" y="345522"/>
                </a:lnTo>
                <a:lnTo>
                  <a:pt x="2962610" y="326305"/>
                </a:lnTo>
                <a:lnTo>
                  <a:pt x="2967359" y="302763"/>
                </a:lnTo>
                <a:lnTo>
                  <a:pt x="2967359" y="60447"/>
                </a:lnTo>
                <a:lnTo>
                  <a:pt x="2962610" y="36913"/>
                </a:lnTo>
                <a:lnTo>
                  <a:pt x="2949657" y="17700"/>
                </a:lnTo>
                <a:lnTo>
                  <a:pt x="2930440" y="4748"/>
                </a:lnTo>
                <a:lnTo>
                  <a:pt x="2906899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0" y="3798439"/>
            <a:ext cx="3219450" cy="363855"/>
          </a:xfrm>
          <a:custGeom>
            <a:avLst/>
            <a:gdLst/>
            <a:ahLst/>
            <a:cxnLst/>
            <a:rect l="l" t="t" r="r" b="b"/>
            <a:pathLst>
              <a:path w="3219450" h="363854">
                <a:moveTo>
                  <a:pt x="3158733" y="0"/>
                </a:moveTo>
                <a:lnTo>
                  <a:pt x="60555" y="0"/>
                </a:lnTo>
                <a:lnTo>
                  <a:pt x="36983" y="4769"/>
                </a:lnTo>
                <a:lnTo>
                  <a:pt x="17735" y="17765"/>
                </a:lnTo>
                <a:lnTo>
                  <a:pt x="4758" y="37024"/>
                </a:lnTo>
                <a:lnTo>
                  <a:pt x="0" y="60579"/>
                </a:lnTo>
                <a:lnTo>
                  <a:pt x="0" y="302788"/>
                </a:lnTo>
                <a:lnTo>
                  <a:pt x="4758" y="326354"/>
                </a:lnTo>
                <a:lnTo>
                  <a:pt x="17735" y="345603"/>
                </a:lnTo>
                <a:lnTo>
                  <a:pt x="36983" y="358582"/>
                </a:lnTo>
                <a:lnTo>
                  <a:pt x="60555" y="363342"/>
                </a:lnTo>
                <a:lnTo>
                  <a:pt x="3158733" y="363342"/>
                </a:lnTo>
                <a:lnTo>
                  <a:pt x="3182294" y="358582"/>
                </a:lnTo>
                <a:lnTo>
                  <a:pt x="3201558" y="345603"/>
                </a:lnTo>
                <a:lnTo>
                  <a:pt x="3214558" y="326354"/>
                </a:lnTo>
                <a:lnTo>
                  <a:pt x="3219328" y="302788"/>
                </a:lnTo>
                <a:lnTo>
                  <a:pt x="3219328" y="60579"/>
                </a:lnTo>
                <a:lnTo>
                  <a:pt x="3214558" y="37024"/>
                </a:lnTo>
                <a:lnTo>
                  <a:pt x="3201558" y="17765"/>
                </a:lnTo>
                <a:lnTo>
                  <a:pt x="3182294" y="4769"/>
                </a:lnTo>
                <a:lnTo>
                  <a:pt x="3158733" y="0"/>
                </a:lnTo>
                <a:close/>
              </a:path>
            </a:pathLst>
          </a:custGeom>
          <a:solidFill>
            <a:srgbClr val="6555B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0" y="4231599"/>
            <a:ext cx="2961005" cy="363855"/>
          </a:xfrm>
          <a:custGeom>
            <a:avLst/>
            <a:gdLst/>
            <a:ahLst/>
            <a:cxnLst/>
            <a:rect l="l" t="t" r="r" b="b"/>
            <a:pathLst>
              <a:path w="2961005" h="363854">
                <a:moveTo>
                  <a:pt x="2900303" y="0"/>
                </a:moveTo>
                <a:lnTo>
                  <a:pt x="60555" y="0"/>
                </a:lnTo>
                <a:lnTo>
                  <a:pt x="36983" y="4758"/>
                </a:lnTo>
                <a:lnTo>
                  <a:pt x="17735" y="17736"/>
                </a:lnTo>
                <a:lnTo>
                  <a:pt x="4758" y="36984"/>
                </a:lnTo>
                <a:lnTo>
                  <a:pt x="0" y="60554"/>
                </a:lnTo>
                <a:lnTo>
                  <a:pt x="0" y="302751"/>
                </a:lnTo>
                <a:lnTo>
                  <a:pt x="4758" y="326323"/>
                </a:lnTo>
                <a:lnTo>
                  <a:pt x="17735" y="345572"/>
                </a:lnTo>
                <a:lnTo>
                  <a:pt x="36983" y="358550"/>
                </a:lnTo>
                <a:lnTo>
                  <a:pt x="60555" y="363309"/>
                </a:lnTo>
                <a:lnTo>
                  <a:pt x="2900303" y="363309"/>
                </a:lnTo>
                <a:lnTo>
                  <a:pt x="2923913" y="358550"/>
                </a:lnTo>
                <a:lnTo>
                  <a:pt x="2943165" y="345572"/>
                </a:lnTo>
                <a:lnTo>
                  <a:pt x="2956131" y="326323"/>
                </a:lnTo>
                <a:lnTo>
                  <a:pt x="2960882" y="302751"/>
                </a:lnTo>
                <a:lnTo>
                  <a:pt x="2960882" y="60554"/>
                </a:lnTo>
                <a:lnTo>
                  <a:pt x="2956131" y="36984"/>
                </a:lnTo>
                <a:lnTo>
                  <a:pt x="2943165" y="17736"/>
                </a:lnTo>
                <a:lnTo>
                  <a:pt x="2923913" y="4758"/>
                </a:lnTo>
                <a:lnTo>
                  <a:pt x="2900303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373384" y="1932746"/>
            <a:ext cx="2230755" cy="26295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9525" algn="ctr">
              <a:lnSpc>
                <a:spcPct val="1582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Arithmetic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Operator  Assignment Operator  </a:t>
            </a: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Comparison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Operator  </a:t>
            </a: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Logical</a:t>
            </a:r>
            <a:r>
              <a:rPr sz="1800" spc="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Operator</a:t>
            </a:r>
            <a:endParaRPr sz="1800">
              <a:latin typeface="Arial"/>
              <a:cs typeface="Arial"/>
            </a:endParaRPr>
          </a:p>
          <a:p>
            <a:pPr marL="250825" marR="140970" indent="133350">
              <a:lnSpc>
                <a:spcPct val="158200"/>
              </a:lnSpc>
            </a:pP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Bitwise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Operator  Identity</a:t>
            </a:r>
            <a:r>
              <a:rPr sz="1800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Operator</a:t>
            </a:r>
            <a:endParaRPr sz="180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6500" y="4664738"/>
            <a:ext cx="2961005" cy="363855"/>
          </a:xfrm>
          <a:custGeom>
            <a:avLst/>
            <a:gdLst/>
            <a:ahLst/>
            <a:cxnLst/>
            <a:rect l="l" t="t" r="r" b="b"/>
            <a:pathLst>
              <a:path w="2961005" h="363854">
                <a:moveTo>
                  <a:pt x="2900398" y="0"/>
                </a:moveTo>
                <a:lnTo>
                  <a:pt x="60555" y="0"/>
                </a:lnTo>
                <a:lnTo>
                  <a:pt x="36983" y="4758"/>
                </a:lnTo>
                <a:lnTo>
                  <a:pt x="17735" y="17735"/>
                </a:lnTo>
                <a:lnTo>
                  <a:pt x="4758" y="36983"/>
                </a:lnTo>
                <a:lnTo>
                  <a:pt x="0" y="60554"/>
                </a:lnTo>
                <a:lnTo>
                  <a:pt x="0" y="302763"/>
                </a:lnTo>
                <a:lnTo>
                  <a:pt x="4758" y="326332"/>
                </a:lnTo>
                <a:lnTo>
                  <a:pt x="17735" y="345576"/>
                </a:lnTo>
                <a:lnTo>
                  <a:pt x="36983" y="358549"/>
                </a:lnTo>
                <a:lnTo>
                  <a:pt x="60555" y="363306"/>
                </a:lnTo>
                <a:lnTo>
                  <a:pt x="2900398" y="363306"/>
                </a:lnTo>
                <a:lnTo>
                  <a:pt x="2923939" y="358549"/>
                </a:lnTo>
                <a:lnTo>
                  <a:pt x="2943156" y="345576"/>
                </a:lnTo>
                <a:lnTo>
                  <a:pt x="2956109" y="326332"/>
                </a:lnTo>
                <a:lnTo>
                  <a:pt x="2960858" y="302763"/>
                </a:lnTo>
                <a:lnTo>
                  <a:pt x="2960858" y="60554"/>
                </a:lnTo>
                <a:lnTo>
                  <a:pt x="2956109" y="36983"/>
                </a:lnTo>
                <a:lnTo>
                  <a:pt x="2943156" y="17735"/>
                </a:lnTo>
                <a:lnTo>
                  <a:pt x="2923939" y="4758"/>
                </a:lnTo>
                <a:lnTo>
                  <a:pt x="2900398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3745486" y="380043"/>
            <a:ext cx="4333240" cy="3346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000" b="1" spc="20" dirty="0">
                <a:solidFill>
                  <a:srgbClr val="6F2F9F"/>
                </a:solidFill>
                <a:latin typeface="Arial"/>
                <a:cs typeface="Arial"/>
              </a:rPr>
              <a:t>Used</a:t>
            </a:r>
            <a:r>
              <a:rPr sz="2000" b="1" spc="-85" dirty="0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sz="2000" b="1" spc="10" dirty="0">
                <a:solidFill>
                  <a:srgbClr val="6F2F9F"/>
                </a:solidFill>
                <a:latin typeface="Arial"/>
                <a:cs typeface="Arial"/>
              </a:rPr>
              <a:t>to</a:t>
            </a:r>
            <a:r>
              <a:rPr sz="2000" b="1" spc="-85" dirty="0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sz="2000" b="1" spc="20" dirty="0">
                <a:solidFill>
                  <a:srgbClr val="6F2F9F"/>
                </a:solidFill>
                <a:latin typeface="Arial"/>
                <a:cs typeface="Arial"/>
              </a:rPr>
              <a:t>perform</a:t>
            </a:r>
            <a:r>
              <a:rPr sz="2000" b="1" spc="-114" dirty="0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sz="2000" b="1" spc="10" dirty="0">
                <a:solidFill>
                  <a:srgbClr val="6F2F9F"/>
                </a:solidFill>
                <a:latin typeface="Arial"/>
                <a:cs typeface="Arial"/>
              </a:rPr>
              <a:t>bitwise</a:t>
            </a:r>
            <a:r>
              <a:rPr sz="2000" b="1" spc="-195" dirty="0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sz="2000" b="1" spc="10" dirty="0">
                <a:solidFill>
                  <a:srgbClr val="6F2F9F"/>
                </a:solidFill>
                <a:latin typeface="Arial"/>
                <a:cs typeface="Arial"/>
              </a:rPr>
              <a:t>calculation</a:t>
            </a:r>
            <a:endParaRPr sz="200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3733160" y="2138123"/>
            <a:ext cx="2240915" cy="307975"/>
          </a:xfrm>
          <a:custGeom>
            <a:avLst/>
            <a:gdLst/>
            <a:ahLst/>
            <a:cxnLst/>
            <a:rect l="l" t="t" r="r" b="b"/>
            <a:pathLst>
              <a:path w="2240915" h="307975">
                <a:moveTo>
                  <a:pt x="0" y="307765"/>
                </a:moveTo>
                <a:lnTo>
                  <a:pt x="2240398" y="307765"/>
                </a:lnTo>
                <a:lnTo>
                  <a:pt x="2240398" y="0"/>
                </a:lnTo>
                <a:lnTo>
                  <a:pt x="0" y="0"/>
                </a:lnTo>
                <a:lnTo>
                  <a:pt x="0" y="307765"/>
                </a:lnTo>
                <a:close/>
              </a:path>
            </a:pathLst>
          </a:custGeom>
          <a:solidFill>
            <a:srgbClr val="2F233B">
              <a:alpha val="32156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3815718" y="2165665"/>
            <a:ext cx="1106805" cy="24320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&amp;,|,&gt;&gt;,&lt;&lt;,~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3381390" y="1647825"/>
            <a:ext cx="2114550" cy="8096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762390" y="1724025"/>
            <a:ext cx="1400175" cy="69532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733160" y="1654942"/>
            <a:ext cx="1791970" cy="483234"/>
          </a:xfrm>
          <a:custGeom>
            <a:avLst/>
            <a:gdLst/>
            <a:ahLst/>
            <a:cxnLst/>
            <a:rect l="l" t="t" r="r" b="b"/>
            <a:pathLst>
              <a:path w="1791970" h="483235">
                <a:moveTo>
                  <a:pt x="1711208" y="0"/>
                </a:moveTo>
                <a:lnTo>
                  <a:pt x="80528" y="0"/>
                </a:lnTo>
                <a:lnTo>
                  <a:pt x="49197" y="6328"/>
                </a:lnTo>
                <a:lnTo>
                  <a:pt x="23599" y="23583"/>
                </a:lnTo>
                <a:lnTo>
                  <a:pt x="6333" y="49171"/>
                </a:lnTo>
                <a:lnTo>
                  <a:pt x="0" y="80497"/>
                </a:lnTo>
                <a:lnTo>
                  <a:pt x="0" y="402701"/>
                </a:lnTo>
                <a:lnTo>
                  <a:pt x="6333" y="434042"/>
                </a:lnTo>
                <a:lnTo>
                  <a:pt x="23599" y="459639"/>
                </a:lnTo>
                <a:lnTo>
                  <a:pt x="49197" y="476900"/>
                </a:lnTo>
                <a:lnTo>
                  <a:pt x="80528" y="483229"/>
                </a:lnTo>
                <a:lnTo>
                  <a:pt x="1711208" y="483229"/>
                </a:lnTo>
                <a:lnTo>
                  <a:pt x="1742538" y="476900"/>
                </a:lnTo>
                <a:lnTo>
                  <a:pt x="1768137" y="459639"/>
                </a:lnTo>
                <a:lnTo>
                  <a:pt x="1785403" y="434042"/>
                </a:lnTo>
                <a:lnTo>
                  <a:pt x="1791736" y="402701"/>
                </a:lnTo>
                <a:lnTo>
                  <a:pt x="1791736" y="80497"/>
                </a:lnTo>
                <a:lnTo>
                  <a:pt x="1785403" y="49171"/>
                </a:lnTo>
                <a:lnTo>
                  <a:pt x="1768137" y="23583"/>
                </a:lnTo>
                <a:lnTo>
                  <a:pt x="1742538" y="6328"/>
                </a:lnTo>
                <a:lnTo>
                  <a:pt x="1711208" y="0"/>
                </a:lnTo>
                <a:close/>
              </a:path>
            </a:pathLst>
          </a:custGeom>
          <a:solidFill>
            <a:srgbClr val="6555B8">
              <a:alpha val="7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4211704" y="1771075"/>
            <a:ext cx="829944" cy="24320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400" spc="5" dirty="0">
                <a:solidFill>
                  <a:srgbClr val="FFFFFF"/>
                </a:solidFill>
                <a:latin typeface="Arial"/>
                <a:cs typeface="Arial"/>
              </a:rPr>
              <a:t>Operators</a:t>
            </a:r>
            <a:endParaRPr sz="1400">
              <a:latin typeface="Arial"/>
              <a:cs typeface="Arial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6449812" y="2990313"/>
            <a:ext cx="2319020" cy="954405"/>
          </a:xfrm>
          <a:custGeom>
            <a:avLst/>
            <a:gdLst/>
            <a:ahLst/>
            <a:cxnLst/>
            <a:rect l="l" t="t" r="r" b="b"/>
            <a:pathLst>
              <a:path w="2319020" h="954404">
                <a:moveTo>
                  <a:pt x="0" y="954118"/>
                </a:moveTo>
                <a:lnTo>
                  <a:pt x="2318766" y="954118"/>
                </a:lnTo>
                <a:lnTo>
                  <a:pt x="2318766" y="0"/>
                </a:lnTo>
                <a:lnTo>
                  <a:pt x="0" y="0"/>
                </a:lnTo>
                <a:lnTo>
                  <a:pt x="0" y="954118"/>
                </a:lnTo>
                <a:close/>
              </a:path>
            </a:pathLst>
          </a:custGeom>
          <a:solidFill>
            <a:srgbClr val="480083">
              <a:alpha val="3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6535170" y="3019359"/>
            <a:ext cx="812800" cy="8826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ts val="1664"/>
              </a:lnSpc>
              <a:spcBef>
                <a:spcPts val="125"/>
              </a:spcBef>
            </a:pPr>
            <a:r>
              <a:rPr sz="1400" spc="-15" dirty="0">
                <a:solidFill>
                  <a:srgbClr val="FFFFFF"/>
                </a:solidFill>
                <a:latin typeface="Consolas"/>
                <a:cs typeface="Consolas"/>
              </a:rPr>
              <a:t>&gt;&gt;&gt;7 </a:t>
            </a:r>
            <a:r>
              <a:rPr sz="1400" spc="15" dirty="0">
                <a:solidFill>
                  <a:srgbClr val="FFFFFF"/>
                </a:solidFill>
                <a:latin typeface="Consolas"/>
                <a:cs typeface="Consolas"/>
              </a:rPr>
              <a:t>|</a:t>
            </a:r>
            <a:r>
              <a:rPr sz="1400" spc="-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15" dirty="0">
                <a:solidFill>
                  <a:srgbClr val="FFFFFF"/>
                </a:solidFill>
                <a:latin typeface="Consolas"/>
                <a:cs typeface="Consolas"/>
              </a:rPr>
              <a:t>5</a:t>
            </a:r>
            <a:endParaRPr sz="1400">
              <a:latin typeface="Consolas"/>
              <a:cs typeface="Consolas"/>
            </a:endParaRPr>
          </a:p>
          <a:p>
            <a:pPr marL="12700">
              <a:lnSpc>
                <a:spcPts val="1655"/>
              </a:lnSpc>
            </a:pPr>
            <a:r>
              <a:rPr sz="1400" spc="15" dirty="0">
                <a:solidFill>
                  <a:srgbClr val="FFFFFF"/>
                </a:solidFill>
                <a:latin typeface="Consolas"/>
                <a:cs typeface="Consolas"/>
              </a:rPr>
              <a:t>7</a:t>
            </a:r>
            <a:endParaRPr sz="1400">
              <a:latin typeface="Consolas"/>
              <a:cs typeface="Consolas"/>
            </a:endParaRPr>
          </a:p>
          <a:p>
            <a:pPr marL="12700" marR="205104">
              <a:lnSpc>
                <a:spcPts val="1730"/>
              </a:lnSpc>
              <a:spcBef>
                <a:spcPts val="5"/>
              </a:spcBef>
            </a:pPr>
            <a:r>
              <a:rPr sz="1400" spc="-20" dirty="0">
                <a:solidFill>
                  <a:srgbClr val="FFFFFF"/>
                </a:solidFill>
                <a:latin typeface="Consolas"/>
                <a:cs typeface="Consolas"/>
              </a:rPr>
              <a:t>&gt;&gt;&gt;</a:t>
            </a:r>
            <a:r>
              <a:rPr sz="1400" spc="55" dirty="0">
                <a:solidFill>
                  <a:srgbClr val="FFFFFF"/>
                </a:solidFill>
                <a:latin typeface="Consolas"/>
                <a:cs typeface="Consolas"/>
              </a:rPr>
              <a:t>7</a:t>
            </a:r>
            <a:r>
              <a:rPr sz="1400" spc="-20" dirty="0">
                <a:solidFill>
                  <a:srgbClr val="FFFFFF"/>
                </a:solidFill>
                <a:latin typeface="Consolas"/>
                <a:cs typeface="Consolas"/>
              </a:rPr>
              <a:t>&amp;</a:t>
            </a:r>
            <a:r>
              <a:rPr sz="1400" spc="15" dirty="0">
                <a:solidFill>
                  <a:srgbClr val="FFFFFF"/>
                </a:solidFill>
                <a:latin typeface="Consolas"/>
                <a:cs typeface="Consolas"/>
              </a:rPr>
              <a:t>5 </a:t>
            </a:r>
            <a:r>
              <a:rPr sz="14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spc="15" dirty="0">
                <a:solidFill>
                  <a:srgbClr val="FFFFFF"/>
                </a:solidFill>
                <a:latin typeface="Consolas"/>
                <a:cs typeface="Consolas"/>
              </a:rPr>
              <a:t>5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6657990" y="2524125"/>
            <a:ext cx="2114550" cy="8001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7096140" y="2600325"/>
            <a:ext cx="1295400" cy="69532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7012442" y="2525398"/>
            <a:ext cx="1791970" cy="483234"/>
          </a:xfrm>
          <a:custGeom>
            <a:avLst/>
            <a:gdLst/>
            <a:ahLst/>
            <a:cxnLst/>
            <a:rect l="l" t="t" r="r" b="b"/>
            <a:pathLst>
              <a:path w="1791970" h="483235">
                <a:moveTo>
                  <a:pt x="1711177" y="0"/>
                </a:moveTo>
                <a:lnTo>
                  <a:pt x="80497" y="0"/>
                </a:lnTo>
                <a:lnTo>
                  <a:pt x="49171" y="6329"/>
                </a:lnTo>
                <a:lnTo>
                  <a:pt x="23583" y="23587"/>
                </a:lnTo>
                <a:lnTo>
                  <a:pt x="6328" y="49179"/>
                </a:lnTo>
                <a:lnTo>
                  <a:pt x="0" y="80509"/>
                </a:lnTo>
                <a:lnTo>
                  <a:pt x="0" y="402717"/>
                </a:lnTo>
                <a:lnTo>
                  <a:pt x="6328" y="434047"/>
                </a:lnTo>
                <a:lnTo>
                  <a:pt x="23583" y="459639"/>
                </a:lnTo>
                <a:lnTo>
                  <a:pt x="49171" y="476897"/>
                </a:lnTo>
                <a:lnTo>
                  <a:pt x="80497" y="483226"/>
                </a:lnTo>
                <a:lnTo>
                  <a:pt x="1711177" y="483226"/>
                </a:lnTo>
                <a:lnTo>
                  <a:pt x="1742591" y="476897"/>
                </a:lnTo>
                <a:lnTo>
                  <a:pt x="1768224" y="459639"/>
                </a:lnTo>
                <a:lnTo>
                  <a:pt x="1785497" y="434047"/>
                </a:lnTo>
                <a:lnTo>
                  <a:pt x="1791827" y="402717"/>
                </a:lnTo>
                <a:lnTo>
                  <a:pt x="1791827" y="80509"/>
                </a:lnTo>
                <a:lnTo>
                  <a:pt x="1785497" y="49179"/>
                </a:lnTo>
                <a:lnTo>
                  <a:pt x="1768224" y="23587"/>
                </a:lnTo>
                <a:lnTo>
                  <a:pt x="1742591" y="6329"/>
                </a:lnTo>
                <a:lnTo>
                  <a:pt x="1711177" y="0"/>
                </a:lnTo>
                <a:close/>
              </a:path>
            </a:pathLst>
          </a:custGeom>
          <a:solidFill>
            <a:srgbClr val="480083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7551807" y="2642804"/>
            <a:ext cx="727710" cy="24320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400" spc="5" dirty="0">
                <a:solidFill>
                  <a:srgbClr val="FFFFFF"/>
                </a:solidFill>
                <a:latin typeface="Arial"/>
                <a:cs typeface="Arial"/>
              </a:rPr>
              <a:t>Example</a:t>
            </a:r>
            <a:endParaRPr sz="1400">
              <a:latin typeface="Arial"/>
              <a:cs typeface="Arial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3635624" y="4144255"/>
            <a:ext cx="2240915" cy="739140"/>
          </a:xfrm>
          <a:custGeom>
            <a:avLst/>
            <a:gdLst/>
            <a:ahLst/>
            <a:cxnLst/>
            <a:rect l="l" t="t" r="r" b="b"/>
            <a:pathLst>
              <a:path w="2240915" h="739139">
                <a:moveTo>
                  <a:pt x="0" y="738664"/>
                </a:moveTo>
                <a:lnTo>
                  <a:pt x="2240398" y="738664"/>
                </a:lnTo>
                <a:lnTo>
                  <a:pt x="2240398" y="0"/>
                </a:lnTo>
                <a:lnTo>
                  <a:pt x="0" y="0"/>
                </a:lnTo>
                <a:lnTo>
                  <a:pt x="0" y="738664"/>
                </a:lnTo>
                <a:close/>
              </a:path>
            </a:pathLst>
          </a:custGeom>
          <a:solidFill>
            <a:srgbClr val="2F233B">
              <a:alpha val="32156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3662426" y="4175445"/>
            <a:ext cx="995044" cy="4533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67945">
              <a:lnSpc>
                <a:spcPts val="1664"/>
              </a:lnSpc>
              <a:spcBef>
                <a:spcPts val="125"/>
              </a:spcBef>
              <a:tabLst>
                <a:tab pos="781685" algn="l"/>
              </a:tabLst>
            </a:pPr>
            <a:r>
              <a:rPr sz="1400" spc="40" dirty="0">
                <a:solidFill>
                  <a:srgbClr val="FFFFFF"/>
                </a:solidFill>
                <a:latin typeface="Arial Unicode MS"/>
                <a:cs typeface="Arial Unicode MS"/>
              </a:rPr>
              <a:t>111</a:t>
            </a:r>
            <a:r>
              <a:rPr sz="1400" spc="40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1400" spc="35" dirty="0">
                <a:solidFill>
                  <a:srgbClr val="FFFFFF"/>
                </a:solidFill>
                <a:latin typeface="Arial Unicode MS"/>
                <a:cs typeface="Arial Unicode MS"/>
              </a:rPr>
              <a:t>7</a:t>
            </a:r>
            <a:endParaRPr sz="1400">
              <a:latin typeface="Arial Unicode MS"/>
              <a:cs typeface="Arial Unicode MS"/>
            </a:endParaRPr>
          </a:p>
          <a:p>
            <a:pPr marL="12700">
              <a:lnSpc>
                <a:spcPts val="1664"/>
              </a:lnSpc>
              <a:tabLst>
                <a:tab pos="781685" algn="l"/>
              </a:tabLst>
            </a:pPr>
            <a:r>
              <a:rPr sz="1400" u="sng" spc="4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Unicode MS"/>
                <a:cs typeface="Arial Unicode MS"/>
              </a:rPr>
              <a:t> </a:t>
            </a:r>
            <a:r>
              <a:rPr sz="1400" u="sng" spc="4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Unicode MS"/>
                <a:cs typeface="Arial Unicode MS"/>
              </a:rPr>
              <a:t>101</a:t>
            </a:r>
            <a:r>
              <a:rPr sz="1400" u="sng" spc="4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</a:rPr>
              <a:t>	</a:t>
            </a:r>
            <a:r>
              <a:rPr sz="1400" u="sng" spc="3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Unicode MS"/>
                <a:cs typeface="Arial Unicode MS"/>
              </a:rPr>
              <a:t>5</a:t>
            </a:r>
            <a:r>
              <a:rPr sz="1400" u="sng" spc="6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</a:rPr>
              <a:t> 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3276600" y="3657600"/>
            <a:ext cx="2181225" cy="80962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286140" y="3733800"/>
            <a:ext cx="2209800" cy="69532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3635624" y="3661028"/>
            <a:ext cx="1854200" cy="483234"/>
          </a:xfrm>
          <a:custGeom>
            <a:avLst/>
            <a:gdLst/>
            <a:ahLst/>
            <a:cxnLst/>
            <a:rect l="l" t="t" r="r" b="b"/>
            <a:pathLst>
              <a:path w="1854200" h="483235">
                <a:moveTo>
                  <a:pt x="1773052" y="0"/>
                </a:moveTo>
                <a:lnTo>
                  <a:pt x="80528" y="0"/>
                </a:lnTo>
                <a:lnTo>
                  <a:pt x="49197" y="6329"/>
                </a:lnTo>
                <a:lnTo>
                  <a:pt x="23599" y="23589"/>
                </a:lnTo>
                <a:lnTo>
                  <a:pt x="6333" y="49184"/>
                </a:lnTo>
                <a:lnTo>
                  <a:pt x="0" y="80522"/>
                </a:lnTo>
                <a:lnTo>
                  <a:pt x="0" y="402680"/>
                </a:lnTo>
                <a:lnTo>
                  <a:pt x="6333" y="434033"/>
                </a:lnTo>
                <a:lnTo>
                  <a:pt x="23599" y="459640"/>
                </a:lnTo>
                <a:lnTo>
                  <a:pt x="49197" y="476907"/>
                </a:lnTo>
                <a:lnTo>
                  <a:pt x="80528" y="483239"/>
                </a:lnTo>
                <a:lnTo>
                  <a:pt x="1773052" y="483239"/>
                </a:lnTo>
                <a:lnTo>
                  <a:pt x="1804382" y="476907"/>
                </a:lnTo>
                <a:lnTo>
                  <a:pt x="1829981" y="459640"/>
                </a:lnTo>
                <a:lnTo>
                  <a:pt x="1847247" y="434033"/>
                </a:lnTo>
                <a:lnTo>
                  <a:pt x="1853580" y="402680"/>
                </a:lnTo>
                <a:lnTo>
                  <a:pt x="1853580" y="80522"/>
                </a:lnTo>
                <a:lnTo>
                  <a:pt x="1847247" y="49184"/>
                </a:lnTo>
                <a:lnTo>
                  <a:pt x="1829981" y="23589"/>
                </a:lnTo>
                <a:lnTo>
                  <a:pt x="1804382" y="6329"/>
                </a:lnTo>
                <a:lnTo>
                  <a:pt x="1773052" y="0"/>
                </a:lnTo>
                <a:close/>
              </a:path>
            </a:pathLst>
          </a:custGeom>
          <a:solidFill>
            <a:srgbClr val="6B9E24">
              <a:alpha val="7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3742311" y="3780788"/>
            <a:ext cx="1649095" cy="24320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400" spc="5" dirty="0">
                <a:solidFill>
                  <a:srgbClr val="FFFFFF"/>
                </a:solidFill>
                <a:latin typeface="Arial"/>
                <a:cs typeface="Arial"/>
              </a:rPr>
              <a:t>How </a:t>
            </a: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it is</a:t>
            </a:r>
            <a:r>
              <a:rPr sz="14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calculated?</a:t>
            </a:r>
            <a:endParaRPr sz="1400">
              <a:latin typeface="Arial"/>
              <a:cs typeface="Arial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8378556" y="34680"/>
            <a:ext cx="765444" cy="54532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8997177" y="1524"/>
            <a:ext cx="147320" cy="578485"/>
          </a:xfrm>
          <a:custGeom>
            <a:avLst/>
            <a:gdLst/>
            <a:ahLst/>
            <a:cxnLst/>
            <a:rect l="l" t="t" r="r" b="b"/>
            <a:pathLst>
              <a:path w="147320" h="578485">
                <a:moveTo>
                  <a:pt x="0" y="578479"/>
                </a:moveTo>
                <a:lnTo>
                  <a:pt x="146821" y="578479"/>
                </a:lnTo>
                <a:lnTo>
                  <a:pt x="146821" y="0"/>
                </a:lnTo>
                <a:lnTo>
                  <a:pt x="0" y="0"/>
                </a:lnTo>
                <a:lnTo>
                  <a:pt x="0" y="57847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3718181" y="4582695"/>
            <a:ext cx="338455" cy="272415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25"/>
              </a:spcBef>
            </a:pPr>
            <a:r>
              <a:rPr sz="1400" spc="40" dirty="0">
                <a:solidFill>
                  <a:srgbClr val="FFFFFF"/>
                </a:solidFill>
                <a:latin typeface="Arial Unicode MS"/>
                <a:cs typeface="Arial Unicode MS"/>
              </a:rPr>
              <a:t>11</a:t>
            </a:r>
            <a:r>
              <a:rPr sz="1400" spc="35" dirty="0">
                <a:solidFill>
                  <a:srgbClr val="FFFFFF"/>
                </a:solidFill>
                <a:latin typeface="Arial Unicode MS"/>
                <a:cs typeface="Arial Unicode MS"/>
              </a:rPr>
              <a:t>1</a:t>
            </a:r>
            <a:endParaRPr sz="1400">
              <a:latin typeface="Arial Unicode MS"/>
              <a:cs typeface="Arial Unicode MS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4431580" y="4582695"/>
            <a:ext cx="129539" cy="272415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25"/>
              </a:spcBef>
            </a:pPr>
            <a:r>
              <a:rPr sz="1400" spc="35" dirty="0">
                <a:solidFill>
                  <a:srgbClr val="FFFFFF"/>
                </a:solidFill>
                <a:latin typeface="Arial Unicode MS"/>
                <a:cs typeface="Arial Unicode MS"/>
              </a:rPr>
              <a:t>7</a:t>
            </a:r>
            <a:endParaRPr sz="1400">
              <a:latin typeface="Arial Unicode MS"/>
              <a:cs typeface="Arial Unicode MS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361001" y="4717217"/>
            <a:ext cx="2252980" cy="2819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5"/>
              </a:lnSpc>
            </a:pP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Membership</a:t>
            </a:r>
            <a:r>
              <a:rPr sz="18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Operator</a:t>
            </a:r>
            <a:endParaRPr sz="1800">
              <a:latin typeface="Arial"/>
              <a:cs typeface="Aria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7818125" y="4951110"/>
            <a:ext cx="1259840" cy="164465"/>
          </a:xfrm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950" b="1" spc="25" dirty="0">
                <a:solidFill>
                  <a:srgbClr val="6F2F9E"/>
                </a:solidFill>
                <a:latin typeface="Arial"/>
                <a:cs typeface="Arial"/>
                <a:hlinkClick r:id="rId11"/>
              </a:rPr>
              <a:t>www.intellipaat.com</a:t>
            </a:r>
            <a:endParaRPr sz="9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524"/>
            <a:ext cx="3333750" cy="51419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3232785" cy="612140"/>
          </a:xfrm>
          <a:custGeom>
            <a:avLst/>
            <a:gdLst/>
            <a:ahLst/>
            <a:cxnLst/>
            <a:rect l="l" t="t" r="r" b="b"/>
            <a:pathLst>
              <a:path w="3232785" h="612140">
                <a:moveTo>
                  <a:pt x="0" y="611645"/>
                </a:moveTo>
                <a:lnTo>
                  <a:pt x="3232282" y="611645"/>
                </a:lnTo>
                <a:lnTo>
                  <a:pt x="3232282" y="0"/>
                </a:lnTo>
                <a:lnTo>
                  <a:pt x="0" y="0"/>
                </a:lnTo>
                <a:lnTo>
                  <a:pt x="0" y="611645"/>
                </a:lnTo>
                <a:close/>
              </a:path>
            </a:pathLst>
          </a:custGeom>
          <a:solidFill>
            <a:srgbClr val="2F233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1944502"/>
            <a:ext cx="3232785" cy="3199130"/>
          </a:xfrm>
          <a:custGeom>
            <a:avLst/>
            <a:gdLst/>
            <a:ahLst/>
            <a:cxnLst/>
            <a:rect l="l" t="t" r="r" b="b"/>
            <a:pathLst>
              <a:path w="3232785" h="3199129">
                <a:moveTo>
                  <a:pt x="0" y="3198998"/>
                </a:moveTo>
                <a:lnTo>
                  <a:pt x="3232282" y="3198998"/>
                </a:lnTo>
                <a:lnTo>
                  <a:pt x="3232282" y="0"/>
                </a:lnTo>
                <a:lnTo>
                  <a:pt x="0" y="0"/>
                </a:lnTo>
                <a:lnTo>
                  <a:pt x="0" y="3198998"/>
                </a:lnTo>
                <a:close/>
              </a:path>
            </a:pathLst>
          </a:custGeom>
          <a:solidFill>
            <a:srgbClr val="2F233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611645"/>
            <a:ext cx="3225800" cy="1332865"/>
          </a:xfrm>
          <a:custGeom>
            <a:avLst/>
            <a:gdLst/>
            <a:ahLst/>
            <a:cxnLst/>
            <a:rect l="l" t="t" r="r" b="b"/>
            <a:pathLst>
              <a:path w="3225800" h="1332864">
                <a:moveTo>
                  <a:pt x="0" y="1332856"/>
                </a:moveTo>
                <a:lnTo>
                  <a:pt x="3225759" y="1332856"/>
                </a:lnTo>
                <a:lnTo>
                  <a:pt x="3225759" y="0"/>
                </a:lnTo>
                <a:lnTo>
                  <a:pt x="0" y="0"/>
                </a:lnTo>
                <a:lnTo>
                  <a:pt x="0" y="1332856"/>
                </a:lnTo>
                <a:close/>
              </a:path>
            </a:pathLst>
          </a:custGeom>
          <a:solidFill>
            <a:srgbClr val="5F47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66679" y="569273"/>
            <a:ext cx="3050540" cy="1186180"/>
          </a:xfrm>
          <a:prstGeom prst="rect">
            <a:avLst/>
          </a:prstGeom>
        </p:spPr>
        <p:txBody>
          <a:bodyPr vert="horz" wrap="square" lIns="0" tIns="75565" rIns="0" bIns="0" rtlCol="0">
            <a:spAutoFit/>
          </a:bodyPr>
          <a:lstStyle/>
          <a:p>
            <a:pPr marL="12700" marR="5080">
              <a:lnSpc>
                <a:spcPts val="4360"/>
              </a:lnSpc>
              <a:spcBef>
                <a:spcPts val="595"/>
              </a:spcBef>
            </a:pPr>
            <a:r>
              <a:rPr sz="3950" b="1" spc="5" dirty="0">
                <a:solidFill>
                  <a:srgbClr val="FFFFFF"/>
                </a:solidFill>
                <a:latin typeface="Arial"/>
                <a:cs typeface="Arial"/>
              </a:rPr>
              <a:t>Operators </a:t>
            </a:r>
            <a:r>
              <a:rPr sz="3950" b="1" spc="20" dirty="0">
                <a:solidFill>
                  <a:srgbClr val="FFFFFF"/>
                </a:solidFill>
                <a:latin typeface="Arial"/>
                <a:cs typeface="Arial"/>
              </a:rPr>
              <a:t>in  </a:t>
            </a:r>
            <a:r>
              <a:rPr sz="3950" b="1" spc="-5" dirty="0">
                <a:solidFill>
                  <a:srgbClr val="FFFFFF"/>
                </a:solidFill>
                <a:latin typeface="Arial"/>
                <a:cs typeface="Arial"/>
              </a:rPr>
              <a:t>Python</a:t>
            </a:r>
            <a:endParaRPr sz="395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46837" y="67476"/>
            <a:ext cx="1275969" cy="5103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0" y="2065903"/>
            <a:ext cx="2967355" cy="363855"/>
          </a:xfrm>
          <a:custGeom>
            <a:avLst/>
            <a:gdLst/>
            <a:ahLst/>
            <a:cxnLst/>
            <a:rect l="l" t="t" r="r" b="b"/>
            <a:pathLst>
              <a:path w="2967355" h="363855">
                <a:moveTo>
                  <a:pt x="2906899" y="0"/>
                </a:moveTo>
                <a:lnTo>
                  <a:pt x="60555" y="0"/>
                </a:lnTo>
                <a:lnTo>
                  <a:pt x="36983" y="4752"/>
                </a:lnTo>
                <a:lnTo>
                  <a:pt x="17735" y="17723"/>
                </a:lnTo>
                <a:lnTo>
                  <a:pt x="4758" y="36979"/>
                </a:lnTo>
                <a:lnTo>
                  <a:pt x="0" y="60588"/>
                </a:lnTo>
                <a:lnTo>
                  <a:pt x="0" y="302773"/>
                </a:lnTo>
                <a:lnTo>
                  <a:pt x="4758" y="326327"/>
                </a:lnTo>
                <a:lnTo>
                  <a:pt x="17735" y="345586"/>
                </a:lnTo>
                <a:lnTo>
                  <a:pt x="36983" y="358583"/>
                </a:lnTo>
                <a:lnTo>
                  <a:pt x="60555" y="363352"/>
                </a:lnTo>
                <a:lnTo>
                  <a:pt x="2906899" y="363352"/>
                </a:lnTo>
                <a:lnTo>
                  <a:pt x="2930440" y="358583"/>
                </a:lnTo>
                <a:lnTo>
                  <a:pt x="2949657" y="345586"/>
                </a:lnTo>
                <a:lnTo>
                  <a:pt x="2962610" y="326327"/>
                </a:lnTo>
                <a:lnTo>
                  <a:pt x="2967359" y="302773"/>
                </a:lnTo>
                <a:lnTo>
                  <a:pt x="2967359" y="60588"/>
                </a:lnTo>
                <a:lnTo>
                  <a:pt x="2962610" y="36979"/>
                </a:lnTo>
                <a:lnTo>
                  <a:pt x="2949657" y="17723"/>
                </a:lnTo>
                <a:lnTo>
                  <a:pt x="2930440" y="4752"/>
                </a:lnTo>
                <a:lnTo>
                  <a:pt x="2906899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0" y="2499110"/>
            <a:ext cx="2967355" cy="363220"/>
          </a:xfrm>
          <a:custGeom>
            <a:avLst/>
            <a:gdLst/>
            <a:ahLst/>
            <a:cxnLst/>
            <a:rect l="l" t="t" r="r" b="b"/>
            <a:pathLst>
              <a:path w="2967355" h="363219">
                <a:moveTo>
                  <a:pt x="2906899" y="0"/>
                </a:moveTo>
                <a:lnTo>
                  <a:pt x="60555" y="0"/>
                </a:lnTo>
                <a:lnTo>
                  <a:pt x="36983" y="4748"/>
                </a:lnTo>
                <a:lnTo>
                  <a:pt x="17735" y="17700"/>
                </a:lnTo>
                <a:lnTo>
                  <a:pt x="4758" y="36913"/>
                </a:lnTo>
                <a:lnTo>
                  <a:pt x="0" y="60447"/>
                </a:lnTo>
                <a:lnTo>
                  <a:pt x="0" y="302632"/>
                </a:lnTo>
                <a:lnTo>
                  <a:pt x="4758" y="326242"/>
                </a:lnTo>
                <a:lnTo>
                  <a:pt x="17735" y="345495"/>
                </a:lnTo>
                <a:lnTo>
                  <a:pt x="36983" y="358461"/>
                </a:lnTo>
                <a:lnTo>
                  <a:pt x="60555" y="363211"/>
                </a:lnTo>
                <a:lnTo>
                  <a:pt x="2906899" y="363211"/>
                </a:lnTo>
                <a:lnTo>
                  <a:pt x="2930440" y="358461"/>
                </a:lnTo>
                <a:lnTo>
                  <a:pt x="2949657" y="345495"/>
                </a:lnTo>
                <a:lnTo>
                  <a:pt x="2962610" y="326242"/>
                </a:lnTo>
                <a:lnTo>
                  <a:pt x="2967359" y="302632"/>
                </a:lnTo>
                <a:lnTo>
                  <a:pt x="2967359" y="60447"/>
                </a:lnTo>
                <a:lnTo>
                  <a:pt x="2962610" y="36913"/>
                </a:lnTo>
                <a:lnTo>
                  <a:pt x="2949657" y="17700"/>
                </a:lnTo>
                <a:lnTo>
                  <a:pt x="2930440" y="4748"/>
                </a:lnTo>
                <a:lnTo>
                  <a:pt x="2906899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0" y="2932175"/>
            <a:ext cx="2967355" cy="363855"/>
          </a:xfrm>
          <a:custGeom>
            <a:avLst/>
            <a:gdLst/>
            <a:ahLst/>
            <a:cxnLst/>
            <a:rect l="l" t="t" r="r" b="b"/>
            <a:pathLst>
              <a:path w="2967355" h="363854">
                <a:moveTo>
                  <a:pt x="2906899" y="0"/>
                </a:moveTo>
                <a:lnTo>
                  <a:pt x="60555" y="0"/>
                </a:lnTo>
                <a:lnTo>
                  <a:pt x="36983" y="4769"/>
                </a:lnTo>
                <a:lnTo>
                  <a:pt x="17735" y="17765"/>
                </a:lnTo>
                <a:lnTo>
                  <a:pt x="4758" y="37024"/>
                </a:lnTo>
                <a:lnTo>
                  <a:pt x="0" y="60579"/>
                </a:lnTo>
                <a:lnTo>
                  <a:pt x="0" y="302763"/>
                </a:lnTo>
                <a:lnTo>
                  <a:pt x="4758" y="326323"/>
                </a:lnTo>
                <a:lnTo>
                  <a:pt x="17735" y="345581"/>
                </a:lnTo>
                <a:lnTo>
                  <a:pt x="36983" y="358575"/>
                </a:lnTo>
                <a:lnTo>
                  <a:pt x="60555" y="363342"/>
                </a:lnTo>
                <a:lnTo>
                  <a:pt x="2906899" y="363342"/>
                </a:lnTo>
                <a:lnTo>
                  <a:pt x="2930440" y="358575"/>
                </a:lnTo>
                <a:lnTo>
                  <a:pt x="2949657" y="345581"/>
                </a:lnTo>
                <a:lnTo>
                  <a:pt x="2962610" y="326323"/>
                </a:lnTo>
                <a:lnTo>
                  <a:pt x="2967359" y="302763"/>
                </a:lnTo>
                <a:lnTo>
                  <a:pt x="2967359" y="60579"/>
                </a:lnTo>
                <a:lnTo>
                  <a:pt x="2962610" y="37024"/>
                </a:lnTo>
                <a:lnTo>
                  <a:pt x="2949657" y="17765"/>
                </a:lnTo>
                <a:lnTo>
                  <a:pt x="2930440" y="4769"/>
                </a:lnTo>
                <a:lnTo>
                  <a:pt x="2906899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0" y="3365372"/>
            <a:ext cx="2967355" cy="363220"/>
          </a:xfrm>
          <a:custGeom>
            <a:avLst/>
            <a:gdLst/>
            <a:ahLst/>
            <a:cxnLst/>
            <a:rect l="l" t="t" r="r" b="b"/>
            <a:pathLst>
              <a:path w="2967355" h="363220">
                <a:moveTo>
                  <a:pt x="2906899" y="0"/>
                </a:moveTo>
                <a:lnTo>
                  <a:pt x="60555" y="0"/>
                </a:lnTo>
                <a:lnTo>
                  <a:pt x="36983" y="4748"/>
                </a:lnTo>
                <a:lnTo>
                  <a:pt x="17735" y="17700"/>
                </a:lnTo>
                <a:lnTo>
                  <a:pt x="4758" y="36913"/>
                </a:lnTo>
                <a:lnTo>
                  <a:pt x="0" y="60447"/>
                </a:lnTo>
                <a:lnTo>
                  <a:pt x="0" y="302763"/>
                </a:lnTo>
                <a:lnTo>
                  <a:pt x="4758" y="326305"/>
                </a:lnTo>
                <a:lnTo>
                  <a:pt x="17735" y="345522"/>
                </a:lnTo>
                <a:lnTo>
                  <a:pt x="36983" y="358475"/>
                </a:lnTo>
                <a:lnTo>
                  <a:pt x="60555" y="363224"/>
                </a:lnTo>
                <a:lnTo>
                  <a:pt x="2906899" y="363224"/>
                </a:lnTo>
                <a:lnTo>
                  <a:pt x="2930440" y="358475"/>
                </a:lnTo>
                <a:lnTo>
                  <a:pt x="2949657" y="345522"/>
                </a:lnTo>
                <a:lnTo>
                  <a:pt x="2962610" y="326305"/>
                </a:lnTo>
                <a:lnTo>
                  <a:pt x="2967359" y="302763"/>
                </a:lnTo>
                <a:lnTo>
                  <a:pt x="2967359" y="60447"/>
                </a:lnTo>
                <a:lnTo>
                  <a:pt x="2962610" y="36913"/>
                </a:lnTo>
                <a:lnTo>
                  <a:pt x="2949657" y="17700"/>
                </a:lnTo>
                <a:lnTo>
                  <a:pt x="2930440" y="4748"/>
                </a:lnTo>
                <a:lnTo>
                  <a:pt x="2906899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0" y="3798439"/>
            <a:ext cx="2967355" cy="363855"/>
          </a:xfrm>
          <a:custGeom>
            <a:avLst/>
            <a:gdLst/>
            <a:ahLst/>
            <a:cxnLst/>
            <a:rect l="l" t="t" r="r" b="b"/>
            <a:pathLst>
              <a:path w="2967355" h="363854">
                <a:moveTo>
                  <a:pt x="2906899" y="0"/>
                </a:moveTo>
                <a:lnTo>
                  <a:pt x="60555" y="0"/>
                </a:lnTo>
                <a:lnTo>
                  <a:pt x="36983" y="4769"/>
                </a:lnTo>
                <a:lnTo>
                  <a:pt x="17735" y="17765"/>
                </a:lnTo>
                <a:lnTo>
                  <a:pt x="4758" y="37024"/>
                </a:lnTo>
                <a:lnTo>
                  <a:pt x="0" y="60579"/>
                </a:lnTo>
                <a:lnTo>
                  <a:pt x="0" y="302788"/>
                </a:lnTo>
                <a:lnTo>
                  <a:pt x="4758" y="326354"/>
                </a:lnTo>
                <a:lnTo>
                  <a:pt x="17735" y="345603"/>
                </a:lnTo>
                <a:lnTo>
                  <a:pt x="36983" y="358582"/>
                </a:lnTo>
                <a:lnTo>
                  <a:pt x="60555" y="363342"/>
                </a:lnTo>
                <a:lnTo>
                  <a:pt x="2906899" y="363342"/>
                </a:lnTo>
                <a:lnTo>
                  <a:pt x="2930440" y="358582"/>
                </a:lnTo>
                <a:lnTo>
                  <a:pt x="2949657" y="345603"/>
                </a:lnTo>
                <a:lnTo>
                  <a:pt x="2962610" y="326354"/>
                </a:lnTo>
                <a:lnTo>
                  <a:pt x="2967359" y="302788"/>
                </a:lnTo>
                <a:lnTo>
                  <a:pt x="2967359" y="60579"/>
                </a:lnTo>
                <a:lnTo>
                  <a:pt x="2962610" y="37024"/>
                </a:lnTo>
                <a:lnTo>
                  <a:pt x="2949657" y="17765"/>
                </a:lnTo>
                <a:lnTo>
                  <a:pt x="2930440" y="4769"/>
                </a:lnTo>
                <a:lnTo>
                  <a:pt x="2906899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0" y="4231599"/>
            <a:ext cx="3219450" cy="363855"/>
          </a:xfrm>
          <a:custGeom>
            <a:avLst/>
            <a:gdLst/>
            <a:ahLst/>
            <a:cxnLst/>
            <a:rect l="l" t="t" r="r" b="b"/>
            <a:pathLst>
              <a:path w="3219450" h="363854">
                <a:moveTo>
                  <a:pt x="3158733" y="0"/>
                </a:moveTo>
                <a:lnTo>
                  <a:pt x="60555" y="0"/>
                </a:lnTo>
                <a:lnTo>
                  <a:pt x="36983" y="4758"/>
                </a:lnTo>
                <a:lnTo>
                  <a:pt x="17735" y="17736"/>
                </a:lnTo>
                <a:lnTo>
                  <a:pt x="4758" y="36984"/>
                </a:lnTo>
                <a:lnTo>
                  <a:pt x="0" y="60554"/>
                </a:lnTo>
                <a:lnTo>
                  <a:pt x="0" y="302751"/>
                </a:lnTo>
                <a:lnTo>
                  <a:pt x="4758" y="326323"/>
                </a:lnTo>
                <a:lnTo>
                  <a:pt x="17735" y="345572"/>
                </a:lnTo>
                <a:lnTo>
                  <a:pt x="36983" y="358550"/>
                </a:lnTo>
                <a:lnTo>
                  <a:pt x="60555" y="363309"/>
                </a:lnTo>
                <a:lnTo>
                  <a:pt x="3158733" y="363309"/>
                </a:lnTo>
                <a:lnTo>
                  <a:pt x="3182294" y="358550"/>
                </a:lnTo>
                <a:lnTo>
                  <a:pt x="3201558" y="345572"/>
                </a:lnTo>
                <a:lnTo>
                  <a:pt x="3214558" y="326323"/>
                </a:lnTo>
                <a:lnTo>
                  <a:pt x="3219328" y="302751"/>
                </a:lnTo>
                <a:lnTo>
                  <a:pt x="3219328" y="60554"/>
                </a:lnTo>
                <a:lnTo>
                  <a:pt x="3214558" y="36984"/>
                </a:lnTo>
                <a:lnTo>
                  <a:pt x="3201558" y="17736"/>
                </a:lnTo>
                <a:lnTo>
                  <a:pt x="3182294" y="4758"/>
                </a:lnTo>
                <a:lnTo>
                  <a:pt x="3158733" y="0"/>
                </a:lnTo>
                <a:close/>
              </a:path>
            </a:pathLst>
          </a:custGeom>
          <a:solidFill>
            <a:srgbClr val="6555B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500" y="4664738"/>
            <a:ext cx="2961005" cy="363855"/>
          </a:xfrm>
          <a:custGeom>
            <a:avLst/>
            <a:gdLst/>
            <a:ahLst/>
            <a:cxnLst/>
            <a:rect l="l" t="t" r="r" b="b"/>
            <a:pathLst>
              <a:path w="2961005" h="363854">
                <a:moveTo>
                  <a:pt x="2900398" y="0"/>
                </a:moveTo>
                <a:lnTo>
                  <a:pt x="60555" y="0"/>
                </a:lnTo>
                <a:lnTo>
                  <a:pt x="36983" y="4758"/>
                </a:lnTo>
                <a:lnTo>
                  <a:pt x="17735" y="17735"/>
                </a:lnTo>
                <a:lnTo>
                  <a:pt x="4758" y="36983"/>
                </a:lnTo>
                <a:lnTo>
                  <a:pt x="0" y="60554"/>
                </a:lnTo>
                <a:lnTo>
                  <a:pt x="0" y="302763"/>
                </a:lnTo>
                <a:lnTo>
                  <a:pt x="4758" y="326332"/>
                </a:lnTo>
                <a:lnTo>
                  <a:pt x="17735" y="345576"/>
                </a:lnTo>
                <a:lnTo>
                  <a:pt x="36983" y="358549"/>
                </a:lnTo>
                <a:lnTo>
                  <a:pt x="60555" y="363306"/>
                </a:lnTo>
                <a:lnTo>
                  <a:pt x="2900398" y="363306"/>
                </a:lnTo>
                <a:lnTo>
                  <a:pt x="2923939" y="358549"/>
                </a:lnTo>
                <a:lnTo>
                  <a:pt x="2943156" y="345576"/>
                </a:lnTo>
                <a:lnTo>
                  <a:pt x="2956109" y="326332"/>
                </a:lnTo>
                <a:lnTo>
                  <a:pt x="2960858" y="302763"/>
                </a:lnTo>
                <a:lnTo>
                  <a:pt x="2960858" y="60554"/>
                </a:lnTo>
                <a:lnTo>
                  <a:pt x="2956109" y="36983"/>
                </a:lnTo>
                <a:lnTo>
                  <a:pt x="2943156" y="17735"/>
                </a:lnTo>
                <a:lnTo>
                  <a:pt x="2923939" y="4758"/>
                </a:lnTo>
                <a:lnTo>
                  <a:pt x="2900398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361001" y="1932746"/>
            <a:ext cx="2252980" cy="3063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765" marR="15240" indent="-9525" algn="ctr">
              <a:lnSpc>
                <a:spcPct val="1582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Arithmetic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Operator  Assignment Operator  </a:t>
            </a: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Comparison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Operator  </a:t>
            </a: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Logical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Operator  </a:t>
            </a: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Bitwise</a:t>
            </a:r>
            <a:r>
              <a:rPr sz="1800" spc="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Operator</a:t>
            </a:r>
            <a:endParaRPr sz="1800">
              <a:latin typeface="Arial"/>
              <a:cs typeface="Arial"/>
            </a:endParaRPr>
          </a:p>
          <a:p>
            <a:pPr marL="396240">
              <a:lnSpc>
                <a:spcPct val="100000"/>
              </a:lnSpc>
              <a:spcBef>
                <a:spcPts val="1255"/>
              </a:spcBef>
            </a:pP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Identity</a:t>
            </a:r>
            <a:r>
              <a:rPr sz="1800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Operator</a:t>
            </a:r>
            <a:endParaRPr sz="18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1260"/>
              </a:spcBef>
            </a:pP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Membership</a:t>
            </a:r>
            <a:r>
              <a:rPr sz="18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Operator</a:t>
            </a:r>
            <a:endParaRPr sz="18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878837" y="231442"/>
            <a:ext cx="4057650" cy="941705"/>
          </a:xfrm>
          <a:prstGeom prst="rect">
            <a:avLst/>
          </a:prstGeom>
        </p:spPr>
        <p:txBody>
          <a:bodyPr vert="horz" wrap="square" lIns="0" tIns="1644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295"/>
              </a:spcBef>
            </a:pPr>
            <a:r>
              <a:rPr sz="2000" b="1" spc="35" dirty="0">
                <a:solidFill>
                  <a:srgbClr val="6F2F9F"/>
                </a:solidFill>
                <a:latin typeface="Arial"/>
                <a:cs typeface="Arial"/>
              </a:rPr>
              <a:t>Test</a:t>
            </a:r>
            <a:r>
              <a:rPr sz="2000" b="1" spc="-190" dirty="0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sz="2000" b="1" spc="20" dirty="0">
                <a:solidFill>
                  <a:srgbClr val="6F2F9F"/>
                </a:solidFill>
                <a:latin typeface="Arial"/>
                <a:cs typeface="Arial"/>
              </a:rPr>
              <a:t>if</a:t>
            </a:r>
            <a:r>
              <a:rPr sz="2000" b="1" spc="-30" dirty="0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sz="2000" b="1" spc="20" dirty="0">
                <a:solidFill>
                  <a:srgbClr val="6F2F9F"/>
                </a:solidFill>
                <a:latin typeface="Arial"/>
                <a:cs typeface="Arial"/>
              </a:rPr>
              <a:t>the</a:t>
            </a:r>
            <a:r>
              <a:rPr sz="2000" b="1" spc="-114" dirty="0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sz="2000" b="1" spc="15" dirty="0">
                <a:solidFill>
                  <a:srgbClr val="6F2F9F"/>
                </a:solidFill>
                <a:latin typeface="Arial"/>
                <a:cs typeface="Arial"/>
              </a:rPr>
              <a:t>two</a:t>
            </a:r>
            <a:r>
              <a:rPr sz="2000" b="1" spc="-75" dirty="0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sz="2000" b="1" spc="20" dirty="0">
                <a:solidFill>
                  <a:srgbClr val="6F2F9F"/>
                </a:solidFill>
                <a:latin typeface="Arial"/>
                <a:cs typeface="Arial"/>
              </a:rPr>
              <a:t>operands</a:t>
            </a:r>
            <a:r>
              <a:rPr sz="2000" b="1" spc="-190" dirty="0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sz="2000" b="1" spc="20" dirty="0">
                <a:solidFill>
                  <a:srgbClr val="6F2F9F"/>
                </a:solidFill>
                <a:latin typeface="Arial"/>
                <a:cs typeface="Arial"/>
              </a:rPr>
              <a:t>share</a:t>
            </a:r>
            <a:r>
              <a:rPr sz="2000" b="1" spc="-185" dirty="0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sz="2000" b="1" spc="10" dirty="0">
                <a:solidFill>
                  <a:srgbClr val="6F2F9F"/>
                </a:solidFill>
                <a:latin typeface="Arial"/>
                <a:cs typeface="Arial"/>
              </a:rPr>
              <a:t>an</a:t>
            </a:r>
            <a:endParaRPr sz="2000">
              <a:latin typeface="Arial"/>
              <a:cs typeface="Arial"/>
            </a:endParaRPr>
          </a:p>
          <a:p>
            <a:pPr marL="8890" algn="ctr">
              <a:lnSpc>
                <a:spcPct val="100000"/>
              </a:lnSpc>
              <a:spcBef>
                <a:spcPts val="1210"/>
              </a:spcBef>
            </a:pPr>
            <a:r>
              <a:rPr sz="2000" b="1" spc="25" dirty="0">
                <a:solidFill>
                  <a:srgbClr val="6F2F9F"/>
                </a:solidFill>
                <a:latin typeface="Arial"/>
                <a:cs typeface="Arial"/>
              </a:rPr>
              <a:t>identity</a:t>
            </a:r>
            <a:endParaRPr sz="200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3733160" y="2138123"/>
            <a:ext cx="2240915" cy="307975"/>
          </a:xfrm>
          <a:custGeom>
            <a:avLst/>
            <a:gdLst/>
            <a:ahLst/>
            <a:cxnLst/>
            <a:rect l="l" t="t" r="r" b="b"/>
            <a:pathLst>
              <a:path w="2240915" h="307975">
                <a:moveTo>
                  <a:pt x="0" y="307765"/>
                </a:moveTo>
                <a:lnTo>
                  <a:pt x="2240398" y="307765"/>
                </a:lnTo>
                <a:lnTo>
                  <a:pt x="2240398" y="0"/>
                </a:lnTo>
                <a:lnTo>
                  <a:pt x="0" y="0"/>
                </a:lnTo>
                <a:lnTo>
                  <a:pt x="0" y="307765"/>
                </a:lnTo>
                <a:close/>
              </a:path>
            </a:pathLst>
          </a:custGeom>
          <a:solidFill>
            <a:srgbClr val="2F233B">
              <a:alpha val="32156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3815718" y="2165665"/>
            <a:ext cx="1001394" cy="24320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400" spc="-15" dirty="0">
                <a:solidFill>
                  <a:srgbClr val="FFFFFF"/>
                </a:solidFill>
                <a:latin typeface="Consolas"/>
                <a:cs typeface="Consolas"/>
              </a:rPr>
              <a:t>is,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is</a:t>
            </a:r>
            <a:r>
              <a:rPr sz="1400" spc="-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15" dirty="0">
                <a:solidFill>
                  <a:srgbClr val="FFFFFF"/>
                </a:solidFill>
                <a:latin typeface="Consolas"/>
                <a:cs typeface="Consolas"/>
              </a:rPr>
              <a:t>not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3381390" y="1647825"/>
            <a:ext cx="2114550" cy="8096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762390" y="1724025"/>
            <a:ext cx="1400175" cy="69532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733160" y="1654942"/>
            <a:ext cx="1791970" cy="483234"/>
          </a:xfrm>
          <a:custGeom>
            <a:avLst/>
            <a:gdLst/>
            <a:ahLst/>
            <a:cxnLst/>
            <a:rect l="l" t="t" r="r" b="b"/>
            <a:pathLst>
              <a:path w="1791970" h="483235">
                <a:moveTo>
                  <a:pt x="1711208" y="0"/>
                </a:moveTo>
                <a:lnTo>
                  <a:pt x="80528" y="0"/>
                </a:lnTo>
                <a:lnTo>
                  <a:pt x="49197" y="6328"/>
                </a:lnTo>
                <a:lnTo>
                  <a:pt x="23599" y="23583"/>
                </a:lnTo>
                <a:lnTo>
                  <a:pt x="6333" y="49171"/>
                </a:lnTo>
                <a:lnTo>
                  <a:pt x="0" y="80497"/>
                </a:lnTo>
                <a:lnTo>
                  <a:pt x="0" y="402701"/>
                </a:lnTo>
                <a:lnTo>
                  <a:pt x="6333" y="434042"/>
                </a:lnTo>
                <a:lnTo>
                  <a:pt x="23599" y="459639"/>
                </a:lnTo>
                <a:lnTo>
                  <a:pt x="49197" y="476900"/>
                </a:lnTo>
                <a:lnTo>
                  <a:pt x="80528" y="483229"/>
                </a:lnTo>
                <a:lnTo>
                  <a:pt x="1711208" y="483229"/>
                </a:lnTo>
                <a:lnTo>
                  <a:pt x="1742538" y="476900"/>
                </a:lnTo>
                <a:lnTo>
                  <a:pt x="1768137" y="459639"/>
                </a:lnTo>
                <a:lnTo>
                  <a:pt x="1785403" y="434042"/>
                </a:lnTo>
                <a:lnTo>
                  <a:pt x="1791736" y="402701"/>
                </a:lnTo>
                <a:lnTo>
                  <a:pt x="1791736" y="80497"/>
                </a:lnTo>
                <a:lnTo>
                  <a:pt x="1785403" y="49171"/>
                </a:lnTo>
                <a:lnTo>
                  <a:pt x="1768137" y="23583"/>
                </a:lnTo>
                <a:lnTo>
                  <a:pt x="1742538" y="6328"/>
                </a:lnTo>
                <a:lnTo>
                  <a:pt x="1711208" y="0"/>
                </a:lnTo>
                <a:close/>
              </a:path>
            </a:pathLst>
          </a:custGeom>
          <a:solidFill>
            <a:srgbClr val="6555B8">
              <a:alpha val="7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4211704" y="1771075"/>
            <a:ext cx="829944" cy="24320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400" spc="5" dirty="0">
                <a:solidFill>
                  <a:srgbClr val="FFFFFF"/>
                </a:solidFill>
                <a:latin typeface="Arial"/>
                <a:cs typeface="Arial"/>
              </a:rPr>
              <a:t>Operators</a:t>
            </a:r>
            <a:endParaRPr sz="1400">
              <a:latin typeface="Arial"/>
              <a:cs typeface="Arial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6449812" y="2990386"/>
            <a:ext cx="2319020" cy="1384935"/>
          </a:xfrm>
          <a:custGeom>
            <a:avLst/>
            <a:gdLst/>
            <a:ahLst/>
            <a:cxnLst/>
            <a:rect l="l" t="t" r="r" b="b"/>
            <a:pathLst>
              <a:path w="2319020" h="1384935">
                <a:moveTo>
                  <a:pt x="0" y="1384935"/>
                </a:moveTo>
                <a:lnTo>
                  <a:pt x="2318766" y="1384935"/>
                </a:lnTo>
                <a:lnTo>
                  <a:pt x="2318766" y="0"/>
                </a:lnTo>
                <a:lnTo>
                  <a:pt x="0" y="0"/>
                </a:lnTo>
                <a:lnTo>
                  <a:pt x="0" y="1384935"/>
                </a:lnTo>
                <a:close/>
              </a:path>
            </a:pathLst>
          </a:custGeom>
          <a:solidFill>
            <a:srgbClr val="480083">
              <a:alpha val="3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6535170" y="3019359"/>
            <a:ext cx="1405255" cy="131191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ts val="1664"/>
              </a:lnSpc>
              <a:spcBef>
                <a:spcPts val="125"/>
              </a:spcBef>
            </a:pPr>
            <a:r>
              <a:rPr sz="1400" spc="-15" dirty="0">
                <a:solidFill>
                  <a:srgbClr val="FFFFFF"/>
                </a:solidFill>
                <a:latin typeface="Consolas"/>
                <a:cs typeface="Consolas"/>
              </a:rPr>
              <a:t>&gt;&gt;&gt;x </a:t>
            </a:r>
            <a:r>
              <a:rPr sz="1400" spc="15" dirty="0">
                <a:solidFill>
                  <a:srgbClr val="FFFFFF"/>
                </a:solidFill>
                <a:latin typeface="Consolas"/>
                <a:cs typeface="Consolas"/>
              </a:rPr>
              <a:t>=</a:t>
            </a:r>
            <a:r>
              <a:rPr sz="1400" spc="3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10</a:t>
            </a:r>
            <a:endParaRPr sz="1400">
              <a:latin typeface="Consolas"/>
              <a:cs typeface="Consolas"/>
            </a:endParaRPr>
          </a:p>
          <a:p>
            <a:pPr marL="12700" marR="405765">
              <a:lnSpc>
                <a:spcPts val="1650"/>
              </a:lnSpc>
              <a:spcBef>
                <a:spcPts val="70"/>
              </a:spcBef>
            </a:pPr>
            <a:r>
              <a:rPr sz="1400" spc="-15" dirty="0">
                <a:solidFill>
                  <a:srgbClr val="FFFFFF"/>
                </a:solidFill>
                <a:latin typeface="Consolas"/>
                <a:cs typeface="Consolas"/>
              </a:rPr>
              <a:t>&gt;&gt;&gt;x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is 10  </a:t>
            </a:r>
            <a:r>
              <a:rPr sz="1400" spc="-20" dirty="0">
                <a:solidFill>
                  <a:srgbClr val="FFFFFF"/>
                </a:solidFill>
                <a:latin typeface="Consolas"/>
                <a:cs typeface="Consolas"/>
              </a:rPr>
              <a:t>True</a:t>
            </a:r>
            <a:endParaRPr sz="1400">
              <a:latin typeface="Consolas"/>
              <a:cs typeface="Consolas"/>
            </a:endParaRPr>
          </a:p>
          <a:p>
            <a:pPr marL="12700">
              <a:lnSpc>
                <a:spcPts val="1670"/>
              </a:lnSpc>
            </a:pPr>
            <a:r>
              <a:rPr sz="1400" spc="-15" dirty="0">
                <a:solidFill>
                  <a:srgbClr val="FFFFFF"/>
                </a:solidFill>
                <a:latin typeface="Consolas"/>
                <a:cs typeface="Consolas"/>
              </a:rPr>
              <a:t>&gt;&gt;&gt;x </a:t>
            </a:r>
            <a:r>
              <a:rPr sz="1400" spc="15" dirty="0">
                <a:solidFill>
                  <a:srgbClr val="FFFFFF"/>
                </a:solidFill>
                <a:latin typeface="Consolas"/>
                <a:cs typeface="Consolas"/>
              </a:rPr>
              <a:t>=</a:t>
            </a:r>
            <a:r>
              <a:rPr sz="1400" spc="3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10</a:t>
            </a:r>
            <a:endParaRPr sz="1400">
              <a:latin typeface="Consolas"/>
              <a:cs typeface="Consolas"/>
            </a:endParaRPr>
          </a:p>
          <a:p>
            <a:pPr marL="12700" marR="5080">
              <a:lnSpc>
                <a:spcPts val="1730"/>
              </a:lnSpc>
            </a:pPr>
            <a:r>
              <a:rPr sz="1400" spc="-15" dirty="0">
                <a:solidFill>
                  <a:srgbClr val="FFFFFF"/>
                </a:solidFill>
                <a:latin typeface="Consolas"/>
                <a:cs typeface="Consolas"/>
              </a:rPr>
              <a:t>&gt;&gt;&gt;x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is </a:t>
            </a:r>
            <a:r>
              <a:rPr sz="1400" spc="15" dirty="0">
                <a:solidFill>
                  <a:srgbClr val="FFFFFF"/>
                </a:solidFill>
                <a:latin typeface="Consolas"/>
                <a:cs typeface="Consolas"/>
              </a:rPr>
              <a:t>not</a:t>
            </a:r>
            <a:r>
              <a:rPr sz="1400" spc="-7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35" dirty="0">
                <a:solidFill>
                  <a:srgbClr val="FFFFFF"/>
                </a:solidFill>
                <a:latin typeface="Consolas"/>
                <a:cs typeface="Consolas"/>
              </a:rPr>
              <a:t>10 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False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6657990" y="2524125"/>
            <a:ext cx="2114550" cy="8001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7096140" y="2600325"/>
            <a:ext cx="1295400" cy="69532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7012442" y="2525398"/>
            <a:ext cx="1791970" cy="483234"/>
          </a:xfrm>
          <a:custGeom>
            <a:avLst/>
            <a:gdLst/>
            <a:ahLst/>
            <a:cxnLst/>
            <a:rect l="l" t="t" r="r" b="b"/>
            <a:pathLst>
              <a:path w="1791970" h="483235">
                <a:moveTo>
                  <a:pt x="1711177" y="0"/>
                </a:moveTo>
                <a:lnTo>
                  <a:pt x="80497" y="0"/>
                </a:lnTo>
                <a:lnTo>
                  <a:pt x="49171" y="6329"/>
                </a:lnTo>
                <a:lnTo>
                  <a:pt x="23583" y="23587"/>
                </a:lnTo>
                <a:lnTo>
                  <a:pt x="6328" y="49179"/>
                </a:lnTo>
                <a:lnTo>
                  <a:pt x="0" y="80509"/>
                </a:lnTo>
                <a:lnTo>
                  <a:pt x="0" y="402717"/>
                </a:lnTo>
                <a:lnTo>
                  <a:pt x="6328" y="434047"/>
                </a:lnTo>
                <a:lnTo>
                  <a:pt x="23583" y="459639"/>
                </a:lnTo>
                <a:lnTo>
                  <a:pt x="49171" y="476897"/>
                </a:lnTo>
                <a:lnTo>
                  <a:pt x="80497" y="483226"/>
                </a:lnTo>
                <a:lnTo>
                  <a:pt x="1711177" y="483226"/>
                </a:lnTo>
                <a:lnTo>
                  <a:pt x="1742591" y="476897"/>
                </a:lnTo>
                <a:lnTo>
                  <a:pt x="1768224" y="459639"/>
                </a:lnTo>
                <a:lnTo>
                  <a:pt x="1785497" y="434047"/>
                </a:lnTo>
                <a:lnTo>
                  <a:pt x="1791827" y="402717"/>
                </a:lnTo>
                <a:lnTo>
                  <a:pt x="1791827" y="80509"/>
                </a:lnTo>
                <a:lnTo>
                  <a:pt x="1785497" y="49179"/>
                </a:lnTo>
                <a:lnTo>
                  <a:pt x="1768224" y="23587"/>
                </a:lnTo>
                <a:lnTo>
                  <a:pt x="1742591" y="6329"/>
                </a:lnTo>
                <a:lnTo>
                  <a:pt x="1711177" y="0"/>
                </a:lnTo>
                <a:close/>
              </a:path>
            </a:pathLst>
          </a:custGeom>
          <a:solidFill>
            <a:srgbClr val="480083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7551807" y="2642804"/>
            <a:ext cx="727710" cy="24320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400" spc="5" dirty="0">
                <a:solidFill>
                  <a:srgbClr val="FFFFFF"/>
                </a:solidFill>
                <a:latin typeface="Arial"/>
                <a:cs typeface="Arial"/>
              </a:rPr>
              <a:t>Example</a:t>
            </a:r>
            <a:endParaRPr sz="1400">
              <a:latin typeface="Arial"/>
              <a:cs typeface="Arial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8378556" y="34680"/>
            <a:ext cx="765444" cy="54532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997177" y="1524"/>
            <a:ext cx="147320" cy="578485"/>
          </a:xfrm>
          <a:custGeom>
            <a:avLst/>
            <a:gdLst/>
            <a:ahLst/>
            <a:cxnLst/>
            <a:rect l="l" t="t" r="r" b="b"/>
            <a:pathLst>
              <a:path w="147320" h="578485">
                <a:moveTo>
                  <a:pt x="0" y="578479"/>
                </a:moveTo>
                <a:lnTo>
                  <a:pt x="146821" y="578479"/>
                </a:lnTo>
                <a:lnTo>
                  <a:pt x="146821" y="0"/>
                </a:lnTo>
                <a:lnTo>
                  <a:pt x="0" y="0"/>
                </a:lnTo>
                <a:lnTo>
                  <a:pt x="0" y="57847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7818125" y="4951110"/>
            <a:ext cx="1259840" cy="164465"/>
          </a:xfrm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950" b="1" spc="25" dirty="0">
                <a:solidFill>
                  <a:srgbClr val="6F2F9E"/>
                </a:solidFill>
                <a:latin typeface="Arial"/>
                <a:cs typeface="Arial"/>
                <a:hlinkClick r:id="rId9"/>
              </a:rPr>
              <a:t>www.intellipaat.com</a:t>
            </a:r>
            <a:endParaRPr sz="9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3232785" cy="612140"/>
          </a:xfrm>
          <a:custGeom>
            <a:avLst/>
            <a:gdLst/>
            <a:ahLst/>
            <a:cxnLst/>
            <a:rect l="l" t="t" r="r" b="b"/>
            <a:pathLst>
              <a:path w="3232785" h="612140">
                <a:moveTo>
                  <a:pt x="0" y="611645"/>
                </a:moveTo>
                <a:lnTo>
                  <a:pt x="3232282" y="611645"/>
                </a:lnTo>
                <a:lnTo>
                  <a:pt x="3232282" y="0"/>
                </a:lnTo>
                <a:lnTo>
                  <a:pt x="0" y="0"/>
                </a:lnTo>
                <a:lnTo>
                  <a:pt x="0" y="611645"/>
                </a:lnTo>
                <a:close/>
              </a:path>
            </a:pathLst>
          </a:custGeom>
          <a:solidFill>
            <a:srgbClr val="2F233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1944502"/>
            <a:ext cx="3232785" cy="3199130"/>
          </a:xfrm>
          <a:custGeom>
            <a:avLst/>
            <a:gdLst/>
            <a:ahLst/>
            <a:cxnLst/>
            <a:rect l="l" t="t" r="r" b="b"/>
            <a:pathLst>
              <a:path w="3232785" h="3199129">
                <a:moveTo>
                  <a:pt x="0" y="3198998"/>
                </a:moveTo>
                <a:lnTo>
                  <a:pt x="3232282" y="3198998"/>
                </a:lnTo>
                <a:lnTo>
                  <a:pt x="3232282" y="0"/>
                </a:lnTo>
                <a:lnTo>
                  <a:pt x="0" y="0"/>
                </a:lnTo>
                <a:lnTo>
                  <a:pt x="0" y="3198998"/>
                </a:lnTo>
                <a:close/>
              </a:path>
            </a:pathLst>
          </a:custGeom>
          <a:solidFill>
            <a:srgbClr val="2F233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611645"/>
            <a:ext cx="3225800" cy="1332865"/>
          </a:xfrm>
          <a:custGeom>
            <a:avLst/>
            <a:gdLst/>
            <a:ahLst/>
            <a:cxnLst/>
            <a:rect l="l" t="t" r="r" b="b"/>
            <a:pathLst>
              <a:path w="3225800" h="1332864">
                <a:moveTo>
                  <a:pt x="0" y="1332856"/>
                </a:moveTo>
                <a:lnTo>
                  <a:pt x="3225759" y="1332856"/>
                </a:lnTo>
                <a:lnTo>
                  <a:pt x="3225759" y="0"/>
                </a:lnTo>
                <a:lnTo>
                  <a:pt x="0" y="0"/>
                </a:lnTo>
                <a:lnTo>
                  <a:pt x="0" y="1332856"/>
                </a:lnTo>
                <a:close/>
              </a:path>
            </a:pathLst>
          </a:custGeom>
          <a:solidFill>
            <a:srgbClr val="5F47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6679" y="569273"/>
            <a:ext cx="3050540" cy="1186180"/>
          </a:xfrm>
          <a:prstGeom prst="rect">
            <a:avLst/>
          </a:prstGeom>
        </p:spPr>
        <p:txBody>
          <a:bodyPr vert="horz" wrap="square" lIns="0" tIns="75565" rIns="0" bIns="0" rtlCol="0">
            <a:spAutoFit/>
          </a:bodyPr>
          <a:lstStyle/>
          <a:p>
            <a:pPr marL="12700" marR="5080">
              <a:lnSpc>
                <a:spcPts val="4360"/>
              </a:lnSpc>
              <a:spcBef>
                <a:spcPts val="595"/>
              </a:spcBef>
            </a:pPr>
            <a:r>
              <a:rPr sz="3950" b="1" spc="5" dirty="0">
                <a:solidFill>
                  <a:srgbClr val="FFFFFF"/>
                </a:solidFill>
                <a:latin typeface="Arial"/>
                <a:cs typeface="Arial"/>
              </a:rPr>
              <a:t>Operators </a:t>
            </a:r>
            <a:r>
              <a:rPr sz="3950" b="1" spc="20" dirty="0">
                <a:solidFill>
                  <a:srgbClr val="FFFFFF"/>
                </a:solidFill>
                <a:latin typeface="Arial"/>
                <a:cs typeface="Arial"/>
              </a:rPr>
              <a:t>in  </a:t>
            </a:r>
            <a:r>
              <a:rPr sz="3950" b="1" spc="-5" dirty="0">
                <a:solidFill>
                  <a:srgbClr val="FFFFFF"/>
                </a:solidFill>
                <a:latin typeface="Arial"/>
                <a:cs typeface="Arial"/>
              </a:rPr>
              <a:t>Python</a:t>
            </a:r>
            <a:endParaRPr sz="395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46837" y="67476"/>
            <a:ext cx="1275969" cy="5103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0" y="2065903"/>
            <a:ext cx="2967355" cy="363855"/>
          </a:xfrm>
          <a:custGeom>
            <a:avLst/>
            <a:gdLst/>
            <a:ahLst/>
            <a:cxnLst/>
            <a:rect l="l" t="t" r="r" b="b"/>
            <a:pathLst>
              <a:path w="2967355" h="363855">
                <a:moveTo>
                  <a:pt x="2906899" y="0"/>
                </a:moveTo>
                <a:lnTo>
                  <a:pt x="60555" y="0"/>
                </a:lnTo>
                <a:lnTo>
                  <a:pt x="36983" y="4752"/>
                </a:lnTo>
                <a:lnTo>
                  <a:pt x="17735" y="17723"/>
                </a:lnTo>
                <a:lnTo>
                  <a:pt x="4758" y="36979"/>
                </a:lnTo>
                <a:lnTo>
                  <a:pt x="0" y="60588"/>
                </a:lnTo>
                <a:lnTo>
                  <a:pt x="0" y="302773"/>
                </a:lnTo>
                <a:lnTo>
                  <a:pt x="4758" y="326327"/>
                </a:lnTo>
                <a:lnTo>
                  <a:pt x="17735" y="345586"/>
                </a:lnTo>
                <a:lnTo>
                  <a:pt x="36983" y="358583"/>
                </a:lnTo>
                <a:lnTo>
                  <a:pt x="60555" y="363352"/>
                </a:lnTo>
                <a:lnTo>
                  <a:pt x="2906899" y="363352"/>
                </a:lnTo>
                <a:lnTo>
                  <a:pt x="2930440" y="358583"/>
                </a:lnTo>
                <a:lnTo>
                  <a:pt x="2949657" y="345586"/>
                </a:lnTo>
                <a:lnTo>
                  <a:pt x="2962610" y="326327"/>
                </a:lnTo>
                <a:lnTo>
                  <a:pt x="2967359" y="302773"/>
                </a:lnTo>
                <a:lnTo>
                  <a:pt x="2967359" y="60588"/>
                </a:lnTo>
                <a:lnTo>
                  <a:pt x="2962610" y="36979"/>
                </a:lnTo>
                <a:lnTo>
                  <a:pt x="2949657" y="17723"/>
                </a:lnTo>
                <a:lnTo>
                  <a:pt x="2930440" y="4752"/>
                </a:lnTo>
                <a:lnTo>
                  <a:pt x="2906899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0" y="2499110"/>
            <a:ext cx="2967355" cy="363220"/>
          </a:xfrm>
          <a:custGeom>
            <a:avLst/>
            <a:gdLst/>
            <a:ahLst/>
            <a:cxnLst/>
            <a:rect l="l" t="t" r="r" b="b"/>
            <a:pathLst>
              <a:path w="2967355" h="363219">
                <a:moveTo>
                  <a:pt x="2906899" y="0"/>
                </a:moveTo>
                <a:lnTo>
                  <a:pt x="60555" y="0"/>
                </a:lnTo>
                <a:lnTo>
                  <a:pt x="36983" y="4748"/>
                </a:lnTo>
                <a:lnTo>
                  <a:pt x="17735" y="17700"/>
                </a:lnTo>
                <a:lnTo>
                  <a:pt x="4758" y="36913"/>
                </a:lnTo>
                <a:lnTo>
                  <a:pt x="0" y="60447"/>
                </a:lnTo>
                <a:lnTo>
                  <a:pt x="0" y="302632"/>
                </a:lnTo>
                <a:lnTo>
                  <a:pt x="4758" y="326242"/>
                </a:lnTo>
                <a:lnTo>
                  <a:pt x="17735" y="345495"/>
                </a:lnTo>
                <a:lnTo>
                  <a:pt x="36983" y="358461"/>
                </a:lnTo>
                <a:lnTo>
                  <a:pt x="60555" y="363211"/>
                </a:lnTo>
                <a:lnTo>
                  <a:pt x="2906899" y="363211"/>
                </a:lnTo>
                <a:lnTo>
                  <a:pt x="2930440" y="358461"/>
                </a:lnTo>
                <a:lnTo>
                  <a:pt x="2949657" y="345495"/>
                </a:lnTo>
                <a:lnTo>
                  <a:pt x="2962610" y="326242"/>
                </a:lnTo>
                <a:lnTo>
                  <a:pt x="2967359" y="302632"/>
                </a:lnTo>
                <a:lnTo>
                  <a:pt x="2967359" y="60447"/>
                </a:lnTo>
                <a:lnTo>
                  <a:pt x="2962610" y="36913"/>
                </a:lnTo>
                <a:lnTo>
                  <a:pt x="2949657" y="17700"/>
                </a:lnTo>
                <a:lnTo>
                  <a:pt x="2930440" y="4748"/>
                </a:lnTo>
                <a:lnTo>
                  <a:pt x="2906899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0" y="2932175"/>
            <a:ext cx="2967355" cy="363855"/>
          </a:xfrm>
          <a:custGeom>
            <a:avLst/>
            <a:gdLst/>
            <a:ahLst/>
            <a:cxnLst/>
            <a:rect l="l" t="t" r="r" b="b"/>
            <a:pathLst>
              <a:path w="2967355" h="363854">
                <a:moveTo>
                  <a:pt x="2906899" y="0"/>
                </a:moveTo>
                <a:lnTo>
                  <a:pt x="60555" y="0"/>
                </a:lnTo>
                <a:lnTo>
                  <a:pt x="36983" y="4769"/>
                </a:lnTo>
                <a:lnTo>
                  <a:pt x="17735" y="17765"/>
                </a:lnTo>
                <a:lnTo>
                  <a:pt x="4758" y="37024"/>
                </a:lnTo>
                <a:lnTo>
                  <a:pt x="0" y="60579"/>
                </a:lnTo>
                <a:lnTo>
                  <a:pt x="0" y="302763"/>
                </a:lnTo>
                <a:lnTo>
                  <a:pt x="4758" y="326323"/>
                </a:lnTo>
                <a:lnTo>
                  <a:pt x="17735" y="345581"/>
                </a:lnTo>
                <a:lnTo>
                  <a:pt x="36983" y="358575"/>
                </a:lnTo>
                <a:lnTo>
                  <a:pt x="60555" y="363342"/>
                </a:lnTo>
                <a:lnTo>
                  <a:pt x="2906899" y="363342"/>
                </a:lnTo>
                <a:lnTo>
                  <a:pt x="2930440" y="358575"/>
                </a:lnTo>
                <a:lnTo>
                  <a:pt x="2949657" y="345581"/>
                </a:lnTo>
                <a:lnTo>
                  <a:pt x="2962610" y="326323"/>
                </a:lnTo>
                <a:lnTo>
                  <a:pt x="2967359" y="302763"/>
                </a:lnTo>
                <a:lnTo>
                  <a:pt x="2967359" y="60579"/>
                </a:lnTo>
                <a:lnTo>
                  <a:pt x="2962610" y="37024"/>
                </a:lnTo>
                <a:lnTo>
                  <a:pt x="2949657" y="17765"/>
                </a:lnTo>
                <a:lnTo>
                  <a:pt x="2930440" y="4769"/>
                </a:lnTo>
                <a:lnTo>
                  <a:pt x="2906899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0" y="3365372"/>
            <a:ext cx="2967355" cy="363220"/>
          </a:xfrm>
          <a:custGeom>
            <a:avLst/>
            <a:gdLst/>
            <a:ahLst/>
            <a:cxnLst/>
            <a:rect l="l" t="t" r="r" b="b"/>
            <a:pathLst>
              <a:path w="2967355" h="363220">
                <a:moveTo>
                  <a:pt x="2906899" y="0"/>
                </a:moveTo>
                <a:lnTo>
                  <a:pt x="60555" y="0"/>
                </a:lnTo>
                <a:lnTo>
                  <a:pt x="36983" y="4748"/>
                </a:lnTo>
                <a:lnTo>
                  <a:pt x="17735" y="17700"/>
                </a:lnTo>
                <a:lnTo>
                  <a:pt x="4758" y="36913"/>
                </a:lnTo>
                <a:lnTo>
                  <a:pt x="0" y="60447"/>
                </a:lnTo>
                <a:lnTo>
                  <a:pt x="0" y="302763"/>
                </a:lnTo>
                <a:lnTo>
                  <a:pt x="4758" y="326305"/>
                </a:lnTo>
                <a:lnTo>
                  <a:pt x="17735" y="345522"/>
                </a:lnTo>
                <a:lnTo>
                  <a:pt x="36983" y="358475"/>
                </a:lnTo>
                <a:lnTo>
                  <a:pt x="60555" y="363224"/>
                </a:lnTo>
                <a:lnTo>
                  <a:pt x="2906899" y="363224"/>
                </a:lnTo>
                <a:lnTo>
                  <a:pt x="2930440" y="358475"/>
                </a:lnTo>
                <a:lnTo>
                  <a:pt x="2949657" y="345522"/>
                </a:lnTo>
                <a:lnTo>
                  <a:pt x="2962610" y="326305"/>
                </a:lnTo>
                <a:lnTo>
                  <a:pt x="2967359" y="302763"/>
                </a:lnTo>
                <a:lnTo>
                  <a:pt x="2967359" y="60447"/>
                </a:lnTo>
                <a:lnTo>
                  <a:pt x="2962610" y="36913"/>
                </a:lnTo>
                <a:lnTo>
                  <a:pt x="2949657" y="17700"/>
                </a:lnTo>
                <a:lnTo>
                  <a:pt x="2930440" y="4748"/>
                </a:lnTo>
                <a:lnTo>
                  <a:pt x="2906899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0" y="3798439"/>
            <a:ext cx="2967355" cy="363855"/>
          </a:xfrm>
          <a:custGeom>
            <a:avLst/>
            <a:gdLst/>
            <a:ahLst/>
            <a:cxnLst/>
            <a:rect l="l" t="t" r="r" b="b"/>
            <a:pathLst>
              <a:path w="2967355" h="363854">
                <a:moveTo>
                  <a:pt x="2906899" y="0"/>
                </a:moveTo>
                <a:lnTo>
                  <a:pt x="60555" y="0"/>
                </a:lnTo>
                <a:lnTo>
                  <a:pt x="36983" y="4769"/>
                </a:lnTo>
                <a:lnTo>
                  <a:pt x="17735" y="17765"/>
                </a:lnTo>
                <a:lnTo>
                  <a:pt x="4758" y="37024"/>
                </a:lnTo>
                <a:lnTo>
                  <a:pt x="0" y="60579"/>
                </a:lnTo>
                <a:lnTo>
                  <a:pt x="0" y="302788"/>
                </a:lnTo>
                <a:lnTo>
                  <a:pt x="4758" y="326354"/>
                </a:lnTo>
                <a:lnTo>
                  <a:pt x="17735" y="345603"/>
                </a:lnTo>
                <a:lnTo>
                  <a:pt x="36983" y="358582"/>
                </a:lnTo>
                <a:lnTo>
                  <a:pt x="60555" y="363342"/>
                </a:lnTo>
                <a:lnTo>
                  <a:pt x="2906899" y="363342"/>
                </a:lnTo>
                <a:lnTo>
                  <a:pt x="2930440" y="358582"/>
                </a:lnTo>
                <a:lnTo>
                  <a:pt x="2949657" y="345603"/>
                </a:lnTo>
                <a:lnTo>
                  <a:pt x="2962610" y="326354"/>
                </a:lnTo>
                <a:lnTo>
                  <a:pt x="2967359" y="302788"/>
                </a:lnTo>
                <a:lnTo>
                  <a:pt x="2967359" y="60579"/>
                </a:lnTo>
                <a:lnTo>
                  <a:pt x="2962610" y="37024"/>
                </a:lnTo>
                <a:lnTo>
                  <a:pt x="2949657" y="17765"/>
                </a:lnTo>
                <a:lnTo>
                  <a:pt x="2930440" y="4769"/>
                </a:lnTo>
                <a:lnTo>
                  <a:pt x="2906899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0" y="4231599"/>
            <a:ext cx="2967355" cy="363855"/>
          </a:xfrm>
          <a:custGeom>
            <a:avLst/>
            <a:gdLst/>
            <a:ahLst/>
            <a:cxnLst/>
            <a:rect l="l" t="t" r="r" b="b"/>
            <a:pathLst>
              <a:path w="2967355" h="363854">
                <a:moveTo>
                  <a:pt x="2906899" y="0"/>
                </a:moveTo>
                <a:lnTo>
                  <a:pt x="60555" y="0"/>
                </a:lnTo>
                <a:lnTo>
                  <a:pt x="36983" y="4758"/>
                </a:lnTo>
                <a:lnTo>
                  <a:pt x="17735" y="17736"/>
                </a:lnTo>
                <a:lnTo>
                  <a:pt x="4758" y="36984"/>
                </a:lnTo>
                <a:lnTo>
                  <a:pt x="0" y="60554"/>
                </a:lnTo>
                <a:lnTo>
                  <a:pt x="0" y="302751"/>
                </a:lnTo>
                <a:lnTo>
                  <a:pt x="4758" y="326323"/>
                </a:lnTo>
                <a:lnTo>
                  <a:pt x="17735" y="345572"/>
                </a:lnTo>
                <a:lnTo>
                  <a:pt x="36983" y="358550"/>
                </a:lnTo>
                <a:lnTo>
                  <a:pt x="60555" y="363309"/>
                </a:lnTo>
                <a:lnTo>
                  <a:pt x="2906899" y="363309"/>
                </a:lnTo>
                <a:lnTo>
                  <a:pt x="2930440" y="358550"/>
                </a:lnTo>
                <a:lnTo>
                  <a:pt x="2949657" y="345572"/>
                </a:lnTo>
                <a:lnTo>
                  <a:pt x="2962610" y="326323"/>
                </a:lnTo>
                <a:lnTo>
                  <a:pt x="2967359" y="302751"/>
                </a:lnTo>
                <a:lnTo>
                  <a:pt x="2967359" y="60554"/>
                </a:lnTo>
                <a:lnTo>
                  <a:pt x="2962610" y="36984"/>
                </a:lnTo>
                <a:lnTo>
                  <a:pt x="2949657" y="17736"/>
                </a:lnTo>
                <a:lnTo>
                  <a:pt x="2930440" y="4758"/>
                </a:lnTo>
                <a:lnTo>
                  <a:pt x="2906899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500" y="4664738"/>
            <a:ext cx="3213100" cy="363855"/>
          </a:xfrm>
          <a:custGeom>
            <a:avLst/>
            <a:gdLst/>
            <a:ahLst/>
            <a:cxnLst/>
            <a:rect l="l" t="t" r="r" b="b"/>
            <a:pathLst>
              <a:path w="3213100" h="363854">
                <a:moveTo>
                  <a:pt x="3152233" y="0"/>
                </a:moveTo>
                <a:lnTo>
                  <a:pt x="60555" y="0"/>
                </a:lnTo>
                <a:lnTo>
                  <a:pt x="36983" y="4758"/>
                </a:lnTo>
                <a:lnTo>
                  <a:pt x="17735" y="17735"/>
                </a:lnTo>
                <a:lnTo>
                  <a:pt x="4758" y="36983"/>
                </a:lnTo>
                <a:lnTo>
                  <a:pt x="0" y="60554"/>
                </a:lnTo>
                <a:lnTo>
                  <a:pt x="0" y="302763"/>
                </a:lnTo>
                <a:lnTo>
                  <a:pt x="4758" y="326332"/>
                </a:lnTo>
                <a:lnTo>
                  <a:pt x="17735" y="345576"/>
                </a:lnTo>
                <a:lnTo>
                  <a:pt x="36983" y="358549"/>
                </a:lnTo>
                <a:lnTo>
                  <a:pt x="60555" y="363306"/>
                </a:lnTo>
                <a:lnTo>
                  <a:pt x="3152233" y="363306"/>
                </a:lnTo>
                <a:lnTo>
                  <a:pt x="3175794" y="358549"/>
                </a:lnTo>
                <a:lnTo>
                  <a:pt x="3195057" y="345576"/>
                </a:lnTo>
                <a:lnTo>
                  <a:pt x="3208057" y="326332"/>
                </a:lnTo>
                <a:lnTo>
                  <a:pt x="3212827" y="302763"/>
                </a:lnTo>
                <a:lnTo>
                  <a:pt x="3212827" y="60554"/>
                </a:lnTo>
                <a:lnTo>
                  <a:pt x="3208057" y="36983"/>
                </a:lnTo>
                <a:lnTo>
                  <a:pt x="3195057" y="17735"/>
                </a:lnTo>
                <a:lnTo>
                  <a:pt x="3175794" y="4758"/>
                </a:lnTo>
                <a:lnTo>
                  <a:pt x="3152233" y="0"/>
                </a:lnTo>
                <a:close/>
              </a:path>
            </a:pathLst>
          </a:custGeom>
          <a:solidFill>
            <a:srgbClr val="6555B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>
            <a:spLocks noGrp="1"/>
          </p:cNvSpPr>
          <p:nvPr>
            <p:ph sz="half" idx="2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44780" indent="-9525" algn="ctr">
              <a:lnSpc>
                <a:spcPct val="158200"/>
              </a:lnSpc>
              <a:spcBef>
                <a:spcPts val="100"/>
              </a:spcBef>
            </a:pPr>
            <a:r>
              <a:rPr spc="-5" dirty="0"/>
              <a:t>Arithmetic </a:t>
            </a:r>
            <a:r>
              <a:rPr dirty="0"/>
              <a:t>Operator  Assignment Operator  </a:t>
            </a:r>
            <a:r>
              <a:rPr spc="-10" dirty="0"/>
              <a:t>Comparison </a:t>
            </a:r>
            <a:r>
              <a:rPr dirty="0"/>
              <a:t>Operator  </a:t>
            </a:r>
            <a:r>
              <a:rPr spc="-10" dirty="0"/>
              <a:t>Logical </a:t>
            </a:r>
            <a:r>
              <a:rPr dirty="0"/>
              <a:t>Operator  </a:t>
            </a:r>
            <a:r>
              <a:rPr spc="-10" dirty="0"/>
              <a:t>Bitwise </a:t>
            </a:r>
            <a:r>
              <a:rPr dirty="0"/>
              <a:t>Operator  </a:t>
            </a:r>
            <a:r>
              <a:rPr spc="5" dirty="0"/>
              <a:t>Identity</a:t>
            </a:r>
            <a:r>
              <a:rPr spc="-70" dirty="0"/>
              <a:t> </a:t>
            </a:r>
            <a:r>
              <a:rPr dirty="0"/>
              <a:t>Operator</a:t>
            </a:r>
          </a:p>
          <a:p>
            <a:pPr marL="123825">
              <a:lnSpc>
                <a:spcPct val="100000"/>
              </a:lnSpc>
              <a:spcBef>
                <a:spcPts val="1255"/>
              </a:spcBef>
            </a:pPr>
            <a:r>
              <a:rPr spc="-5" dirty="0"/>
              <a:t>Membership</a:t>
            </a:r>
            <a:r>
              <a:rPr dirty="0"/>
              <a:t> Operator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3621408" y="231442"/>
            <a:ext cx="4585970" cy="941705"/>
          </a:xfrm>
          <a:prstGeom prst="rect">
            <a:avLst/>
          </a:prstGeom>
        </p:spPr>
        <p:txBody>
          <a:bodyPr vert="horz" wrap="square" lIns="0" tIns="1644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295"/>
              </a:spcBef>
            </a:pPr>
            <a:r>
              <a:rPr sz="2000" b="1" spc="35" dirty="0">
                <a:solidFill>
                  <a:srgbClr val="6F2F9F"/>
                </a:solidFill>
                <a:latin typeface="Arial"/>
                <a:cs typeface="Arial"/>
              </a:rPr>
              <a:t>Test</a:t>
            </a:r>
            <a:r>
              <a:rPr sz="2000" b="1" spc="-190" dirty="0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sz="2000" b="1" spc="20" dirty="0">
                <a:solidFill>
                  <a:srgbClr val="6F2F9F"/>
                </a:solidFill>
                <a:latin typeface="Arial"/>
                <a:cs typeface="Arial"/>
              </a:rPr>
              <a:t>whether</a:t>
            </a:r>
            <a:r>
              <a:rPr sz="2000" b="1" spc="-155" dirty="0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sz="2000" b="1" spc="15" dirty="0">
                <a:solidFill>
                  <a:srgbClr val="6F2F9F"/>
                </a:solidFill>
                <a:latin typeface="Arial"/>
                <a:cs typeface="Arial"/>
              </a:rPr>
              <a:t>a</a:t>
            </a:r>
            <a:r>
              <a:rPr sz="2000" b="1" spc="-40" dirty="0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sz="2000" b="1" spc="20" dirty="0">
                <a:solidFill>
                  <a:srgbClr val="6F2F9F"/>
                </a:solidFill>
                <a:latin typeface="Arial"/>
                <a:cs typeface="Arial"/>
              </a:rPr>
              <a:t>value</a:t>
            </a:r>
            <a:r>
              <a:rPr sz="2000" b="1" spc="-190" dirty="0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sz="2000" b="1" spc="25" dirty="0">
                <a:solidFill>
                  <a:srgbClr val="6F2F9F"/>
                </a:solidFill>
                <a:latin typeface="Arial"/>
                <a:cs typeface="Arial"/>
              </a:rPr>
              <a:t>is</a:t>
            </a:r>
            <a:r>
              <a:rPr sz="2000" b="1" spc="-40" dirty="0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sz="2000" b="1" spc="15" dirty="0">
                <a:solidFill>
                  <a:srgbClr val="6F2F9F"/>
                </a:solidFill>
                <a:latin typeface="Arial"/>
                <a:cs typeface="Arial"/>
              </a:rPr>
              <a:t>a</a:t>
            </a:r>
            <a:r>
              <a:rPr sz="2000" b="1" spc="-40" dirty="0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sz="2000" b="1" spc="30" dirty="0">
                <a:solidFill>
                  <a:srgbClr val="6F2F9F"/>
                </a:solidFill>
                <a:latin typeface="Arial"/>
                <a:cs typeface="Arial"/>
              </a:rPr>
              <a:t>member</a:t>
            </a:r>
            <a:r>
              <a:rPr sz="2000" b="1" spc="-155" dirty="0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sz="2000" b="1" spc="25" dirty="0">
                <a:solidFill>
                  <a:srgbClr val="6F2F9F"/>
                </a:solidFill>
                <a:latin typeface="Arial"/>
                <a:cs typeface="Arial"/>
              </a:rPr>
              <a:t>of</a:t>
            </a:r>
            <a:r>
              <a:rPr sz="2000" b="1" spc="-180" dirty="0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sz="2000" b="1" spc="15" dirty="0">
                <a:solidFill>
                  <a:srgbClr val="6F2F9F"/>
                </a:solidFill>
                <a:latin typeface="Arial"/>
                <a:cs typeface="Arial"/>
              </a:rPr>
              <a:t>a</a:t>
            </a:r>
            <a:endParaRPr sz="20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1210"/>
              </a:spcBef>
            </a:pPr>
            <a:r>
              <a:rPr sz="2000" b="1" spc="20" dirty="0">
                <a:solidFill>
                  <a:srgbClr val="6F2F9F"/>
                </a:solidFill>
                <a:latin typeface="Arial"/>
                <a:cs typeface="Arial"/>
              </a:rPr>
              <a:t>sequence</a:t>
            </a:r>
            <a:endParaRPr sz="200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3733160" y="2138123"/>
            <a:ext cx="2240915" cy="307975"/>
          </a:xfrm>
          <a:custGeom>
            <a:avLst/>
            <a:gdLst/>
            <a:ahLst/>
            <a:cxnLst/>
            <a:rect l="l" t="t" r="r" b="b"/>
            <a:pathLst>
              <a:path w="2240915" h="307975">
                <a:moveTo>
                  <a:pt x="0" y="307765"/>
                </a:moveTo>
                <a:lnTo>
                  <a:pt x="2240398" y="307765"/>
                </a:lnTo>
                <a:lnTo>
                  <a:pt x="2240398" y="0"/>
                </a:lnTo>
                <a:lnTo>
                  <a:pt x="0" y="0"/>
                </a:lnTo>
                <a:lnTo>
                  <a:pt x="0" y="307765"/>
                </a:lnTo>
                <a:close/>
              </a:path>
            </a:pathLst>
          </a:custGeom>
          <a:solidFill>
            <a:srgbClr val="2F233B">
              <a:alpha val="32156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3815718" y="2165665"/>
            <a:ext cx="1001394" cy="24320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400" spc="-15" dirty="0">
                <a:solidFill>
                  <a:srgbClr val="FFFFFF"/>
                </a:solidFill>
                <a:latin typeface="Consolas"/>
                <a:cs typeface="Consolas"/>
              </a:rPr>
              <a:t>in, not</a:t>
            </a:r>
            <a:r>
              <a:rPr sz="1400" spc="-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in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3381390" y="1647825"/>
            <a:ext cx="2114550" cy="8096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762390" y="1724025"/>
            <a:ext cx="1400175" cy="6953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733160" y="1654942"/>
            <a:ext cx="1791970" cy="483234"/>
          </a:xfrm>
          <a:custGeom>
            <a:avLst/>
            <a:gdLst/>
            <a:ahLst/>
            <a:cxnLst/>
            <a:rect l="l" t="t" r="r" b="b"/>
            <a:pathLst>
              <a:path w="1791970" h="483235">
                <a:moveTo>
                  <a:pt x="1711208" y="0"/>
                </a:moveTo>
                <a:lnTo>
                  <a:pt x="80528" y="0"/>
                </a:lnTo>
                <a:lnTo>
                  <a:pt x="49197" y="6328"/>
                </a:lnTo>
                <a:lnTo>
                  <a:pt x="23599" y="23583"/>
                </a:lnTo>
                <a:lnTo>
                  <a:pt x="6333" y="49171"/>
                </a:lnTo>
                <a:lnTo>
                  <a:pt x="0" y="80497"/>
                </a:lnTo>
                <a:lnTo>
                  <a:pt x="0" y="402701"/>
                </a:lnTo>
                <a:lnTo>
                  <a:pt x="6333" y="434042"/>
                </a:lnTo>
                <a:lnTo>
                  <a:pt x="23599" y="459639"/>
                </a:lnTo>
                <a:lnTo>
                  <a:pt x="49197" y="476900"/>
                </a:lnTo>
                <a:lnTo>
                  <a:pt x="80528" y="483229"/>
                </a:lnTo>
                <a:lnTo>
                  <a:pt x="1711208" y="483229"/>
                </a:lnTo>
                <a:lnTo>
                  <a:pt x="1742538" y="476900"/>
                </a:lnTo>
                <a:lnTo>
                  <a:pt x="1768137" y="459639"/>
                </a:lnTo>
                <a:lnTo>
                  <a:pt x="1785403" y="434042"/>
                </a:lnTo>
                <a:lnTo>
                  <a:pt x="1791736" y="402701"/>
                </a:lnTo>
                <a:lnTo>
                  <a:pt x="1791736" y="80497"/>
                </a:lnTo>
                <a:lnTo>
                  <a:pt x="1785403" y="49171"/>
                </a:lnTo>
                <a:lnTo>
                  <a:pt x="1768137" y="23583"/>
                </a:lnTo>
                <a:lnTo>
                  <a:pt x="1742538" y="6328"/>
                </a:lnTo>
                <a:lnTo>
                  <a:pt x="1711208" y="0"/>
                </a:lnTo>
                <a:close/>
              </a:path>
            </a:pathLst>
          </a:custGeom>
          <a:solidFill>
            <a:srgbClr val="6555B8">
              <a:alpha val="7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4211704" y="1771075"/>
            <a:ext cx="829944" cy="24320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400" spc="5" dirty="0">
                <a:solidFill>
                  <a:srgbClr val="FFFFFF"/>
                </a:solidFill>
                <a:latin typeface="Arial"/>
                <a:cs typeface="Arial"/>
              </a:rPr>
              <a:t>Operators</a:t>
            </a:r>
            <a:endParaRPr sz="1400">
              <a:latin typeface="Arial"/>
              <a:cs typeface="Arial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5715000" y="2990301"/>
            <a:ext cx="3053715" cy="1600835"/>
          </a:xfrm>
          <a:custGeom>
            <a:avLst/>
            <a:gdLst/>
            <a:ahLst/>
            <a:cxnLst/>
            <a:rect l="l" t="t" r="r" b="b"/>
            <a:pathLst>
              <a:path w="3053715" h="1600835">
                <a:moveTo>
                  <a:pt x="0" y="1600449"/>
                </a:moveTo>
                <a:lnTo>
                  <a:pt x="3053577" y="1600449"/>
                </a:lnTo>
                <a:lnTo>
                  <a:pt x="3053577" y="0"/>
                </a:lnTo>
                <a:lnTo>
                  <a:pt x="0" y="0"/>
                </a:lnTo>
                <a:lnTo>
                  <a:pt x="0" y="1600449"/>
                </a:lnTo>
                <a:close/>
              </a:path>
            </a:pathLst>
          </a:custGeom>
          <a:solidFill>
            <a:srgbClr val="480083">
              <a:alpha val="3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5799704" y="3019359"/>
            <a:ext cx="2771775" cy="152209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ts val="1664"/>
              </a:lnSpc>
              <a:spcBef>
                <a:spcPts val="125"/>
              </a:spcBef>
            </a:pP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&gt;&gt;&gt;pets=[‘dog’,’cat’,’wolf’]</a:t>
            </a:r>
            <a:endParaRPr sz="1400">
              <a:latin typeface="Consolas"/>
              <a:cs typeface="Consolas"/>
            </a:endParaRPr>
          </a:p>
          <a:p>
            <a:pPr marL="12700">
              <a:lnSpc>
                <a:spcPts val="1655"/>
              </a:lnSpc>
            </a:pP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&gt;&gt;&gt;‘lion’ in</a:t>
            </a:r>
            <a:r>
              <a:rPr sz="1400" spc="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pets</a:t>
            </a:r>
            <a:endParaRPr sz="1400">
              <a:latin typeface="Consolas"/>
              <a:cs typeface="Consolas"/>
            </a:endParaRPr>
          </a:p>
          <a:p>
            <a:pPr marL="12700">
              <a:lnSpc>
                <a:spcPts val="1664"/>
              </a:lnSpc>
            </a:pP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False</a:t>
            </a:r>
            <a:endParaRPr sz="1400">
              <a:latin typeface="Consolas"/>
              <a:cs typeface="Consolas"/>
            </a:endParaRPr>
          </a:p>
          <a:p>
            <a:pPr marL="12700">
              <a:lnSpc>
                <a:spcPts val="1670"/>
              </a:lnSpc>
              <a:spcBef>
                <a:spcPts val="50"/>
              </a:spcBef>
            </a:pP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&gt;&gt;&gt;‘wolf’ in</a:t>
            </a:r>
            <a:r>
              <a:rPr sz="1400" spc="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pets</a:t>
            </a:r>
            <a:endParaRPr sz="1400">
              <a:latin typeface="Consolas"/>
              <a:cs typeface="Consolas"/>
            </a:endParaRPr>
          </a:p>
          <a:p>
            <a:pPr marL="12700">
              <a:lnSpc>
                <a:spcPts val="1670"/>
              </a:lnSpc>
            </a:pPr>
            <a:r>
              <a:rPr sz="1400" spc="-20" dirty="0">
                <a:solidFill>
                  <a:srgbClr val="FFFFFF"/>
                </a:solidFill>
                <a:latin typeface="Consolas"/>
                <a:cs typeface="Consolas"/>
              </a:rPr>
              <a:t>True</a:t>
            </a:r>
            <a:endParaRPr sz="1400">
              <a:latin typeface="Consolas"/>
              <a:cs typeface="Consolas"/>
            </a:endParaRPr>
          </a:p>
          <a:p>
            <a:pPr marL="12700">
              <a:lnSpc>
                <a:spcPts val="1664"/>
              </a:lnSpc>
              <a:spcBef>
                <a:spcPts val="45"/>
              </a:spcBef>
            </a:pPr>
            <a:r>
              <a:rPr sz="1400" spc="-10" dirty="0">
                <a:solidFill>
                  <a:srgbClr val="FFFFFF"/>
                </a:solidFill>
                <a:latin typeface="Consolas"/>
                <a:cs typeface="Consolas"/>
              </a:rPr>
              <a:t>&gt;&gt;&gt;‘me’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in</a:t>
            </a:r>
            <a:r>
              <a:rPr sz="1400" spc="3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‘appoint</a:t>
            </a:r>
            <a:r>
              <a:rPr sz="1400" b="1" dirty="0">
                <a:solidFill>
                  <a:srgbClr val="FFFFFF"/>
                </a:solidFill>
                <a:latin typeface="Consolas"/>
                <a:cs typeface="Consolas"/>
              </a:rPr>
              <a:t>me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nt’</a:t>
            </a:r>
            <a:endParaRPr sz="1400">
              <a:latin typeface="Consolas"/>
              <a:cs typeface="Consolas"/>
            </a:endParaRPr>
          </a:p>
          <a:p>
            <a:pPr marL="12700">
              <a:lnSpc>
                <a:spcPts val="1664"/>
              </a:lnSpc>
            </a:pPr>
            <a:r>
              <a:rPr sz="1400" spc="-20" dirty="0">
                <a:solidFill>
                  <a:srgbClr val="FFFFFF"/>
                </a:solidFill>
                <a:latin typeface="Consolas"/>
                <a:cs typeface="Consolas"/>
              </a:rPr>
              <a:t>True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6657990" y="2524125"/>
            <a:ext cx="2114550" cy="8001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096140" y="2600325"/>
            <a:ext cx="1295400" cy="69532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7012442" y="2525398"/>
            <a:ext cx="1791970" cy="483234"/>
          </a:xfrm>
          <a:custGeom>
            <a:avLst/>
            <a:gdLst/>
            <a:ahLst/>
            <a:cxnLst/>
            <a:rect l="l" t="t" r="r" b="b"/>
            <a:pathLst>
              <a:path w="1791970" h="483235">
                <a:moveTo>
                  <a:pt x="1711177" y="0"/>
                </a:moveTo>
                <a:lnTo>
                  <a:pt x="80497" y="0"/>
                </a:lnTo>
                <a:lnTo>
                  <a:pt x="49171" y="6329"/>
                </a:lnTo>
                <a:lnTo>
                  <a:pt x="23583" y="23587"/>
                </a:lnTo>
                <a:lnTo>
                  <a:pt x="6328" y="49179"/>
                </a:lnTo>
                <a:lnTo>
                  <a:pt x="0" y="80509"/>
                </a:lnTo>
                <a:lnTo>
                  <a:pt x="0" y="402717"/>
                </a:lnTo>
                <a:lnTo>
                  <a:pt x="6328" y="434047"/>
                </a:lnTo>
                <a:lnTo>
                  <a:pt x="23583" y="459639"/>
                </a:lnTo>
                <a:lnTo>
                  <a:pt x="49171" y="476897"/>
                </a:lnTo>
                <a:lnTo>
                  <a:pt x="80497" y="483226"/>
                </a:lnTo>
                <a:lnTo>
                  <a:pt x="1711177" y="483226"/>
                </a:lnTo>
                <a:lnTo>
                  <a:pt x="1742591" y="476897"/>
                </a:lnTo>
                <a:lnTo>
                  <a:pt x="1768224" y="459639"/>
                </a:lnTo>
                <a:lnTo>
                  <a:pt x="1785497" y="434047"/>
                </a:lnTo>
                <a:lnTo>
                  <a:pt x="1791827" y="402717"/>
                </a:lnTo>
                <a:lnTo>
                  <a:pt x="1791827" y="80509"/>
                </a:lnTo>
                <a:lnTo>
                  <a:pt x="1785497" y="49179"/>
                </a:lnTo>
                <a:lnTo>
                  <a:pt x="1768224" y="23587"/>
                </a:lnTo>
                <a:lnTo>
                  <a:pt x="1742591" y="6329"/>
                </a:lnTo>
                <a:lnTo>
                  <a:pt x="1711177" y="0"/>
                </a:lnTo>
                <a:close/>
              </a:path>
            </a:pathLst>
          </a:custGeom>
          <a:solidFill>
            <a:srgbClr val="480083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7551807" y="2642804"/>
            <a:ext cx="727710" cy="24320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400" spc="5" dirty="0">
                <a:solidFill>
                  <a:srgbClr val="FFFFFF"/>
                </a:solidFill>
                <a:latin typeface="Arial"/>
                <a:cs typeface="Arial"/>
              </a:rPr>
              <a:t>Example</a:t>
            </a:r>
            <a:endParaRPr sz="1400">
              <a:latin typeface="Arial"/>
              <a:cs typeface="Arial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8378556" y="34680"/>
            <a:ext cx="765444" cy="54532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8997177" y="1524"/>
            <a:ext cx="147320" cy="578485"/>
          </a:xfrm>
          <a:custGeom>
            <a:avLst/>
            <a:gdLst/>
            <a:ahLst/>
            <a:cxnLst/>
            <a:rect l="l" t="t" r="r" b="b"/>
            <a:pathLst>
              <a:path w="147320" h="578485">
                <a:moveTo>
                  <a:pt x="0" y="578479"/>
                </a:moveTo>
                <a:lnTo>
                  <a:pt x="146821" y="578479"/>
                </a:lnTo>
                <a:lnTo>
                  <a:pt x="146821" y="0"/>
                </a:lnTo>
                <a:lnTo>
                  <a:pt x="0" y="0"/>
                </a:lnTo>
                <a:lnTo>
                  <a:pt x="0" y="57847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7818125" y="4951110"/>
            <a:ext cx="1259840" cy="164465"/>
          </a:xfrm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950" b="1" spc="25" dirty="0">
                <a:solidFill>
                  <a:srgbClr val="6F2F9E"/>
                </a:solidFill>
                <a:latin typeface="Arial"/>
                <a:cs typeface="Arial"/>
                <a:hlinkClick r:id="rId8"/>
              </a:rPr>
              <a:t>www.intellipaat.com</a:t>
            </a:r>
            <a:endParaRPr sz="9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484260" y="2062733"/>
            <a:ext cx="5448300" cy="13620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1524"/>
            <a:ext cx="3333750" cy="51419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3232785" cy="1381125"/>
          </a:xfrm>
          <a:custGeom>
            <a:avLst/>
            <a:gdLst/>
            <a:ahLst/>
            <a:cxnLst/>
            <a:rect l="l" t="t" r="r" b="b"/>
            <a:pathLst>
              <a:path w="3232785" h="1381125">
                <a:moveTo>
                  <a:pt x="0" y="1380993"/>
                </a:moveTo>
                <a:lnTo>
                  <a:pt x="3232282" y="1380993"/>
                </a:lnTo>
                <a:lnTo>
                  <a:pt x="3232282" y="0"/>
                </a:lnTo>
                <a:lnTo>
                  <a:pt x="0" y="0"/>
                </a:lnTo>
                <a:lnTo>
                  <a:pt x="0" y="1380993"/>
                </a:lnTo>
                <a:close/>
              </a:path>
            </a:pathLst>
          </a:custGeom>
          <a:solidFill>
            <a:srgbClr val="2F233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2713862"/>
            <a:ext cx="3232785" cy="2430145"/>
          </a:xfrm>
          <a:custGeom>
            <a:avLst/>
            <a:gdLst/>
            <a:ahLst/>
            <a:cxnLst/>
            <a:rect l="l" t="t" r="r" b="b"/>
            <a:pathLst>
              <a:path w="3232785" h="2430145">
                <a:moveTo>
                  <a:pt x="0" y="2429637"/>
                </a:moveTo>
                <a:lnTo>
                  <a:pt x="3232282" y="2429637"/>
                </a:lnTo>
                <a:lnTo>
                  <a:pt x="3232282" y="0"/>
                </a:lnTo>
                <a:lnTo>
                  <a:pt x="0" y="0"/>
                </a:lnTo>
                <a:lnTo>
                  <a:pt x="0" y="2429637"/>
                </a:lnTo>
                <a:close/>
              </a:path>
            </a:pathLst>
          </a:custGeom>
          <a:solidFill>
            <a:srgbClr val="2F233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0" y="1380993"/>
            <a:ext cx="3232785" cy="1332865"/>
          </a:xfrm>
          <a:prstGeom prst="rect">
            <a:avLst/>
          </a:prstGeom>
          <a:solidFill>
            <a:srgbClr val="5F4778"/>
          </a:solidFill>
        </p:spPr>
        <p:txBody>
          <a:bodyPr vert="horz" wrap="square" lIns="0" tIns="34290" rIns="0" bIns="0" rtlCol="0">
            <a:spAutoFit/>
          </a:bodyPr>
          <a:lstStyle/>
          <a:p>
            <a:pPr marL="180975" marR="922019">
              <a:lnSpc>
                <a:spcPts val="4360"/>
              </a:lnSpc>
              <a:spcBef>
                <a:spcPts val="270"/>
              </a:spcBef>
            </a:pPr>
            <a:r>
              <a:rPr sz="3950" b="1" spc="-5" dirty="0">
                <a:solidFill>
                  <a:srgbClr val="FFFFFF"/>
                </a:solidFill>
                <a:latin typeface="Arial"/>
                <a:cs typeface="Arial"/>
              </a:rPr>
              <a:t>Python:  D</a:t>
            </a:r>
            <a:r>
              <a:rPr sz="3950" b="1" spc="-2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3950" b="1" spc="3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3950" b="1" spc="-2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3950" b="1" spc="3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3950" b="1" spc="-25" dirty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sz="3950" b="1" spc="-20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3950" b="1" spc="1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endParaRPr sz="395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46837" y="67476"/>
            <a:ext cx="1275969" cy="51036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378556" y="103235"/>
            <a:ext cx="480212" cy="48021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0" y="2713863"/>
            <a:ext cx="3239505" cy="242963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5509504" y="1395085"/>
            <a:ext cx="1108075" cy="284480"/>
          </a:xfrm>
          <a:prstGeom prst="rect">
            <a:avLst/>
          </a:prstGeom>
          <a:solidFill>
            <a:srgbClr val="5F4778"/>
          </a:solidFill>
        </p:spPr>
        <p:txBody>
          <a:bodyPr vert="horz" wrap="square" lIns="0" tIns="71755" rIns="0" bIns="0" rtlCol="0">
            <a:spAutoFit/>
          </a:bodyPr>
          <a:lstStyle/>
          <a:p>
            <a:pPr marL="307340">
              <a:lnSpc>
                <a:spcPct val="100000"/>
              </a:lnSpc>
              <a:spcBef>
                <a:spcPts val="565"/>
              </a:spcBef>
            </a:pPr>
            <a:r>
              <a:rPr sz="950" spc="10" dirty="0">
                <a:solidFill>
                  <a:srgbClr val="FFFFFF"/>
                </a:solidFill>
                <a:latin typeface="Arial"/>
                <a:cs typeface="Arial"/>
              </a:rPr>
              <a:t>Datatype</a:t>
            </a:r>
            <a:endParaRPr sz="9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003792" y="2048624"/>
            <a:ext cx="1108075" cy="284480"/>
          </a:xfrm>
          <a:prstGeom prst="rect">
            <a:avLst/>
          </a:prstGeom>
          <a:solidFill>
            <a:srgbClr val="65106D"/>
          </a:solidFill>
        </p:spPr>
        <p:txBody>
          <a:bodyPr vert="horz" wrap="square" lIns="0" tIns="73025" rIns="0" bIns="0" rtlCol="0">
            <a:spAutoFit/>
          </a:bodyPr>
          <a:lstStyle/>
          <a:p>
            <a:pPr marL="267335">
              <a:lnSpc>
                <a:spcPct val="100000"/>
              </a:lnSpc>
              <a:spcBef>
                <a:spcPts val="575"/>
              </a:spcBef>
            </a:pPr>
            <a:r>
              <a:rPr sz="950" spc="5" dirty="0">
                <a:solidFill>
                  <a:srgbClr val="FFFFFF"/>
                </a:solidFill>
                <a:latin typeface="Arial"/>
                <a:cs typeface="Arial"/>
              </a:rPr>
              <a:t>Immutable</a:t>
            </a:r>
            <a:endParaRPr sz="95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043806" y="2048624"/>
            <a:ext cx="1108075" cy="284480"/>
          </a:xfrm>
          <a:prstGeom prst="rect">
            <a:avLst/>
          </a:prstGeom>
          <a:solidFill>
            <a:srgbClr val="65106D"/>
          </a:solidFill>
        </p:spPr>
        <p:txBody>
          <a:bodyPr vert="horz" wrap="square" lIns="0" tIns="73025" rIns="0" bIns="0" rtlCol="0">
            <a:spAutoFit/>
          </a:bodyPr>
          <a:lstStyle/>
          <a:p>
            <a:pPr marL="337185">
              <a:lnSpc>
                <a:spcPct val="100000"/>
              </a:lnSpc>
              <a:spcBef>
                <a:spcPts val="575"/>
              </a:spcBef>
            </a:pPr>
            <a:r>
              <a:rPr sz="950" spc="10" dirty="0">
                <a:solidFill>
                  <a:srgbClr val="FFFFFF"/>
                </a:solidFill>
                <a:latin typeface="Arial"/>
                <a:cs typeface="Arial"/>
              </a:rPr>
              <a:t>Mutable</a:t>
            </a:r>
            <a:endParaRPr sz="95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411992" y="3411712"/>
            <a:ext cx="890905" cy="284480"/>
          </a:xfrm>
          <a:prstGeom prst="rect">
            <a:avLst/>
          </a:prstGeom>
          <a:solidFill>
            <a:srgbClr val="6C28AB"/>
          </a:solidFill>
        </p:spPr>
        <p:txBody>
          <a:bodyPr vert="horz" wrap="square" lIns="0" tIns="75565" rIns="0" bIns="0" rtlCol="0">
            <a:spAutoFit/>
          </a:bodyPr>
          <a:lstStyle/>
          <a:p>
            <a:pPr marL="200025">
              <a:lnSpc>
                <a:spcPct val="100000"/>
              </a:lnSpc>
              <a:spcBef>
                <a:spcPts val="595"/>
              </a:spcBef>
            </a:pPr>
            <a:r>
              <a:rPr sz="950" dirty="0">
                <a:solidFill>
                  <a:srgbClr val="FFFFFF"/>
                </a:solidFill>
                <a:latin typeface="Arial"/>
                <a:cs typeface="Arial"/>
              </a:rPr>
              <a:t>Numbers</a:t>
            </a:r>
            <a:endParaRPr sz="95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032138" y="2865358"/>
            <a:ext cx="890905" cy="284480"/>
          </a:xfrm>
          <a:prstGeom prst="rect">
            <a:avLst/>
          </a:prstGeom>
          <a:solidFill>
            <a:srgbClr val="6C28AB"/>
          </a:solidFill>
        </p:spPr>
        <p:txBody>
          <a:bodyPr vert="horz" wrap="square" lIns="0" tIns="74295" rIns="0" bIns="0" rtlCol="0">
            <a:spAutoFit/>
          </a:bodyPr>
          <a:lstStyle/>
          <a:p>
            <a:pPr marL="248285">
              <a:lnSpc>
                <a:spcPct val="100000"/>
              </a:lnSpc>
              <a:spcBef>
                <a:spcPts val="585"/>
              </a:spcBef>
            </a:pPr>
            <a:r>
              <a:rPr sz="950" spc="5" dirty="0">
                <a:solidFill>
                  <a:srgbClr val="FFFFFF"/>
                </a:solidFill>
                <a:latin typeface="Arial"/>
                <a:cs typeface="Arial"/>
              </a:rPr>
              <a:t>Strings</a:t>
            </a:r>
            <a:endParaRPr sz="95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713366" y="3400793"/>
            <a:ext cx="890905" cy="284480"/>
          </a:xfrm>
          <a:prstGeom prst="rect">
            <a:avLst/>
          </a:prstGeom>
          <a:solidFill>
            <a:srgbClr val="6C28AB"/>
          </a:solidFill>
        </p:spPr>
        <p:txBody>
          <a:bodyPr vert="horz" wrap="square" lIns="0" tIns="75565" rIns="0" bIns="0" rtlCol="0">
            <a:spAutoFit/>
          </a:bodyPr>
          <a:lstStyle/>
          <a:p>
            <a:pPr marL="267970">
              <a:lnSpc>
                <a:spcPct val="100000"/>
              </a:lnSpc>
              <a:spcBef>
                <a:spcPts val="595"/>
              </a:spcBef>
            </a:pPr>
            <a:r>
              <a:rPr sz="950" spc="-10" dirty="0">
                <a:solidFill>
                  <a:srgbClr val="FFFFFF"/>
                </a:solidFill>
                <a:latin typeface="Arial"/>
                <a:cs typeface="Arial"/>
              </a:rPr>
              <a:t>Tuples</a:t>
            </a:r>
            <a:endParaRPr sz="95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770492" y="3424797"/>
            <a:ext cx="890905" cy="284480"/>
          </a:xfrm>
          <a:prstGeom prst="rect">
            <a:avLst/>
          </a:prstGeom>
          <a:solidFill>
            <a:srgbClr val="6C28AB"/>
          </a:solidFill>
        </p:spPr>
        <p:txBody>
          <a:bodyPr vert="horz" wrap="square" lIns="0" tIns="75565" rIns="0" bIns="0" rtlCol="0">
            <a:spAutoFit/>
          </a:bodyPr>
          <a:lstStyle/>
          <a:p>
            <a:pPr marL="7620" algn="ctr">
              <a:lnSpc>
                <a:spcPct val="100000"/>
              </a:lnSpc>
              <a:spcBef>
                <a:spcPts val="595"/>
              </a:spcBef>
            </a:pPr>
            <a:r>
              <a:rPr sz="950" spc="20" dirty="0">
                <a:solidFill>
                  <a:srgbClr val="FFFFFF"/>
                </a:solidFill>
                <a:latin typeface="Arial"/>
                <a:cs typeface="Arial"/>
              </a:rPr>
              <a:t>Lists</a:t>
            </a:r>
            <a:endParaRPr sz="95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420112" y="2845546"/>
            <a:ext cx="890905" cy="283845"/>
          </a:xfrm>
          <a:prstGeom prst="rect">
            <a:avLst/>
          </a:prstGeom>
          <a:solidFill>
            <a:srgbClr val="6C28AB"/>
          </a:solidFill>
        </p:spPr>
        <p:txBody>
          <a:bodyPr vert="horz" wrap="square" lIns="0" tIns="74295" rIns="0" bIns="0" rtlCol="0">
            <a:spAutoFit/>
          </a:bodyPr>
          <a:lstStyle/>
          <a:p>
            <a:pPr marL="128270">
              <a:lnSpc>
                <a:spcPct val="100000"/>
              </a:lnSpc>
              <a:spcBef>
                <a:spcPts val="585"/>
              </a:spcBef>
            </a:pPr>
            <a:r>
              <a:rPr sz="950" spc="5" dirty="0">
                <a:solidFill>
                  <a:srgbClr val="FFFFFF"/>
                </a:solidFill>
                <a:latin typeface="Arial"/>
                <a:cs typeface="Arial"/>
              </a:rPr>
              <a:t>Dictionaries</a:t>
            </a:r>
            <a:endParaRPr sz="95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8042026" y="3411712"/>
            <a:ext cx="890905" cy="284480"/>
          </a:xfrm>
          <a:prstGeom prst="rect">
            <a:avLst/>
          </a:prstGeom>
          <a:solidFill>
            <a:srgbClr val="6C28AB"/>
          </a:solidFill>
        </p:spPr>
        <p:txBody>
          <a:bodyPr vert="horz" wrap="square" lIns="0" tIns="75565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595"/>
              </a:spcBef>
            </a:pPr>
            <a:r>
              <a:rPr sz="950" spc="20" dirty="0">
                <a:solidFill>
                  <a:srgbClr val="FFFFFF"/>
                </a:solidFill>
                <a:latin typeface="Arial"/>
                <a:cs typeface="Arial"/>
              </a:rPr>
              <a:t>Sets</a:t>
            </a:r>
            <a:endParaRPr sz="950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4572000" y="1821302"/>
            <a:ext cx="3082925" cy="0"/>
          </a:xfrm>
          <a:custGeom>
            <a:avLst/>
            <a:gdLst/>
            <a:ahLst/>
            <a:cxnLst/>
            <a:rect l="l" t="t" r="r" b="b"/>
            <a:pathLst>
              <a:path w="3082925">
                <a:moveTo>
                  <a:pt x="0" y="0"/>
                </a:moveTo>
                <a:lnTo>
                  <a:pt x="3082533" y="0"/>
                </a:lnTo>
              </a:path>
            </a:pathLst>
          </a:custGeom>
          <a:ln w="12700">
            <a:solidFill>
              <a:srgbClr val="2F233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533900" y="1821301"/>
            <a:ext cx="76200" cy="22731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616434" y="1821301"/>
            <a:ext cx="76200" cy="22731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100450" y="1679204"/>
            <a:ext cx="0" cy="142240"/>
          </a:xfrm>
          <a:custGeom>
            <a:avLst/>
            <a:gdLst/>
            <a:ahLst/>
            <a:cxnLst/>
            <a:rect l="l" t="t" r="r" b="b"/>
            <a:pathLst>
              <a:path h="142239">
                <a:moveTo>
                  <a:pt x="0" y="0"/>
                </a:moveTo>
                <a:lnTo>
                  <a:pt x="0" y="142097"/>
                </a:lnTo>
              </a:path>
            </a:pathLst>
          </a:custGeom>
          <a:ln w="12700">
            <a:solidFill>
              <a:srgbClr val="2F233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812682" y="2555117"/>
            <a:ext cx="1346200" cy="14604"/>
          </a:xfrm>
          <a:custGeom>
            <a:avLst/>
            <a:gdLst/>
            <a:ahLst/>
            <a:cxnLst/>
            <a:rect l="l" t="t" r="r" b="b"/>
            <a:pathLst>
              <a:path w="1346200" h="14605">
                <a:moveTo>
                  <a:pt x="0" y="14215"/>
                </a:moveTo>
                <a:lnTo>
                  <a:pt x="1345935" y="0"/>
                </a:lnTo>
              </a:path>
            </a:pathLst>
          </a:custGeom>
          <a:ln w="12700">
            <a:solidFill>
              <a:srgbClr val="2F233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774582" y="2555116"/>
            <a:ext cx="76200" cy="845819"/>
          </a:xfrm>
          <a:custGeom>
            <a:avLst/>
            <a:gdLst/>
            <a:ahLst/>
            <a:cxnLst/>
            <a:rect l="l" t="t" r="r" b="b"/>
            <a:pathLst>
              <a:path w="76200" h="845820">
                <a:moveTo>
                  <a:pt x="28559" y="769488"/>
                </a:moveTo>
                <a:lnTo>
                  <a:pt x="0" y="769488"/>
                </a:lnTo>
                <a:lnTo>
                  <a:pt x="38100" y="845688"/>
                </a:lnTo>
                <a:lnTo>
                  <a:pt x="69847" y="782193"/>
                </a:lnTo>
                <a:lnTo>
                  <a:pt x="28559" y="782193"/>
                </a:lnTo>
                <a:lnTo>
                  <a:pt x="28559" y="769488"/>
                </a:lnTo>
                <a:close/>
              </a:path>
              <a:path w="76200" h="845820">
                <a:moveTo>
                  <a:pt x="47609" y="0"/>
                </a:moveTo>
                <a:lnTo>
                  <a:pt x="28559" y="0"/>
                </a:lnTo>
                <a:lnTo>
                  <a:pt x="28559" y="782193"/>
                </a:lnTo>
                <a:lnTo>
                  <a:pt x="47609" y="782193"/>
                </a:lnTo>
                <a:lnTo>
                  <a:pt x="47609" y="0"/>
                </a:lnTo>
                <a:close/>
              </a:path>
              <a:path w="76200" h="845820">
                <a:moveTo>
                  <a:pt x="76200" y="769488"/>
                </a:moveTo>
                <a:lnTo>
                  <a:pt x="47609" y="769488"/>
                </a:lnTo>
                <a:lnTo>
                  <a:pt x="47609" y="782193"/>
                </a:lnTo>
                <a:lnTo>
                  <a:pt x="69847" y="782193"/>
                </a:lnTo>
                <a:lnTo>
                  <a:pt x="76200" y="769488"/>
                </a:lnTo>
                <a:close/>
              </a:path>
            </a:pathLst>
          </a:custGeom>
          <a:solidFill>
            <a:srgbClr val="2F233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128504" y="2551556"/>
            <a:ext cx="76200" cy="852805"/>
          </a:xfrm>
          <a:custGeom>
            <a:avLst/>
            <a:gdLst/>
            <a:ahLst/>
            <a:cxnLst/>
            <a:rect l="l" t="t" r="r" b="b"/>
            <a:pathLst>
              <a:path w="76200" h="852804">
                <a:moveTo>
                  <a:pt x="28561" y="776634"/>
                </a:moveTo>
                <a:lnTo>
                  <a:pt x="0" y="776727"/>
                </a:lnTo>
                <a:lnTo>
                  <a:pt x="38252" y="852809"/>
                </a:lnTo>
                <a:lnTo>
                  <a:pt x="69825" y="789300"/>
                </a:lnTo>
                <a:lnTo>
                  <a:pt x="28590" y="789300"/>
                </a:lnTo>
                <a:lnTo>
                  <a:pt x="28561" y="776634"/>
                </a:lnTo>
                <a:close/>
              </a:path>
              <a:path w="76200" h="852804">
                <a:moveTo>
                  <a:pt x="47611" y="776571"/>
                </a:moveTo>
                <a:lnTo>
                  <a:pt x="28561" y="776634"/>
                </a:lnTo>
                <a:lnTo>
                  <a:pt x="28590" y="789300"/>
                </a:lnTo>
                <a:lnTo>
                  <a:pt x="47640" y="789300"/>
                </a:lnTo>
                <a:lnTo>
                  <a:pt x="47611" y="776571"/>
                </a:lnTo>
                <a:close/>
              </a:path>
              <a:path w="76200" h="852804">
                <a:moveTo>
                  <a:pt x="76200" y="776478"/>
                </a:moveTo>
                <a:lnTo>
                  <a:pt x="47611" y="776571"/>
                </a:lnTo>
                <a:lnTo>
                  <a:pt x="47640" y="789300"/>
                </a:lnTo>
                <a:lnTo>
                  <a:pt x="69825" y="789300"/>
                </a:lnTo>
                <a:lnTo>
                  <a:pt x="76200" y="776478"/>
                </a:lnTo>
                <a:close/>
              </a:path>
              <a:path w="76200" h="852804">
                <a:moveTo>
                  <a:pt x="45872" y="0"/>
                </a:moveTo>
                <a:lnTo>
                  <a:pt x="26822" y="0"/>
                </a:lnTo>
                <a:lnTo>
                  <a:pt x="28561" y="776634"/>
                </a:lnTo>
                <a:lnTo>
                  <a:pt x="47611" y="776571"/>
                </a:lnTo>
                <a:lnTo>
                  <a:pt x="45872" y="0"/>
                </a:lnTo>
                <a:close/>
              </a:path>
            </a:pathLst>
          </a:custGeom>
          <a:solidFill>
            <a:srgbClr val="2F233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572000" y="2332732"/>
            <a:ext cx="2540" cy="222885"/>
          </a:xfrm>
          <a:custGeom>
            <a:avLst/>
            <a:gdLst/>
            <a:ahLst/>
            <a:cxnLst/>
            <a:rect l="l" t="t" r="r" b="b"/>
            <a:pathLst>
              <a:path w="2539" h="222885">
                <a:moveTo>
                  <a:pt x="2164" y="0"/>
                </a:moveTo>
                <a:lnTo>
                  <a:pt x="0" y="222385"/>
                </a:lnTo>
              </a:path>
            </a:pathLst>
          </a:custGeom>
          <a:ln w="12700">
            <a:solidFill>
              <a:srgbClr val="2F233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447550" y="2569332"/>
            <a:ext cx="76200" cy="296545"/>
          </a:xfrm>
          <a:custGeom>
            <a:avLst/>
            <a:gdLst/>
            <a:ahLst/>
            <a:cxnLst/>
            <a:rect l="l" t="t" r="r" b="b"/>
            <a:pathLst>
              <a:path w="76200" h="296544">
                <a:moveTo>
                  <a:pt x="28559" y="219837"/>
                </a:moveTo>
                <a:lnTo>
                  <a:pt x="0" y="219837"/>
                </a:lnTo>
                <a:lnTo>
                  <a:pt x="38100" y="296037"/>
                </a:lnTo>
                <a:lnTo>
                  <a:pt x="69847" y="232541"/>
                </a:lnTo>
                <a:lnTo>
                  <a:pt x="28559" y="232541"/>
                </a:lnTo>
                <a:lnTo>
                  <a:pt x="28559" y="219837"/>
                </a:lnTo>
                <a:close/>
              </a:path>
              <a:path w="76200" h="296544">
                <a:moveTo>
                  <a:pt x="47609" y="0"/>
                </a:moveTo>
                <a:lnTo>
                  <a:pt x="28559" y="0"/>
                </a:lnTo>
                <a:lnTo>
                  <a:pt x="28559" y="232541"/>
                </a:lnTo>
                <a:lnTo>
                  <a:pt x="47609" y="232541"/>
                </a:lnTo>
                <a:lnTo>
                  <a:pt x="47609" y="0"/>
                </a:lnTo>
                <a:close/>
              </a:path>
              <a:path w="76200" h="296544">
                <a:moveTo>
                  <a:pt x="76200" y="219837"/>
                </a:moveTo>
                <a:lnTo>
                  <a:pt x="47609" y="219837"/>
                </a:lnTo>
                <a:lnTo>
                  <a:pt x="47609" y="232541"/>
                </a:lnTo>
                <a:lnTo>
                  <a:pt x="69847" y="232541"/>
                </a:lnTo>
                <a:lnTo>
                  <a:pt x="76200" y="219837"/>
                </a:lnTo>
                <a:close/>
              </a:path>
            </a:pathLst>
          </a:custGeom>
          <a:solidFill>
            <a:srgbClr val="2F233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7215895" y="2555117"/>
            <a:ext cx="1293495" cy="10795"/>
          </a:xfrm>
          <a:custGeom>
            <a:avLst/>
            <a:gdLst/>
            <a:ahLst/>
            <a:cxnLst/>
            <a:rect l="l" t="t" r="r" b="b"/>
            <a:pathLst>
              <a:path w="1293495" h="10794">
                <a:moveTo>
                  <a:pt x="0" y="0"/>
                </a:moveTo>
                <a:lnTo>
                  <a:pt x="1293113" y="10286"/>
                </a:lnTo>
              </a:path>
            </a:pathLst>
          </a:custGeom>
          <a:ln w="12700">
            <a:solidFill>
              <a:srgbClr val="2F233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177796" y="2547996"/>
            <a:ext cx="76200" cy="876935"/>
          </a:xfrm>
          <a:custGeom>
            <a:avLst/>
            <a:gdLst/>
            <a:ahLst/>
            <a:cxnLst/>
            <a:rect l="l" t="t" r="r" b="b"/>
            <a:pathLst>
              <a:path w="76200" h="876935">
                <a:moveTo>
                  <a:pt x="28559" y="800612"/>
                </a:moveTo>
                <a:lnTo>
                  <a:pt x="0" y="800612"/>
                </a:lnTo>
                <a:lnTo>
                  <a:pt x="38100" y="876812"/>
                </a:lnTo>
                <a:lnTo>
                  <a:pt x="69847" y="813316"/>
                </a:lnTo>
                <a:lnTo>
                  <a:pt x="28559" y="813316"/>
                </a:lnTo>
                <a:lnTo>
                  <a:pt x="28559" y="800612"/>
                </a:lnTo>
                <a:close/>
              </a:path>
              <a:path w="76200" h="876935">
                <a:moveTo>
                  <a:pt x="47609" y="0"/>
                </a:moveTo>
                <a:lnTo>
                  <a:pt x="28559" y="0"/>
                </a:lnTo>
                <a:lnTo>
                  <a:pt x="28559" y="813316"/>
                </a:lnTo>
                <a:lnTo>
                  <a:pt x="47609" y="813316"/>
                </a:lnTo>
                <a:lnTo>
                  <a:pt x="47609" y="0"/>
                </a:lnTo>
                <a:close/>
              </a:path>
              <a:path w="76200" h="876935">
                <a:moveTo>
                  <a:pt x="76200" y="800612"/>
                </a:moveTo>
                <a:lnTo>
                  <a:pt x="47609" y="800612"/>
                </a:lnTo>
                <a:lnTo>
                  <a:pt x="47609" y="813316"/>
                </a:lnTo>
                <a:lnTo>
                  <a:pt x="69847" y="813316"/>
                </a:lnTo>
                <a:lnTo>
                  <a:pt x="76200" y="800612"/>
                </a:lnTo>
                <a:close/>
              </a:path>
            </a:pathLst>
          </a:custGeom>
          <a:solidFill>
            <a:srgbClr val="2F233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471550" y="2554354"/>
            <a:ext cx="76200" cy="864235"/>
          </a:xfrm>
          <a:custGeom>
            <a:avLst/>
            <a:gdLst/>
            <a:ahLst/>
            <a:cxnLst/>
            <a:rect l="l" t="t" r="r" b="b"/>
            <a:pathLst>
              <a:path w="76200" h="864235">
                <a:moveTo>
                  <a:pt x="0" y="787527"/>
                </a:moveTo>
                <a:lnTo>
                  <a:pt x="37459" y="863976"/>
                </a:lnTo>
                <a:lnTo>
                  <a:pt x="69842" y="800599"/>
                </a:lnTo>
                <a:lnTo>
                  <a:pt x="47487" y="800599"/>
                </a:lnTo>
                <a:lnTo>
                  <a:pt x="28437" y="800481"/>
                </a:lnTo>
                <a:lnTo>
                  <a:pt x="28534" y="787763"/>
                </a:lnTo>
                <a:lnTo>
                  <a:pt x="0" y="787527"/>
                </a:lnTo>
                <a:close/>
              </a:path>
              <a:path w="76200" h="864235">
                <a:moveTo>
                  <a:pt x="28534" y="787763"/>
                </a:moveTo>
                <a:lnTo>
                  <a:pt x="28437" y="800481"/>
                </a:lnTo>
                <a:lnTo>
                  <a:pt x="47487" y="800599"/>
                </a:lnTo>
                <a:lnTo>
                  <a:pt x="47584" y="787921"/>
                </a:lnTo>
                <a:lnTo>
                  <a:pt x="28534" y="787763"/>
                </a:lnTo>
                <a:close/>
              </a:path>
              <a:path w="76200" h="864235">
                <a:moveTo>
                  <a:pt x="47584" y="787921"/>
                </a:moveTo>
                <a:lnTo>
                  <a:pt x="47487" y="800599"/>
                </a:lnTo>
                <a:lnTo>
                  <a:pt x="69842" y="800599"/>
                </a:lnTo>
                <a:lnTo>
                  <a:pt x="76200" y="788157"/>
                </a:lnTo>
                <a:lnTo>
                  <a:pt x="47584" y="787921"/>
                </a:lnTo>
                <a:close/>
              </a:path>
              <a:path w="76200" h="864235">
                <a:moveTo>
                  <a:pt x="34533" y="0"/>
                </a:moveTo>
                <a:lnTo>
                  <a:pt x="28534" y="787763"/>
                </a:lnTo>
                <a:lnTo>
                  <a:pt x="47584" y="787921"/>
                </a:lnTo>
                <a:lnTo>
                  <a:pt x="53583" y="118"/>
                </a:lnTo>
                <a:lnTo>
                  <a:pt x="34533" y="0"/>
                </a:lnTo>
                <a:close/>
              </a:path>
            </a:pathLst>
          </a:custGeom>
          <a:solidFill>
            <a:srgbClr val="2F233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658617" y="2349758"/>
            <a:ext cx="0" cy="205740"/>
          </a:xfrm>
          <a:custGeom>
            <a:avLst/>
            <a:gdLst/>
            <a:ahLst/>
            <a:cxnLst/>
            <a:rect l="l" t="t" r="r" b="b"/>
            <a:pathLst>
              <a:path h="205739">
                <a:moveTo>
                  <a:pt x="0" y="0"/>
                </a:moveTo>
                <a:lnTo>
                  <a:pt x="0" y="205358"/>
                </a:lnTo>
              </a:path>
            </a:pathLst>
          </a:custGeom>
          <a:ln w="12700">
            <a:solidFill>
              <a:srgbClr val="2F233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7793370" y="2547997"/>
            <a:ext cx="76200" cy="310515"/>
          </a:xfrm>
          <a:custGeom>
            <a:avLst/>
            <a:gdLst/>
            <a:ahLst/>
            <a:cxnLst/>
            <a:rect l="l" t="t" r="r" b="b"/>
            <a:pathLst>
              <a:path w="76200" h="310514">
                <a:moveTo>
                  <a:pt x="28559" y="234064"/>
                </a:moveTo>
                <a:lnTo>
                  <a:pt x="0" y="234064"/>
                </a:lnTo>
                <a:lnTo>
                  <a:pt x="38100" y="310264"/>
                </a:lnTo>
                <a:lnTo>
                  <a:pt x="69847" y="246768"/>
                </a:lnTo>
                <a:lnTo>
                  <a:pt x="28559" y="246768"/>
                </a:lnTo>
                <a:lnTo>
                  <a:pt x="28559" y="234064"/>
                </a:lnTo>
                <a:close/>
              </a:path>
              <a:path w="76200" h="310514">
                <a:moveTo>
                  <a:pt x="47609" y="0"/>
                </a:moveTo>
                <a:lnTo>
                  <a:pt x="28559" y="0"/>
                </a:lnTo>
                <a:lnTo>
                  <a:pt x="28559" y="246768"/>
                </a:lnTo>
                <a:lnTo>
                  <a:pt x="47609" y="246768"/>
                </a:lnTo>
                <a:lnTo>
                  <a:pt x="47609" y="0"/>
                </a:lnTo>
                <a:close/>
              </a:path>
              <a:path w="76200" h="310514">
                <a:moveTo>
                  <a:pt x="76200" y="234064"/>
                </a:moveTo>
                <a:lnTo>
                  <a:pt x="47609" y="234064"/>
                </a:lnTo>
                <a:lnTo>
                  <a:pt x="47609" y="246768"/>
                </a:lnTo>
                <a:lnTo>
                  <a:pt x="69847" y="246768"/>
                </a:lnTo>
                <a:lnTo>
                  <a:pt x="76200" y="234064"/>
                </a:lnTo>
                <a:close/>
              </a:path>
            </a:pathLst>
          </a:custGeom>
          <a:solidFill>
            <a:srgbClr val="2F233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7818125" y="4951110"/>
            <a:ext cx="1259840" cy="164465"/>
          </a:xfrm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950" b="1" spc="25" dirty="0">
                <a:solidFill>
                  <a:srgbClr val="6F2F9E"/>
                </a:solidFill>
                <a:latin typeface="Arial"/>
                <a:cs typeface="Arial"/>
                <a:hlinkClick r:id="rId8"/>
              </a:rPr>
              <a:t>www.intellipaat.com</a:t>
            </a:r>
            <a:endParaRPr sz="9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524"/>
            <a:ext cx="3333750" cy="51419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3232785" cy="786130"/>
          </a:xfrm>
          <a:custGeom>
            <a:avLst/>
            <a:gdLst/>
            <a:ahLst/>
            <a:cxnLst/>
            <a:rect l="l" t="t" r="r" b="b"/>
            <a:pathLst>
              <a:path w="3232785" h="786130">
                <a:moveTo>
                  <a:pt x="0" y="786003"/>
                </a:moveTo>
                <a:lnTo>
                  <a:pt x="3232282" y="786003"/>
                </a:lnTo>
                <a:lnTo>
                  <a:pt x="3232282" y="0"/>
                </a:lnTo>
                <a:lnTo>
                  <a:pt x="0" y="0"/>
                </a:lnTo>
                <a:lnTo>
                  <a:pt x="0" y="786003"/>
                </a:lnTo>
                <a:close/>
              </a:path>
            </a:pathLst>
          </a:custGeom>
          <a:solidFill>
            <a:srgbClr val="2F233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2118872"/>
            <a:ext cx="3232785" cy="3025140"/>
          </a:xfrm>
          <a:custGeom>
            <a:avLst/>
            <a:gdLst/>
            <a:ahLst/>
            <a:cxnLst/>
            <a:rect l="l" t="t" r="r" b="b"/>
            <a:pathLst>
              <a:path w="3232785" h="3025140">
                <a:moveTo>
                  <a:pt x="0" y="3024628"/>
                </a:moveTo>
                <a:lnTo>
                  <a:pt x="3232282" y="3024628"/>
                </a:lnTo>
                <a:lnTo>
                  <a:pt x="3232282" y="0"/>
                </a:lnTo>
                <a:lnTo>
                  <a:pt x="0" y="0"/>
                </a:lnTo>
                <a:lnTo>
                  <a:pt x="0" y="3024628"/>
                </a:lnTo>
                <a:close/>
              </a:path>
            </a:pathLst>
          </a:custGeom>
          <a:solidFill>
            <a:srgbClr val="2F233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0" y="786002"/>
            <a:ext cx="3232785" cy="1332865"/>
          </a:xfrm>
          <a:prstGeom prst="rect">
            <a:avLst/>
          </a:prstGeom>
          <a:solidFill>
            <a:srgbClr val="5F4778"/>
          </a:solidFill>
        </p:spPr>
        <p:txBody>
          <a:bodyPr vert="horz" wrap="square" lIns="0" tIns="33020" rIns="0" bIns="0" rtlCol="0">
            <a:spAutoFit/>
          </a:bodyPr>
          <a:lstStyle/>
          <a:p>
            <a:pPr marL="85725" marR="113664">
              <a:lnSpc>
                <a:spcPts val="4360"/>
              </a:lnSpc>
              <a:spcBef>
                <a:spcPts val="260"/>
              </a:spcBef>
            </a:pPr>
            <a:r>
              <a:rPr sz="3950" b="1" spc="-5" dirty="0">
                <a:solidFill>
                  <a:srgbClr val="FFFFFF"/>
                </a:solidFill>
                <a:latin typeface="Arial"/>
                <a:cs typeface="Arial"/>
              </a:rPr>
              <a:t>Datatypes </a:t>
            </a:r>
            <a:r>
              <a:rPr sz="3950" b="1" spc="15" dirty="0">
                <a:solidFill>
                  <a:srgbClr val="FFFFFF"/>
                </a:solidFill>
                <a:latin typeface="Arial"/>
                <a:cs typeface="Arial"/>
              </a:rPr>
              <a:t>in  </a:t>
            </a:r>
            <a:r>
              <a:rPr sz="3950" b="1" spc="-5" dirty="0">
                <a:solidFill>
                  <a:srgbClr val="FFFFFF"/>
                </a:solidFill>
                <a:latin typeface="Arial"/>
                <a:cs typeface="Arial"/>
              </a:rPr>
              <a:t>Python</a:t>
            </a:r>
            <a:endParaRPr sz="395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46837" y="67476"/>
            <a:ext cx="1275969" cy="5103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645151" y="2273045"/>
            <a:ext cx="1950720" cy="345440"/>
          </a:xfrm>
          <a:prstGeom prst="rect">
            <a:avLst/>
          </a:prstGeom>
          <a:solidFill>
            <a:srgbClr val="6B9E24"/>
          </a:solidFill>
        </p:spPr>
        <p:txBody>
          <a:bodyPr vert="horz" wrap="square" lIns="0" tIns="29845" rIns="0" bIns="0" rtlCol="0">
            <a:spAutoFit/>
          </a:bodyPr>
          <a:lstStyle/>
          <a:p>
            <a:pPr marL="511809">
              <a:lnSpc>
                <a:spcPct val="100000"/>
              </a:lnSpc>
              <a:spcBef>
                <a:spcPts val="235"/>
              </a:spcBef>
            </a:pPr>
            <a:r>
              <a:rPr sz="1800" spc="5" dirty="0">
                <a:solidFill>
                  <a:srgbClr val="FFFFFF"/>
                </a:solidFill>
                <a:latin typeface="Arial"/>
                <a:cs typeface="Arial"/>
              </a:rPr>
              <a:t>Numbers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36995" y="2725161"/>
            <a:ext cx="1617345" cy="345440"/>
          </a:xfrm>
          <a:prstGeom prst="rect">
            <a:avLst/>
          </a:prstGeom>
          <a:solidFill>
            <a:srgbClr val="7F7F7F"/>
          </a:solidFill>
        </p:spPr>
        <p:txBody>
          <a:bodyPr vert="horz" wrap="square" lIns="0" tIns="31115" rIns="0" bIns="0" rtlCol="0">
            <a:spAutoFit/>
          </a:bodyPr>
          <a:lstStyle/>
          <a:p>
            <a:pPr marL="444500">
              <a:lnSpc>
                <a:spcPct val="100000"/>
              </a:lnSpc>
              <a:spcBef>
                <a:spcPts val="245"/>
              </a:spcBef>
            </a:pPr>
            <a:r>
              <a:rPr sz="1800" spc="10" dirty="0">
                <a:solidFill>
                  <a:srgbClr val="FFFFFF"/>
                </a:solidFill>
                <a:latin typeface="Arial"/>
                <a:cs typeface="Arial"/>
              </a:rPr>
              <a:t>Strings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36995" y="3177408"/>
            <a:ext cx="1617345" cy="345440"/>
          </a:xfrm>
          <a:prstGeom prst="rect">
            <a:avLst/>
          </a:prstGeom>
          <a:solidFill>
            <a:srgbClr val="7F7F7F"/>
          </a:solidFill>
        </p:spPr>
        <p:txBody>
          <a:bodyPr vert="horz" wrap="square" lIns="0" tIns="32384" rIns="0" bIns="0" rtlCol="0">
            <a:spAutoFit/>
          </a:bodyPr>
          <a:lstStyle/>
          <a:p>
            <a:pPr marL="463550">
              <a:lnSpc>
                <a:spcPct val="100000"/>
              </a:lnSpc>
              <a:spcBef>
                <a:spcPts val="254"/>
              </a:spcBef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Tuples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36995" y="3629536"/>
            <a:ext cx="1617345" cy="345440"/>
          </a:xfrm>
          <a:prstGeom prst="rect">
            <a:avLst/>
          </a:prstGeom>
          <a:solidFill>
            <a:srgbClr val="7F7F7F"/>
          </a:solidFill>
        </p:spPr>
        <p:txBody>
          <a:bodyPr vert="horz" wrap="square" lIns="0" tIns="33020" rIns="0" bIns="0" rtlCol="0">
            <a:spAutoFit/>
          </a:bodyPr>
          <a:lstStyle/>
          <a:p>
            <a:pPr marL="7620" algn="ctr">
              <a:lnSpc>
                <a:spcPct val="100000"/>
              </a:lnSpc>
              <a:spcBef>
                <a:spcPts val="260"/>
              </a:spcBef>
            </a:pP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Lists</a:t>
            </a:r>
            <a:endParaRPr sz="18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47867" y="4081686"/>
            <a:ext cx="1617345" cy="344805"/>
          </a:xfrm>
          <a:prstGeom prst="rect">
            <a:avLst/>
          </a:prstGeom>
          <a:solidFill>
            <a:srgbClr val="7F7F7F"/>
          </a:solidFill>
        </p:spPr>
        <p:txBody>
          <a:bodyPr vert="horz" wrap="square" lIns="0" tIns="33655" rIns="0" bIns="0" rtlCol="0">
            <a:spAutoFit/>
          </a:bodyPr>
          <a:lstStyle/>
          <a:p>
            <a:pPr marL="215900">
              <a:lnSpc>
                <a:spcPct val="100000"/>
              </a:lnSpc>
              <a:spcBef>
                <a:spcPts val="265"/>
              </a:spcBef>
            </a:pPr>
            <a:r>
              <a:rPr sz="1800" spc="-15" dirty="0">
                <a:solidFill>
                  <a:srgbClr val="FFFFFF"/>
                </a:solidFill>
                <a:latin typeface="Arial"/>
                <a:cs typeface="Arial"/>
              </a:rPr>
              <a:t>Dictionaries</a:t>
            </a:r>
            <a:endParaRPr sz="18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49211" y="4533376"/>
            <a:ext cx="1617345" cy="345440"/>
          </a:xfrm>
          <a:prstGeom prst="rect">
            <a:avLst/>
          </a:prstGeom>
          <a:solidFill>
            <a:srgbClr val="7F7F7F"/>
          </a:solidFill>
        </p:spPr>
        <p:txBody>
          <a:bodyPr vert="horz" wrap="square" lIns="0" tIns="3492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75"/>
              </a:spcBef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Sets</a:t>
            </a:r>
            <a:endParaRPr sz="18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013454" y="1486149"/>
            <a:ext cx="3904615" cy="1384935"/>
          </a:xfrm>
          <a:custGeom>
            <a:avLst/>
            <a:gdLst/>
            <a:ahLst/>
            <a:cxnLst/>
            <a:rect l="l" t="t" r="r" b="b"/>
            <a:pathLst>
              <a:path w="3904615" h="1384935">
                <a:moveTo>
                  <a:pt x="0" y="1384935"/>
                </a:moveTo>
                <a:lnTo>
                  <a:pt x="3904488" y="1384935"/>
                </a:lnTo>
                <a:lnTo>
                  <a:pt x="3904488" y="0"/>
                </a:lnTo>
                <a:lnTo>
                  <a:pt x="0" y="0"/>
                </a:lnTo>
                <a:lnTo>
                  <a:pt x="0" y="1384935"/>
                </a:lnTo>
                <a:close/>
              </a:path>
            </a:pathLst>
          </a:custGeom>
          <a:solidFill>
            <a:srgbClr val="000000">
              <a:alpha val="3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4096388" y="1512503"/>
            <a:ext cx="3668395" cy="131191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ts val="1664"/>
              </a:lnSpc>
              <a:spcBef>
                <a:spcPts val="125"/>
              </a:spcBef>
            </a:pP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message </a:t>
            </a:r>
            <a:r>
              <a:rPr sz="1400" spc="15" dirty="0">
                <a:solidFill>
                  <a:srgbClr val="FFFFFF"/>
                </a:solidFill>
                <a:latin typeface="Consolas"/>
                <a:cs typeface="Consolas"/>
              </a:rPr>
              <a:t>=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“Hello</a:t>
            </a:r>
            <a:r>
              <a:rPr sz="1400" spc="3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10" dirty="0">
                <a:solidFill>
                  <a:srgbClr val="FFFFFF"/>
                </a:solidFill>
                <a:latin typeface="Consolas"/>
                <a:cs typeface="Consolas"/>
              </a:rPr>
              <a:t>World"</a:t>
            </a:r>
            <a:endParaRPr sz="1400">
              <a:latin typeface="Consolas"/>
              <a:cs typeface="Consolas"/>
            </a:endParaRPr>
          </a:p>
          <a:p>
            <a:pPr marL="12700">
              <a:lnSpc>
                <a:spcPts val="1650"/>
              </a:lnSpc>
            </a:pPr>
            <a:r>
              <a:rPr sz="1400" spc="-10" dirty="0">
                <a:solidFill>
                  <a:srgbClr val="FFFFFF"/>
                </a:solidFill>
                <a:latin typeface="Consolas"/>
                <a:cs typeface="Consolas"/>
              </a:rPr>
              <a:t>num </a:t>
            </a:r>
            <a:r>
              <a:rPr sz="1400" spc="15" dirty="0">
                <a:solidFill>
                  <a:srgbClr val="FFFFFF"/>
                </a:solidFill>
                <a:latin typeface="Consolas"/>
                <a:cs typeface="Consolas"/>
              </a:rPr>
              <a:t>=</a:t>
            </a:r>
            <a:r>
              <a:rPr sz="1400" spc="-3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5" dirty="0">
                <a:solidFill>
                  <a:srgbClr val="FFFFFF"/>
                </a:solidFill>
                <a:latin typeface="Consolas"/>
                <a:cs typeface="Consolas"/>
              </a:rPr>
              <a:t>1234</a:t>
            </a:r>
            <a:endParaRPr sz="1400">
              <a:latin typeface="Consolas"/>
              <a:cs typeface="Consolas"/>
            </a:endParaRPr>
          </a:p>
          <a:p>
            <a:pPr marL="12700">
              <a:lnSpc>
                <a:spcPts val="1664"/>
              </a:lnSpc>
            </a:pPr>
            <a:r>
              <a:rPr sz="1400" spc="-15" dirty="0">
                <a:solidFill>
                  <a:srgbClr val="FFFFFF"/>
                </a:solidFill>
                <a:latin typeface="Consolas"/>
                <a:cs typeface="Consolas"/>
              </a:rPr>
              <a:t>rate </a:t>
            </a:r>
            <a:r>
              <a:rPr sz="1400" spc="15" dirty="0">
                <a:solidFill>
                  <a:srgbClr val="FFFFFF"/>
                </a:solidFill>
                <a:latin typeface="Consolas"/>
                <a:cs typeface="Consolas"/>
              </a:rPr>
              <a:t>=</a:t>
            </a:r>
            <a:r>
              <a:rPr sz="1400" spc="5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5" dirty="0">
                <a:solidFill>
                  <a:srgbClr val="FFFFFF"/>
                </a:solidFill>
                <a:latin typeface="Consolas"/>
                <a:cs typeface="Consolas"/>
              </a:rPr>
              <a:t>13.6</a:t>
            </a:r>
            <a:endParaRPr sz="1400">
              <a:latin typeface="Consolas"/>
              <a:cs typeface="Consolas"/>
            </a:endParaRPr>
          </a:p>
          <a:p>
            <a:pPr marL="12700" marR="5080">
              <a:lnSpc>
                <a:spcPct val="100699"/>
              </a:lnSpc>
              <a:spcBef>
                <a:spcPts val="35"/>
              </a:spcBef>
            </a:pP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print(type(message)) </a:t>
            </a:r>
            <a:r>
              <a:rPr sz="1400" spc="5" dirty="0">
                <a:solidFill>
                  <a:srgbClr val="FFFFFF"/>
                </a:solidFill>
                <a:latin typeface="Consolas"/>
                <a:cs typeface="Consolas"/>
              </a:rPr>
              <a:t>#return </a:t>
            </a:r>
            <a:r>
              <a:rPr sz="1400" spc="15" dirty="0">
                <a:solidFill>
                  <a:srgbClr val="FFFFFF"/>
                </a:solidFill>
                <a:latin typeface="Consolas"/>
                <a:cs typeface="Consolas"/>
              </a:rPr>
              <a:t>a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string 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print(type(n)) </a:t>
            </a:r>
            <a:r>
              <a:rPr sz="1400" spc="5" dirty="0">
                <a:solidFill>
                  <a:srgbClr val="FFFFFF"/>
                </a:solidFill>
                <a:latin typeface="Consolas"/>
                <a:cs typeface="Consolas"/>
              </a:rPr>
              <a:t>#return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an </a:t>
            </a:r>
            <a:r>
              <a:rPr sz="1400" spc="5" dirty="0">
                <a:solidFill>
                  <a:srgbClr val="FFFFFF"/>
                </a:solidFill>
                <a:latin typeface="Consolas"/>
                <a:cs typeface="Consolas"/>
              </a:rPr>
              <a:t>integer 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print(type(pi)) </a:t>
            </a:r>
            <a:r>
              <a:rPr sz="1400" spc="5" dirty="0">
                <a:solidFill>
                  <a:srgbClr val="FFFFFF"/>
                </a:solidFill>
                <a:latin typeface="Consolas"/>
                <a:cs typeface="Consolas"/>
              </a:rPr>
              <a:t>#return </a:t>
            </a:r>
            <a:r>
              <a:rPr sz="1400" spc="15" dirty="0">
                <a:solidFill>
                  <a:srgbClr val="FFFFFF"/>
                </a:solidFill>
                <a:latin typeface="Consolas"/>
                <a:cs typeface="Consolas"/>
              </a:rPr>
              <a:t>a</a:t>
            </a:r>
            <a:r>
              <a:rPr sz="1400" spc="-3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float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4714890" y="1019159"/>
            <a:ext cx="2114550" cy="8001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153009" y="1095375"/>
            <a:ext cx="1295400" cy="69532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069830" y="1021201"/>
            <a:ext cx="1791970" cy="483234"/>
          </a:xfrm>
          <a:custGeom>
            <a:avLst/>
            <a:gdLst/>
            <a:ahLst/>
            <a:cxnLst/>
            <a:rect l="l" t="t" r="r" b="b"/>
            <a:pathLst>
              <a:path w="1791970" h="483234">
                <a:moveTo>
                  <a:pt x="1711208" y="0"/>
                </a:moveTo>
                <a:lnTo>
                  <a:pt x="80528" y="0"/>
                </a:lnTo>
                <a:lnTo>
                  <a:pt x="49197" y="6328"/>
                </a:lnTo>
                <a:lnTo>
                  <a:pt x="23599" y="23587"/>
                </a:lnTo>
                <a:lnTo>
                  <a:pt x="6333" y="49184"/>
                </a:lnTo>
                <a:lnTo>
                  <a:pt x="0" y="80528"/>
                </a:lnTo>
                <a:lnTo>
                  <a:pt x="0" y="402732"/>
                </a:lnTo>
                <a:lnTo>
                  <a:pt x="6333" y="434058"/>
                </a:lnTo>
                <a:lnTo>
                  <a:pt x="23599" y="459646"/>
                </a:lnTo>
                <a:lnTo>
                  <a:pt x="49197" y="476901"/>
                </a:lnTo>
                <a:lnTo>
                  <a:pt x="80528" y="483229"/>
                </a:lnTo>
                <a:lnTo>
                  <a:pt x="1711208" y="483229"/>
                </a:lnTo>
                <a:lnTo>
                  <a:pt x="1742622" y="476901"/>
                </a:lnTo>
                <a:lnTo>
                  <a:pt x="1768255" y="459646"/>
                </a:lnTo>
                <a:lnTo>
                  <a:pt x="1785527" y="434058"/>
                </a:lnTo>
                <a:lnTo>
                  <a:pt x="1791858" y="402732"/>
                </a:lnTo>
                <a:lnTo>
                  <a:pt x="1791858" y="80528"/>
                </a:lnTo>
                <a:lnTo>
                  <a:pt x="1785527" y="49184"/>
                </a:lnTo>
                <a:lnTo>
                  <a:pt x="1768255" y="23587"/>
                </a:lnTo>
                <a:lnTo>
                  <a:pt x="1742622" y="6328"/>
                </a:lnTo>
                <a:lnTo>
                  <a:pt x="1711208" y="0"/>
                </a:lnTo>
                <a:close/>
              </a:path>
            </a:pathLst>
          </a:custGeom>
          <a:solidFill>
            <a:srgbClr val="6B9E24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5607054" y="1136075"/>
            <a:ext cx="725805" cy="24320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400" spc="3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400" spc="-30" dirty="0">
                <a:solidFill>
                  <a:srgbClr val="FFFFFF"/>
                </a:solidFill>
                <a:latin typeface="Arial"/>
                <a:cs typeface="Arial"/>
              </a:rPr>
              <a:t>xa</a:t>
            </a:r>
            <a:r>
              <a:rPr sz="1400" spc="25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400" spc="40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1400" spc="-15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1400" spc="1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endParaRPr sz="1400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8378556" y="34680"/>
            <a:ext cx="765444" cy="54532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997177" y="1524"/>
            <a:ext cx="147320" cy="578485"/>
          </a:xfrm>
          <a:custGeom>
            <a:avLst/>
            <a:gdLst/>
            <a:ahLst/>
            <a:cxnLst/>
            <a:rect l="l" t="t" r="r" b="b"/>
            <a:pathLst>
              <a:path w="147320" h="578485">
                <a:moveTo>
                  <a:pt x="0" y="578479"/>
                </a:moveTo>
                <a:lnTo>
                  <a:pt x="146821" y="578479"/>
                </a:lnTo>
                <a:lnTo>
                  <a:pt x="146821" y="0"/>
                </a:lnTo>
                <a:lnTo>
                  <a:pt x="0" y="0"/>
                </a:lnTo>
                <a:lnTo>
                  <a:pt x="0" y="57847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7818125" y="4951110"/>
            <a:ext cx="1259840" cy="164465"/>
          </a:xfrm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950" b="1" spc="25" dirty="0">
                <a:solidFill>
                  <a:srgbClr val="6F2F9E"/>
                </a:solidFill>
                <a:latin typeface="Arial"/>
                <a:cs typeface="Arial"/>
                <a:hlinkClick r:id="rId7"/>
              </a:rPr>
              <a:t>www.intellipaat.com</a:t>
            </a:r>
            <a:endParaRPr sz="9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399281" y="48869"/>
            <a:ext cx="634829" cy="56199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7666" y="2028066"/>
            <a:ext cx="903410" cy="205250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233033" y="4630345"/>
            <a:ext cx="463913" cy="18325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087612" y="2028066"/>
            <a:ext cx="1123159" cy="302988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004307" y="1017088"/>
            <a:ext cx="3955474" cy="211053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92442" y="0"/>
            <a:ext cx="1142365" cy="575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661035" algn="l"/>
              </a:tabLst>
            </a:pPr>
            <a:r>
              <a:rPr sz="3600" b="1" i="1" spc="30" dirty="0">
                <a:solidFill>
                  <a:srgbClr val="F4801D"/>
                </a:solidFill>
                <a:latin typeface="Times New Roman"/>
                <a:cs typeface="Times New Roman"/>
              </a:rPr>
              <a:t>i	</a:t>
            </a:r>
            <a:r>
              <a:rPr sz="1800" b="1" spc="-35" dirty="0">
                <a:solidFill>
                  <a:srgbClr val="F4801D"/>
                </a:solidFill>
                <a:latin typeface="Arial"/>
                <a:cs typeface="Arial"/>
              </a:rPr>
              <a:t>Paat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92909" y="757022"/>
            <a:ext cx="2961005" cy="692785"/>
          </a:xfrm>
          <a:custGeom>
            <a:avLst/>
            <a:gdLst/>
            <a:ahLst/>
            <a:cxnLst/>
            <a:rect l="l" t="t" r="r" b="b"/>
            <a:pathLst>
              <a:path w="2961005" h="692785">
                <a:moveTo>
                  <a:pt x="0" y="0"/>
                </a:moveTo>
                <a:lnTo>
                  <a:pt x="2960984" y="0"/>
                </a:lnTo>
                <a:lnTo>
                  <a:pt x="2960984" y="692578"/>
                </a:lnTo>
                <a:lnTo>
                  <a:pt x="0" y="692578"/>
                </a:lnTo>
                <a:lnTo>
                  <a:pt x="0" y="0"/>
                </a:lnTo>
                <a:close/>
              </a:path>
            </a:pathLst>
          </a:custGeom>
          <a:solidFill>
            <a:srgbClr val="5E467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92909" y="757022"/>
            <a:ext cx="2961005" cy="556260"/>
          </a:xfrm>
          <a:prstGeom prst="rect">
            <a:avLst/>
          </a:prstGeom>
          <a:solidFill>
            <a:srgbClr val="5E4677"/>
          </a:solidFill>
        </p:spPr>
        <p:txBody>
          <a:bodyPr vert="horz" wrap="square" lIns="0" tIns="27939" rIns="0" bIns="0" rtlCol="0">
            <a:spAutoFit/>
          </a:bodyPr>
          <a:lstStyle/>
          <a:p>
            <a:pPr>
              <a:lnSpc>
                <a:spcPts val="4155"/>
              </a:lnSpc>
              <a:spcBef>
                <a:spcPts val="219"/>
              </a:spcBef>
              <a:tabLst>
                <a:tab pos="2581910" algn="l"/>
              </a:tabLst>
            </a:pPr>
            <a:r>
              <a:rPr sz="3800" b="1" spc="35" dirty="0">
                <a:solidFill>
                  <a:srgbClr val="F9F9F7"/>
                </a:solidFill>
                <a:latin typeface="Arial"/>
                <a:cs typeface="Arial"/>
              </a:rPr>
              <a:t>Datatypes	</a:t>
            </a:r>
            <a:r>
              <a:rPr sz="3800" b="1" spc="25" dirty="0">
                <a:solidFill>
                  <a:srgbClr val="F9F9F7"/>
                </a:solidFill>
                <a:latin typeface="Arial"/>
                <a:cs typeface="Arial"/>
              </a:rPr>
              <a:t>i</a:t>
            </a:r>
            <a:endParaRPr sz="38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800613" y="771241"/>
            <a:ext cx="329565" cy="6057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800" b="1" spc="65" dirty="0">
                <a:solidFill>
                  <a:srgbClr val="F9F9F7"/>
                </a:solidFill>
                <a:latin typeface="Arial"/>
                <a:cs typeface="Arial"/>
              </a:rPr>
              <a:t>n</a:t>
            </a:r>
            <a:endParaRPr sz="38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92909" y="1312909"/>
            <a:ext cx="1630045" cy="692785"/>
          </a:xfrm>
          <a:custGeom>
            <a:avLst/>
            <a:gdLst/>
            <a:ahLst/>
            <a:cxnLst/>
            <a:rect l="l" t="t" r="r" b="b"/>
            <a:pathLst>
              <a:path w="1630045" h="692785">
                <a:moveTo>
                  <a:pt x="0" y="0"/>
                </a:moveTo>
                <a:lnTo>
                  <a:pt x="1629801" y="0"/>
                </a:lnTo>
                <a:lnTo>
                  <a:pt x="1629801" y="692578"/>
                </a:lnTo>
                <a:lnTo>
                  <a:pt x="0" y="692578"/>
                </a:lnTo>
                <a:lnTo>
                  <a:pt x="0" y="0"/>
                </a:lnTo>
                <a:close/>
              </a:path>
            </a:pathLst>
          </a:custGeom>
          <a:solidFill>
            <a:srgbClr val="5E467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92909" y="1327127"/>
            <a:ext cx="1680210" cy="678815"/>
          </a:xfrm>
          <a:prstGeom prst="rect">
            <a:avLst/>
          </a:prstGeom>
          <a:solidFill>
            <a:srgbClr val="5E4677"/>
          </a:solidFill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3800" b="1" spc="40" dirty="0">
                <a:solidFill>
                  <a:srgbClr val="F9F9F7"/>
                </a:solidFill>
                <a:latin typeface="Arial"/>
                <a:cs typeface="Arial"/>
              </a:rPr>
              <a:t>Python</a:t>
            </a:r>
            <a:endParaRPr sz="38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845658" y="1531311"/>
            <a:ext cx="1297305" cy="240029"/>
          </a:xfrm>
          <a:prstGeom prst="rect">
            <a:avLst/>
          </a:prstGeom>
          <a:solidFill>
            <a:srgbClr val="7E7E7E"/>
          </a:solidFill>
        </p:spPr>
        <p:txBody>
          <a:bodyPr vert="horz" wrap="square" lIns="0" tIns="698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5"/>
              </a:spcBef>
            </a:pPr>
            <a:r>
              <a:rPr sz="1400" spc="5" dirty="0">
                <a:solidFill>
                  <a:srgbClr val="F9F9F7"/>
                </a:solidFill>
                <a:latin typeface="Times New Roman"/>
                <a:cs typeface="Times New Roman"/>
              </a:rPr>
              <a:t>' </a:t>
            </a:r>
            <a:r>
              <a:rPr sz="1400" spc="-265" dirty="0">
                <a:solidFill>
                  <a:srgbClr val="DFDFDF"/>
                </a:solidFill>
                <a:latin typeface="Times New Roman"/>
                <a:cs typeface="Times New Roman"/>
              </a:rPr>
              <a:t>He</a:t>
            </a:r>
            <a:r>
              <a:rPr sz="1400" spc="-180" dirty="0">
                <a:solidFill>
                  <a:srgbClr val="DFDFDF"/>
                </a:solidFill>
                <a:latin typeface="Times New Roman"/>
                <a:cs typeface="Times New Roman"/>
              </a:rPr>
              <a:t> </a:t>
            </a:r>
            <a:r>
              <a:rPr sz="1400" spc="-125" dirty="0">
                <a:solidFill>
                  <a:srgbClr val="DFDFDF"/>
                </a:solidFill>
                <a:latin typeface="Times New Roman"/>
                <a:cs typeface="Times New Roman"/>
              </a:rPr>
              <a:t>l l </a:t>
            </a:r>
            <a:r>
              <a:rPr sz="1400" spc="20" dirty="0">
                <a:solidFill>
                  <a:srgbClr val="DFDFDF"/>
                </a:solidFill>
                <a:latin typeface="Times New Roman"/>
                <a:cs typeface="Times New Roman"/>
              </a:rPr>
              <a:t>o-Wor </a:t>
            </a:r>
            <a:r>
              <a:rPr sz="1400" spc="35" dirty="0">
                <a:solidFill>
                  <a:srgbClr val="DFDFDF"/>
                </a:solidFill>
                <a:latin typeface="Times New Roman"/>
                <a:cs typeface="Times New Roman"/>
              </a:rPr>
              <a:t>l </a:t>
            </a:r>
            <a:r>
              <a:rPr sz="1400" spc="-50" dirty="0">
                <a:solidFill>
                  <a:srgbClr val="DFDFDF"/>
                </a:solidFill>
                <a:latin typeface="Times New Roman"/>
                <a:cs typeface="Times New Roman"/>
              </a:rPr>
              <a:t>d</a:t>
            </a:r>
            <a:r>
              <a:rPr sz="1400" spc="-195" dirty="0">
                <a:solidFill>
                  <a:srgbClr val="DFDFDF"/>
                </a:solidFill>
                <a:latin typeface="Times New Roman"/>
                <a:cs typeface="Times New Roman"/>
              </a:rPr>
              <a:t> </a:t>
            </a:r>
            <a:r>
              <a:rPr sz="1400" spc="-35" dirty="0">
                <a:solidFill>
                  <a:srgbClr val="DFDFDF"/>
                </a:solidFill>
                <a:latin typeface="Times New Roman"/>
                <a:cs typeface="Times New Roman"/>
              </a:rPr>
              <a:t>!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111774" y="1525658"/>
            <a:ext cx="55244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0" dirty="0">
                <a:solidFill>
                  <a:srgbClr val="DFDFDF"/>
                </a:solidFill>
                <a:latin typeface="Times New Roman"/>
                <a:cs typeface="Times New Roman"/>
              </a:rPr>
              <a:t>'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993319" y="2309674"/>
            <a:ext cx="935355" cy="304165"/>
          </a:xfrm>
          <a:prstGeom prst="rect">
            <a:avLst/>
          </a:prstGeom>
          <a:solidFill>
            <a:srgbClr val="7E7E7E"/>
          </a:solidFill>
        </p:spPr>
        <p:txBody>
          <a:bodyPr vert="horz" wrap="square" lIns="0" tIns="889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70"/>
              </a:spcBef>
            </a:pPr>
            <a:r>
              <a:rPr sz="1750" spc="15" dirty="0">
                <a:solidFill>
                  <a:srgbClr val="F9F9F7"/>
                </a:solidFill>
                <a:latin typeface="Arial"/>
                <a:cs typeface="Arial"/>
              </a:rPr>
              <a:t>Numbers</a:t>
            </a:r>
            <a:endParaRPr sz="175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262473" y="2764768"/>
            <a:ext cx="718185" cy="304165"/>
          </a:xfrm>
          <a:prstGeom prst="rect">
            <a:avLst/>
          </a:prstGeom>
          <a:solidFill>
            <a:srgbClr val="679923"/>
          </a:solidFill>
        </p:spPr>
        <p:txBody>
          <a:bodyPr vert="horz" wrap="square" lIns="0" tIns="889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70"/>
              </a:spcBef>
            </a:pPr>
            <a:r>
              <a:rPr sz="1750" spc="15" dirty="0">
                <a:solidFill>
                  <a:srgbClr val="F9F9F7"/>
                </a:solidFill>
                <a:latin typeface="Arial"/>
                <a:cs typeface="Arial"/>
              </a:rPr>
              <a:t>Strings</a:t>
            </a:r>
            <a:endParaRPr sz="175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108884" y="3216807"/>
            <a:ext cx="684530" cy="304165"/>
          </a:xfrm>
          <a:prstGeom prst="rect">
            <a:avLst/>
          </a:prstGeom>
          <a:solidFill>
            <a:srgbClr val="7E7E7E"/>
          </a:solidFill>
        </p:spPr>
        <p:txBody>
          <a:bodyPr vert="horz" wrap="square" lIns="0" tIns="889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70"/>
              </a:spcBef>
            </a:pPr>
            <a:r>
              <a:rPr sz="1750" dirty="0">
                <a:solidFill>
                  <a:srgbClr val="F9F9F7"/>
                </a:solidFill>
                <a:latin typeface="Arial"/>
                <a:cs typeface="Arial"/>
              </a:rPr>
              <a:t>Tuples</a:t>
            </a:r>
            <a:endParaRPr sz="175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222891" y="3671900"/>
            <a:ext cx="480695" cy="304165"/>
          </a:xfrm>
          <a:prstGeom prst="rect">
            <a:avLst/>
          </a:prstGeom>
          <a:solidFill>
            <a:srgbClr val="7E7E7E"/>
          </a:solidFill>
        </p:spPr>
        <p:txBody>
          <a:bodyPr vert="horz" wrap="square" lIns="0" tIns="889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70"/>
              </a:spcBef>
            </a:pPr>
            <a:r>
              <a:rPr sz="1750" dirty="0">
                <a:solidFill>
                  <a:srgbClr val="F9F9F7"/>
                </a:solidFill>
                <a:latin typeface="Arial"/>
                <a:cs typeface="Arial"/>
              </a:rPr>
              <a:t>Lists</a:t>
            </a:r>
            <a:endParaRPr sz="175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67962" y="4126994"/>
            <a:ext cx="1169670" cy="304165"/>
          </a:xfrm>
          <a:prstGeom prst="rect">
            <a:avLst/>
          </a:prstGeom>
          <a:solidFill>
            <a:srgbClr val="7E7E7E"/>
          </a:solidFill>
        </p:spPr>
        <p:txBody>
          <a:bodyPr vert="horz" wrap="square" lIns="0" tIns="889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70"/>
              </a:spcBef>
            </a:pPr>
            <a:r>
              <a:rPr sz="1750" spc="-5" dirty="0">
                <a:solidFill>
                  <a:srgbClr val="F9F9F7"/>
                </a:solidFill>
                <a:latin typeface="Arial"/>
                <a:cs typeface="Arial"/>
              </a:rPr>
              <a:t>Dictionaries</a:t>
            </a:r>
            <a:endParaRPr sz="175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833672" y="4970164"/>
            <a:ext cx="1255395" cy="1708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50" b="1" spc="-5" dirty="0">
                <a:solidFill>
                  <a:srgbClr val="6E2F9E"/>
                </a:solidFill>
                <a:latin typeface="Arial"/>
                <a:cs typeface="Arial"/>
                <a:hlinkClick r:id="rId7"/>
              </a:rPr>
              <a:t>www.</a:t>
            </a:r>
            <a:r>
              <a:rPr sz="950" spc="-5" dirty="0">
                <a:solidFill>
                  <a:srgbClr val="6E2F9E"/>
                </a:solidFill>
                <a:latin typeface="Times New Roman"/>
                <a:cs typeface="Times New Roman"/>
                <a:hlinkClick r:id="rId7"/>
              </a:rPr>
              <a:t>i</a:t>
            </a:r>
            <a:r>
              <a:rPr sz="950" b="1" spc="-5" dirty="0">
                <a:solidFill>
                  <a:srgbClr val="6E2F9E"/>
                </a:solidFill>
                <a:latin typeface="Arial"/>
                <a:cs typeface="Arial"/>
                <a:hlinkClick r:id="rId7"/>
              </a:rPr>
              <a:t>nte11ipaat.com</a:t>
            </a:r>
            <a:endParaRPr sz="9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524"/>
            <a:ext cx="3333750" cy="51419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3232785" cy="786130"/>
          </a:xfrm>
          <a:custGeom>
            <a:avLst/>
            <a:gdLst/>
            <a:ahLst/>
            <a:cxnLst/>
            <a:rect l="l" t="t" r="r" b="b"/>
            <a:pathLst>
              <a:path w="3232785" h="786130">
                <a:moveTo>
                  <a:pt x="0" y="786003"/>
                </a:moveTo>
                <a:lnTo>
                  <a:pt x="3232282" y="786003"/>
                </a:lnTo>
                <a:lnTo>
                  <a:pt x="3232282" y="0"/>
                </a:lnTo>
                <a:lnTo>
                  <a:pt x="0" y="0"/>
                </a:lnTo>
                <a:lnTo>
                  <a:pt x="0" y="786003"/>
                </a:lnTo>
                <a:close/>
              </a:path>
            </a:pathLst>
          </a:custGeom>
          <a:solidFill>
            <a:srgbClr val="2F233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2118872"/>
            <a:ext cx="3232785" cy="3025140"/>
          </a:xfrm>
          <a:custGeom>
            <a:avLst/>
            <a:gdLst/>
            <a:ahLst/>
            <a:cxnLst/>
            <a:rect l="l" t="t" r="r" b="b"/>
            <a:pathLst>
              <a:path w="3232785" h="3025140">
                <a:moveTo>
                  <a:pt x="0" y="3024628"/>
                </a:moveTo>
                <a:lnTo>
                  <a:pt x="3232282" y="3024628"/>
                </a:lnTo>
                <a:lnTo>
                  <a:pt x="3232282" y="0"/>
                </a:lnTo>
                <a:lnTo>
                  <a:pt x="0" y="0"/>
                </a:lnTo>
                <a:lnTo>
                  <a:pt x="0" y="3024628"/>
                </a:lnTo>
                <a:close/>
              </a:path>
            </a:pathLst>
          </a:custGeom>
          <a:solidFill>
            <a:srgbClr val="2F233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0" y="786002"/>
            <a:ext cx="3232785" cy="1332865"/>
          </a:xfrm>
          <a:prstGeom prst="rect">
            <a:avLst/>
          </a:prstGeom>
          <a:solidFill>
            <a:srgbClr val="5F4778"/>
          </a:solidFill>
        </p:spPr>
        <p:txBody>
          <a:bodyPr vert="horz" wrap="square" lIns="0" tIns="33020" rIns="0" bIns="0" rtlCol="0">
            <a:spAutoFit/>
          </a:bodyPr>
          <a:lstStyle/>
          <a:p>
            <a:pPr marL="85725" marR="113664">
              <a:lnSpc>
                <a:spcPts val="4360"/>
              </a:lnSpc>
              <a:spcBef>
                <a:spcPts val="260"/>
              </a:spcBef>
            </a:pPr>
            <a:r>
              <a:rPr sz="3950" b="1" spc="-5" dirty="0">
                <a:solidFill>
                  <a:srgbClr val="FFFFFF"/>
                </a:solidFill>
                <a:latin typeface="Arial"/>
                <a:cs typeface="Arial"/>
              </a:rPr>
              <a:t>Datatypes </a:t>
            </a:r>
            <a:r>
              <a:rPr sz="3950" b="1" spc="15" dirty="0">
                <a:solidFill>
                  <a:srgbClr val="FFFFFF"/>
                </a:solidFill>
                <a:latin typeface="Arial"/>
                <a:cs typeface="Arial"/>
              </a:rPr>
              <a:t>in  </a:t>
            </a:r>
            <a:r>
              <a:rPr sz="3950" b="1" spc="-5" dirty="0">
                <a:solidFill>
                  <a:srgbClr val="FFFFFF"/>
                </a:solidFill>
                <a:latin typeface="Arial"/>
                <a:cs typeface="Arial"/>
              </a:rPr>
              <a:t>Python</a:t>
            </a:r>
            <a:endParaRPr sz="395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46837" y="67476"/>
            <a:ext cx="1275969" cy="5103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645151" y="2273045"/>
            <a:ext cx="1621155" cy="345440"/>
          </a:xfrm>
          <a:prstGeom prst="rect">
            <a:avLst/>
          </a:prstGeom>
          <a:solidFill>
            <a:srgbClr val="7F7F7F"/>
          </a:solidFill>
        </p:spPr>
        <p:txBody>
          <a:bodyPr vert="horz" wrap="square" lIns="0" tIns="29845" rIns="0" bIns="0" rtlCol="0">
            <a:spAutoFit/>
          </a:bodyPr>
          <a:lstStyle/>
          <a:p>
            <a:pPr marL="339725">
              <a:lnSpc>
                <a:spcPct val="100000"/>
              </a:lnSpc>
              <a:spcBef>
                <a:spcPts val="235"/>
              </a:spcBef>
            </a:pPr>
            <a:r>
              <a:rPr sz="1800" spc="5" dirty="0">
                <a:solidFill>
                  <a:srgbClr val="FFFFFF"/>
                </a:solidFill>
                <a:latin typeface="Arial"/>
                <a:cs typeface="Arial"/>
              </a:rPr>
              <a:t>Numbers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36995" y="2725161"/>
            <a:ext cx="1950720" cy="345440"/>
          </a:xfrm>
          <a:prstGeom prst="rect">
            <a:avLst/>
          </a:prstGeom>
          <a:solidFill>
            <a:srgbClr val="6B9E24"/>
          </a:solidFill>
        </p:spPr>
        <p:txBody>
          <a:bodyPr vert="horz" wrap="square" lIns="0" tIns="31115" rIns="0" bIns="0" rtlCol="0">
            <a:spAutoFit/>
          </a:bodyPr>
          <a:lstStyle/>
          <a:p>
            <a:pPr marL="615950">
              <a:lnSpc>
                <a:spcPct val="100000"/>
              </a:lnSpc>
              <a:spcBef>
                <a:spcPts val="245"/>
              </a:spcBef>
            </a:pPr>
            <a:r>
              <a:rPr sz="1800" spc="10" dirty="0">
                <a:solidFill>
                  <a:srgbClr val="FFFFFF"/>
                </a:solidFill>
                <a:latin typeface="Arial"/>
                <a:cs typeface="Arial"/>
              </a:rPr>
              <a:t>Strings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36995" y="3177408"/>
            <a:ext cx="1617345" cy="345440"/>
          </a:xfrm>
          <a:prstGeom prst="rect">
            <a:avLst/>
          </a:prstGeom>
          <a:solidFill>
            <a:srgbClr val="7F7F7F"/>
          </a:solidFill>
        </p:spPr>
        <p:txBody>
          <a:bodyPr vert="horz" wrap="square" lIns="0" tIns="32384" rIns="0" bIns="0" rtlCol="0">
            <a:spAutoFit/>
          </a:bodyPr>
          <a:lstStyle/>
          <a:p>
            <a:pPr marL="463550">
              <a:lnSpc>
                <a:spcPct val="100000"/>
              </a:lnSpc>
              <a:spcBef>
                <a:spcPts val="254"/>
              </a:spcBef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Tuples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36995" y="3629536"/>
            <a:ext cx="1617345" cy="345440"/>
          </a:xfrm>
          <a:prstGeom prst="rect">
            <a:avLst/>
          </a:prstGeom>
          <a:solidFill>
            <a:srgbClr val="7F7F7F"/>
          </a:solidFill>
        </p:spPr>
        <p:txBody>
          <a:bodyPr vert="horz" wrap="square" lIns="0" tIns="33020" rIns="0" bIns="0" rtlCol="0">
            <a:spAutoFit/>
          </a:bodyPr>
          <a:lstStyle/>
          <a:p>
            <a:pPr marL="7620" algn="ctr">
              <a:lnSpc>
                <a:spcPct val="100000"/>
              </a:lnSpc>
              <a:spcBef>
                <a:spcPts val="260"/>
              </a:spcBef>
            </a:pP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Lists</a:t>
            </a:r>
            <a:endParaRPr sz="18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47867" y="4081686"/>
            <a:ext cx="1617345" cy="344805"/>
          </a:xfrm>
          <a:prstGeom prst="rect">
            <a:avLst/>
          </a:prstGeom>
          <a:solidFill>
            <a:srgbClr val="7F7F7F"/>
          </a:solidFill>
        </p:spPr>
        <p:txBody>
          <a:bodyPr vert="horz" wrap="square" lIns="0" tIns="33655" rIns="0" bIns="0" rtlCol="0">
            <a:spAutoFit/>
          </a:bodyPr>
          <a:lstStyle/>
          <a:p>
            <a:pPr marL="215900">
              <a:lnSpc>
                <a:spcPct val="100000"/>
              </a:lnSpc>
              <a:spcBef>
                <a:spcPts val="265"/>
              </a:spcBef>
            </a:pPr>
            <a:r>
              <a:rPr sz="1800" spc="-15" dirty="0">
                <a:solidFill>
                  <a:srgbClr val="FFFFFF"/>
                </a:solidFill>
                <a:latin typeface="Arial"/>
                <a:cs typeface="Arial"/>
              </a:rPr>
              <a:t>Dictionaries</a:t>
            </a:r>
            <a:endParaRPr sz="18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649211" y="4533376"/>
            <a:ext cx="1617345" cy="345440"/>
          </a:xfrm>
          <a:custGeom>
            <a:avLst/>
            <a:gdLst/>
            <a:ahLst/>
            <a:cxnLst/>
            <a:rect l="l" t="t" r="r" b="b"/>
            <a:pathLst>
              <a:path w="1617345" h="345439">
                <a:moveTo>
                  <a:pt x="0" y="345186"/>
                </a:moveTo>
                <a:lnTo>
                  <a:pt x="1617095" y="345186"/>
                </a:lnTo>
                <a:lnTo>
                  <a:pt x="1617095" y="0"/>
                </a:lnTo>
                <a:lnTo>
                  <a:pt x="0" y="0"/>
                </a:lnTo>
                <a:lnTo>
                  <a:pt x="0" y="345186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572109" y="971534"/>
            <a:ext cx="1171575" cy="6191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734050" y="990600"/>
            <a:ext cx="876300" cy="62865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929762" y="976243"/>
            <a:ext cx="842010" cy="298450"/>
          </a:xfrm>
          <a:custGeom>
            <a:avLst/>
            <a:gdLst/>
            <a:ahLst/>
            <a:cxnLst/>
            <a:rect l="l" t="t" r="r" b="b"/>
            <a:pathLst>
              <a:path w="842009" h="298450">
                <a:moveTo>
                  <a:pt x="792083" y="0"/>
                </a:moveTo>
                <a:lnTo>
                  <a:pt x="49651" y="0"/>
                </a:lnTo>
                <a:lnTo>
                  <a:pt x="30320" y="3900"/>
                </a:lnTo>
                <a:lnTo>
                  <a:pt x="14538" y="14538"/>
                </a:lnTo>
                <a:lnTo>
                  <a:pt x="3900" y="30320"/>
                </a:lnTo>
                <a:lnTo>
                  <a:pt x="0" y="49651"/>
                </a:lnTo>
                <a:lnTo>
                  <a:pt x="0" y="248290"/>
                </a:lnTo>
                <a:lnTo>
                  <a:pt x="3900" y="267621"/>
                </a:lnTo>
                <a:lnTo>
                  <a:pt x="14538" y="283403"/>
                </a:lnTo>
                <a:lnTo>
                  <a:pt x="30320" y="294041"/>
                </a:lnTo>
                <a:lnTo>
                  <a:pt x="49651" y="297942"/>
                </a:lnTo>
                <a:lnTo>
                  <a:pt x="792083" y="297942"/>
                </a:lnTo>
                <a:lnTo>
                  <a:pt x="811419" y="294041"/>
                </a:lnTo>
                <a:lnTo>
                  <a:pt x="827211" y="283403"/>
                </a:lnTo>
                <a:lnTo>
                  <a:pt x="837860" y="267621"/>
                </a:lnTo>
                <a:lnTo>
                  <a:pt x="841766" y="248290"/>
                </a:lnTo>
                <a:lnTo>
                  <a:pt x="841766" y="49651"/>
                </a:lnTo>
                <a:lnTo>
                  <a:pt x="837860" y="30320"/>
                </a:lnTo>
                <a:lnTo>
                  <a:pt x="827211" y="14538"/>
                </a:lnTo>
                <a:lnTo>
                  <a:pt x="811419" y="3900"/>
                </a:lnTo>
                <a:lnTo>
                  <a:pt x="792083" y="0"/>
                </a:lnTo>
                <a:close/>
              </a:path>
            </a:pathLst>
          </a:custGeom>
          <a:solidFill>
            <a:srgbClr val="6B9E24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6172839" y="1023045"/>
            <a:ext cx="36195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35" dirty="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sz="1200" spc="3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200" spc="-7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1200" spc="-30" dirty="0">
                <a:solidFill>
                  <a:srgbClr val="FFFFFF"/>
                </a:solidFill>
                <a:latin typeface="Arial"/>
                <a:cs typeface="Arial"/>
              </a:rPr>
              <a:t>(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)</a:t>
            </a:r>
            <a:endParaRPr sz="120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5572109" y="2057400"/>
            <a:ext cx="1295400" cy="6096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676900" y="2076450"/>
            <a:ext cx="1133475" cy="62865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924672" y="2063374"/>
            <a:ext cx="973455" cy="287020"/>
          </a:xfrm>
          <a:custGeom>
            <a:avLst/>
            <a:gdLst/>
            <a:ahLst/>
            <a:cxnLst/>
            <a:rect l="l" t="t" r="r" b="b"/>
            <a:pathLst>
              <a:path w="973454" h="287019">
                <a:moveTo>
                  <a:pt x="925068" y="0"/>
                </a:moveTo>
                <a:lnTo>
                  <a:pt x="47884" y="0"/>
                </a:lnTo>
                <a:lnTo>
                  <a:pt x="29253" y="3746"/>
                </a:lnTo>
                <a:lnTo>
                  <a:pt x="14032" y="13969"/>
                </a:lnTo>
                <a:lnTo>
                  <a:pt x="3765" y="29144"/>
                </a:lnTo>
                <a:lnTo>
                  <a:pt x="0" y="47746"/>
                </a:lnTo>
                <a:lnTo>
                  <a:pt x="0" y="239008"/>
                </a:lnTo>
                <a:lnTo>
                  <a:pt x="3765" y="257635"/>
                </a:lnTo>
                <a:lnTo>
                  <a:pt x="14032" y="272853"/>
                </a:lnTo>
                <a:lnTo>
                  <a:pt x="29253" y="283118"/>
                </a:lnTo>
                <a:lnTo>
                  <a:pt x="47884" y="286883"/>
                </a:lnTo>
                <a:lnTo>
                  <a:pt x="925068" y="286883"/>
                </a:lnTo>
                <a:lnTo>
                  <a:pt x="943679" y="283118"/>
                </a:lnTo>
                <a:lnTo>
                  <a:pt x="958858" y="272853"/>
                </a:lnTo>
                <a:lnTo>
                  <a:pt x="969083" y="257635"/>
                </a:lnTo>
                <a:lnTo>
                  <a:pt x="972830" y="239008"/>
                </a:lnTo>
                <a:lnTo>
                  <a:pt x="972830" y="47746"/>
                </a:lnTo>
                <a:lnTo>
                  <a:pt x="969083" y="29144"/>
                </a:lnTo>
                <a:lnTo>
                  <a:pt x="958858" y="13969"/>
                </a:lnTo>
                <a:lnTo>
                  <a:pt x="943679" y="3746"/>
                </a:lnTo>
                <a:lnTo>
                  <a:pt x="925068" y="0"/>
                </a:lnTo>
                <a:close/>
              </a:path>
            </a:pathLst>
          </a:custGeom>
          <a:solidFill>
            <a:srgbClr val="6B9E24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6109974" y="2106610"/>
            <a:ext cx="61849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5" dirty="0">
                <a:solidFill>
                  <a:srgbClr val="FFFFFF"/>
                </a:solidFill>
                <a:latin typeface="Arial"/>
                <a:cs typeface="Arial"/>
              </a:rPr>
              <a:t>replace()</a:t>
            </a:r>
            <a:endParaRPr sz="1200">
              <a:latin typeface="Arial"/>
              <a:cs typeface="Arial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5572109" y="3143250"/>
            <a:ext cx="1162050" cy="62865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724509" y="3162300"/>
            <a:ext cx="904875" cy="62865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924672" y="3151119"/>
            <a:ext cx="842010" cy="298450"/>
          </a:xfrm>
          <a:custGeom>
            <a:avLst/>
            <a:gdLst/>
            <a:ahLst/>
            <a:cxnLst/>
            <a:rect l="l" t="t" r="r" b="b"/>
            <a:pathLst>
              <a:path w="842009" h="298450">
                <a:moveTo>
                  <a:pt x="792236" y="0"/>
                </a:moveTo>
                <a:lnTo>
                  <a:pt x="49651" y="0"/>
                </a:lnTo>
                <a:lnTo>
                  <a:pt x="30320" y="3901"/>
                </a:lnTo>
                <a:lnTo>
                  <a:pt x="14538" y="14543"/>
                </a:lnTo>
                <a:lnTo>
                  <a:pt x="3900" y="30328"/>
                </a:lnTo>
                <a:lnTo>
                  <a:pt x="0" y="49661"/>
                </a:lnTo>
                <a:lnTo>
                  <a:pt x="0" y="248293"/>
                </a:lnTo>
                <a:lnTo>
                  <a:pt x="3900" y="267623"/>
                </a:lnTo>
                <a:lnTo>
                  <a:pt x="14538" y="283404"/>
                </a:lnTo>
                <a:lnTo>
                  <a:pt x="30320" y="294041"/>
                </a:lnTo>
                <a:lnTo>
                  <a:pt x="49651" y="297942"/>
                </a:lnTo>
                <a:lnTo>
                  <a:pt x="792236" y="297942"/>
                </a:lnTo>
                <a:lnTo>
                  <a:pt x="811567" y="294041"/>
                </a:lnTo>
                <a:lnTo>
                  <a:pt x="827349" y="283404"/>
                </a:lnTo>
                <a:lnTo>
                  <a:pt x="837987" y="267623"/>
                </a:lnTo>
                <a:lnTo>
                  <a:pt x="841888" y="248293"/>
                </a:lnTo>
                <a:lnTo>
                  <a:pt x="841888" y="49661"/>
                </a:lnTo>
                <a:lnTo>
                  <a:pt x="837987" y="30328"/>
                </a:lnTo>
                <a:lnTo>
                  <a:pt x="827349" y="14543"/>
                </a:lnTo>
                <a:lnTo>
                  <a:pt x="811567" y="3901"/>
                </a:lnTo>
                <a:lnTo>
                  <a:pt x="792236" y="0"/>
                </a:lnTo>
                <a:close/>
              </a:path>
            </a:pathLst>
          </a:custGeom>
          <a:solidFill>
            <a:srgbClr val="6B9E24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6158234" y="3201922"/>
            <a:ext cx="39052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5" dirty="0">
                <a:solidFill>
                  <a:srgbClr val="FFFFFF"/>
                </a:solidFill>
                <a:latin typeface="Arial"/>
                <a:cs typeface="Arial"/>
              </a:rPr>
              <a:t>split()</a:t>
            </a:r>
            <a:endParaRPr sz="1200">
              <a:latin typeface="Arial"/>
              <a:cs typeface="Arial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8378556" y="34680"/>
            <a:ext cx="765444" cy="54532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997177" y="1524"/>
            <a:ext cx="147320" cy="578485"/>
          </a:xfrm>
          <a:custGeom>
            <a:avLst/>
            <a:gdLst/>
            <a:ahLst/>
            <a:cxnLst/>
            <a:rect l="l" t="t" r="r" b="b"/>
            <a:pathLst>
              <a:path w="147320" h="578485">
                <a:moveTo>
                  <a:pt x="0" y="578479"/>
                </a:moveTo>
                <a:lnTo>
                  <a:pt x="146821" y="578479"/>
                </a:lnTo>
                <a:lnTo>
                  <a:pt x="146821" y="0"/>
                </a:lnTo>
                <a:lnTo>
                  <a:pt x="0" y="0"/>
                </a:lnTo>
                <a:lnTo>
                  <a:pt x="0" y="57847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553059" y="4229100"/>
            <a:ext cx="1171575" cy="61912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657850" y="4248150"/>
            <a:ext cx="990600" cy="62865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911718" y="4235445"/>
            <a:ext cx="842010" cy="298450"/>
          </a:xfrm>
          <a:custGeom>
            <a:avLst/>
            <a:gdLst/>
            <a:ahLst/>
            <a:cxnLst/>
            <a:rect l="l" t="t" r="r" b="b"/>
            <a:pathLst>
              <a:path w="842009" h="298450">
                <a:moveTo>
                  <a:pt x="792236" y="0"/>
                </a:moveTo>
                <a:lnTo>
                  <a:pt x="49651" y="0"/>
                </a:lnTo>
                <a:lnTo>
                  <a:pt x="30320" y="3901"/>
                </a:lnTo>
                <a:lnTo>
                  <a:pt x="14538" y="14543"/>
                </a:lnTo>
                <a:lnTo>
                  <a:pt x="3900" y="30328"/>
                </a:lnTo>
                <a:lnTo>
                  <a:pt x="0" y="49661"/>
                </a:lnTo>
                <a:lnTo>
                  <a:pt x="0" y="248280"/>
                </a:lnTo>
                <a:lnTo>
                  <a:pt x="3900" y="267611"/>
                </a:lnTo>
                <a:lnTo>
                  <a:pt x="14538" y="283392"/>
                </a:lnTo>
                <a:lnTo>
                  <a:pt x="30320" y="294029"/>
                </a:lnTo>
                <a:lnTo>
                  <a:pt x="49651" y="297929"/>
                </a:lnTo>
                <a:lnTo>
                  <a:pt x="792236" y="297929"/>
                </a:lnTo>
                <a:lnTo>
                  <a:pt x="811515" y="294029"/>
                </a:lnTo>
                <a:lnTo>
                  <a:pt x="827303" y="283392"/>
                </a:lnTo>
                <a:lnTo>
                  <a:pt x="837970" y="267611"/>
                </a:lnTo>
                <a:lnTo>
                  <a:pt x="841888" y="248280"/>
                </a:lnTo>
                <a:lnTo>
                  <a:pt x="841888" y="49661"/>
                </a:lnTo>
                <a:lnTo>
                  <a:pt x="837970" y="30328"/>
                </a:lnTo>
                <a:lnTo>
                  <a:pt x="827303" y="14543"/>
                </a:lnTo>
                <a:lnTo>
                  <a:pt x="811515" y="3901"/>
                </a:lnTo>
                <a:lnTo>
                  <a:pt x="792236" y="0"/>
                </a:lnTo>
                <a:close/>
              </a:path>
            </a:pathLst>
          </a:custGeom>
          <a:solidFill>
            <a:srgbClr val="6B9E24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6097655" y="4288150"/>
            <a:ext cx="47625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co</a:t>
            </a:r>
            <a:r>
              <a:rPr sz="1200" spc="-70" dirty="0">
                <a:solidFill>
                  <a:srgbClr val="FFFFFF"/>
                </a:solidFill>
                <a:latin typeface="Arial"/>
                <a:cs typeface="Arial"/>
              </a:rPr>
              <a:t>un</a:t>
            </a:r>
            <a:r>
              <a:rPr sz="1200" spc="-3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200" spc="-30" dirty="0">
                <a:solidFill>
                  <a:srgbClr val="FFFFFF"/>
                </a:solidFill>
                <a:latin typeface="Arial"/>
                <a:cs typeface="Arial"/>
              </a:rPr>
              <a:t>(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)</a:t>
            </a:r>
            <a:endParaRPr sz="120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215073" y="4576569"/>
            <a:ext cx="483234" cy="2819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5"/>
              </a:lnSpc>
            </a:pP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800" spc="-3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800" spc="2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endParaRPr sz="180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7818125" y="4951110"/>
            <a:ext cx="1259840" cy="164465"/>
          </a:xfrm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950" b="1" spc="25" dirty="0">
                <a:solidFill>
                  <a:srgbClr val="6F2F9E"/>
                </a:solidFill>
                <a:latin typeface="Arial"/>
                <a:cs typeface="Arial"/>
                <a:hlinkClick r:id="rId13"/>
              </a:rPr>
              <a:t>www.intellipaat.com</a:t>
            </a:r>
            <a:endParaRPr sz="9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3308437" cy="51434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399281" y="48869"/>
            <a:ext cx="634829" cy="56199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822261" y="1050684"/>
            <a:ext cx="2331777" cy="294436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045762" y="560747"/>
            <a:ext cx="4271645" cy="3232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950" spc="120" dirty="0">
                <a:solidFill>
                  <a:srgbClr val="6D2D9C"/>
                </a:solidFill>
              </a:rPr>
              <a:t>Do</a:t>
            </a:r>
            <a:r>
              <a:rPr sz="1950" spc="-50" dirty="0">
                <a:solidFill>
                  <a:srgbClr val="6D2D9C"/>
                </a:solidFill>
              </a:rPr>
              <a:t> </a:t>
            </a:r>
            <a:r>
              <a:rPr sz="1950" spc="105" dirty="0">
                <a:solidFill>
                  <a:srgbClr val="6D2D9C"/>
                </a:solidFill>
              </a:rPr>
              <a:t>you</a:t>
            </a:r>
            <a:r>
              <a:rPr sz="1950" spc="120" dirty="0">
                <a:solidFill>
                  <a:srgbClr val="6D2D9C"/>
                </a:solidFill>
              </a:rPr>
              <a:t> </a:t>
            </a:r>
            <a:r>
              <a:rPr sz="1950" spc="170" dirty="0">
                <a:solidFill>
                  <a:srgbClr val="6D2D9C"/>
                </a:solidFill>
              </a:rPr>
              <a:t>know</a:t>
            </a:r>
            <a:r>
              <a:rPr sz="1950" spc="-135" dirty="0">
                <a:solidFill>
                  <a:srgbClr val="6D2D9C"/>
                </a:solidFill>
              </a:rPr>
              <a:t> </a:t>
            </a:r>
            <a:r>
              <a:rPr sz="1950" spc="175" dirty="0">
                <a:solidFill>
                  <a:srgbClr val="6D2D9C"/>
                </a:solidFill>
              </a:rPr>
              <a:t>who</a:t>
            </a:r>
            <a:r>
              <a:rPr sz="1950" spc="-80" dirty="0">
                <a:solidFill>
                  <a:srgbClr val="6D2D9C"/>
                </a:solidFill>
              </a:rPr>
              <a:t> </a:t>
            </a:r>
            <a:r>
              <a:rPr sz="1950" spc="100" dirty="0">
                <a:solidFill>
                  <a:srgbClr val="6D2D9C"/>
                </a:solidFill>
              </a:rPr>
              <a:t>created</a:t>
            </a:r>
            <a:r>
              <a:rPr sz="1950" spc="-105" dirty="0">
                <a:solidFill>
                  <a:srgbClr val="6D2D9C"/>
                </a:solidFill>
              </a:rPr>
              <a:t> </a:t>
            </a:r>
            <a:r>
              <a:rPr sz="1950" spc="135" dirty="0">
                <a:solidFill>
                  <a:srgbClr val="6D2D9C"/>
                </a:solidFill>
              </a:rPr>
              <a:t>Python?</a:t>
            </a:r>
            <a:endParaRPr sz="1950"/>
          </a:p>
        </p:txBody>
      </p:sp>
      <p:sp>
        <p:nvSpPr>
          <p:cNvPr id="7" name="object 7"/>
          <p:cNvSpPr txBox="1"/>
          <p:nvPr/>
        </p:nvSpPr>
        <p:spPr>
          <a:xfrm>
            <a:off x="7833672" y="4981617"/>
            <a:ext cx="1255395" cy="161290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950" b="1" spc="-5" dirty="0">
                <a:solidFill>
                  <a:srgbClr val="6D2D9C"/>
                </a:solidFill>
                <a:latin typeface="Arial"/>
                <a:cs typeface="Arial"/>
                <a:hlinkClick r:id="rId5"/>
              </a:rPr>
              <a:t>www.</a:t>
            </a:r>
            <a:r>
              <a:rPr sz="950" spc="-5" dirty="0">
                <a:solidFill>
                  <a:srgbClr val="6D2D9C"/>
                </a:solidFill>
                <a:latin typeface="Times New Roman"/>
                <a:cs typeface="Times New Roman"/>
                <a:hlinkClick r:id="rId5"/>
              </a:rPr>
              <a:t>i</a:t>
            </a:r>
            <a:r>
              <a:rPr sz="950" b="1" spc="-5" dirty="0">
                <a:solidFill>
                  <a:srgbClr val="6D2D9C"/>
                </a:solidFill>
                <a:latin typeface="Arial"/>
                <a:cs typeface="Arial"/>
                <a:hlinkClick r:id="rId5"/>
              </a:rPr>
              <a:t>nte11ipaat.com</a:t>
            </a:r>
            <a:endParaRPr sz="9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456093" y="4201240"/>
            <a:ext cx="32042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20" dirty="0">
                <a:solidFill>
                  <a:srgbClr val="2F233B"/>
                </a:solidFill>
                <a:latin typeface="Arial"/>
                <a:cs typeface="Arial"/>
              </a:rPr>
              <a:t>Created</a:t>
            </a:r>
            <a:r>
              <a:rPr sz="1350" spc="-45" dirty="0">
                <a:solidFill>
                  <a:srgbClr val="2F233B"/>
                </a:solidFill>
                <a:latin typeface="Arial"/>
                <a:cs typeface="Arial"/>
              </a:rPr>
              <a:t> </a:t>
            </a:r>
            <a:r>
              <a:rPr sz="1350" spc="10" dirty="0">
                <a:solidFill>
                  <a:srgbClr val="2F233B"/>
                </a:solidFill>
                <a:latin typeface="Arial"/>
                <a:cs typeface="Arial"/>
              </a:rPr>
              <a:t>in</a:t>
            </a:r>
            <a:r>
              <a:rPr sz="1350" spc="40" dirty="0">
                <a:solidFill>
                  <a:srgbClr val="2F233B"/>
                </a:solidFill>
                <a:latin typeface="Arial"/>
                <a:cs typeface="Arial"/>
              </a:rPr>
              <a:t> </a:t>
            </a:r>
            <a:r>
              <a:rPr sz="1350" spc="55" dirty="0">
                <a:solidFill>
                  <a:srgbClr val="2F233B"/>
                </a:solidFill>
                <a:latin typeface="Arial"/>
                <a:cs typeface="Arial"/>
              </a:rPr>
              <a:t>1991</a:t>
            </a:r>
            <a:r>
              <a:rPr sz="1350" spc="-105" dirty="0">
                <a:solidFill>
                  <a:srgbClr val="2F233B"/>
                </a:solidFill>
                <a:latin typeface="Arial"/>
                <a:cs typeface="Arial"/>
              </a:rPr>
              <a:t> </a:t>
            </a:r>
            <a:r>
              <a:rPr sz="1350" spc="45" dirty="0">
                <a:solidFill>
                  <a:srgbClr val="2F233B"/>
                </a:solidFill>
                <a:latin typeface="Arial"/>
                <a:cs typeface="Arial"/>
              </a:rPr>
              <a:t>by</a:t>
            </a:r>
            <a:r>
              <a:rPr sz="1350" spc="-90" dirty="0">
                <a:solidFill>
                  <a:srgbClr val="2F233B"/>
                </a:solidFill>
                <a:latin typeface="Arial"/>
                <a:cs typeface="Arial"/>
              </a:rPr>
              <a:t> </a:t>
            </a:r>
            <a:r>
              <a:rPr sz="1400" spc="70" dirty="0">
                <a:solidFill>
                  <a:srgbClr val="2F233B"/>
                </a:solidFill>
                <a:latin typeface="Arial"/>
                <a:cs typeface="Arial"/>
              </a:rPr>
              <a:t>Guido</a:t>
            </a:r>
            <a:r>
              <a:rPr sz="1400" spc="-75" dirty="0">
                <a:solidFill>
                  <a:srgbClr val="2F233B"/>
                </a:solidFill>
                <a:latin typeface="Arial"/>
                <a:cs typeface="Arial"/>
              </a:rPr>
              <a:t> </a:t>
            </a:r>
            <a:r>
              <a:rPr sz="1350" spc="70" dirty="0">
                <a:solidFill>
                  <a:srgbClr val="2F233B"/>
                </a:solidFill>
                <a:latin typeface="Arial"/>
                <a:cs typeface="Arial"/>
              </a:rPr>
              <a:t>van</a:t>
            </a:r>
            <a:r>
              <a:rPr sz="1350" spc="-10" dirty="0">
                <a:solidFill>
                  <a:srgbClr val="2F233B"/>
                </a:solidFill>
                <a:latin typeface="Arial"/>
                <a:cs typeface="Arial"/>
              </a:rPr>
              <a:t> </a:t>
            </a:r>
            <a:r>
              <a:rPr sz="1400" spc="80" dirty="0">
                <a:solidFill>
                  <a:srgbClr val="2F233B"/>
                </a:solidFill>
                <a:latin typeface="Arial"/>
                <a:cs typeface="Arial"/>
              </a:rPr>
              <a:t>Rossum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3232785" cy="786130"/>
          </a:xfrm>
          <a:custGeom>
            <a:avLst/>
            <a:gdLst/>
            <a:ahLst/>
            <a:cxnLst/>
            <a:rect l="l" t="t" r="r" b="b"/>
            <a:pathLst>
              <a:path w="3232785" h="786130">
                <a:moveTo>
                  <a:pt x="0" y="786003"/>
                </a:moveTo>
                <a:lnTo>
                  <a:pt x="3232282" y="786003"/>
                </a:lnTo>
                <a:lnTo>
                  <a:pt x="3232282" y="0"/>
                </a:lnTo>
                <a:lnTo>
                  <a:pt x="0" y="0"/>
                </a:lnTo>
                <a:lnTo>
                  <a:pt x="0" y="786003"/>
                </a:lnTo>
                <a:close/>
              </a:path>
            </a:pathLst>
          </a:custGeom>
          <a:solidFill>
            <a:srgbClr val="2F233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2118872"/>
            <a:ext cx="3232785" cy="3025140"/>
          </a:xfrm>
          <a:custGeom>
            <a:avLst/>
            <a:gdLst/>
            <a:ahLst/>
            <a:cxnLst/>
            <a:rect l="l" t="t" r="r" b="b"/>
            <a:pathLst>
              <a:path w="3232785" h="3025140">
                <a:moveTo>
                  <a:pt x="0" y="3024628"/>
                </a:moveTo>
                <a:lnTo>
                  <a:pt x="3232282" y="3024628"/>
                </a:lnTo>
                <a:lnTo>
                  <a:pt x="3232282" y="0"/>
                </a:lnTo>
                <a:lnTo>
                  <a:pt x="0" y="0"/>
                </a:lnTo>
                <a:lnTo>
                  <a:pt x="0" y="3024628"/>
                </a:lnTo>
                <a:close/>
              </a:path>
            </a:pathLst>
          </a:custGeom>
          <a:solidFill>
            <a:srgbClr val="2F233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0" y="786002"/>
            <a:ext cx="3232785" cy="1332865"/>
          </a:xfrm>
          <a:prstGeom prst="rect">
            <a:avLst/>
          </a:prstGeom>
          <a:solidFill>
            <a:srgbClr val="5F4778"/>
          </a:solidFill>
        </p:spPr>
        <p:txBody>
          <a:bodyPr vert="horz" wrap="square" lIns="0" tIns="33020" rIns="0" bIns="0" rtlCol="0">
            <a:spAutoFit/>
          </a:bodyPr>
          <a:lstStyle/>
          <a:p>
            <a:pPr marL="85725" marR="113664">
              <a:lnSpc>
                <a:spcPts val="4360"/>
              </a:lnSpc>
              <a:spcBef>
                <a:spcPts val="260"/>
              </a:spcBef>
            </a:pPr>
            <a:r>
              <a:rPr sz="3950" b="1" spc="-5" dirty="0">
                <a:solidFill>
                  <a:srgbClr val="FFFFFF"/>
                </a:solidFill>
                <a:latin typeface="Arial"/>
                <a:cs typeface="Arial"/>
              </a:rPr>
              <a:t>Datatypes </a:t>
            </a:r>
            <a:r>
              <a:rPr sz="3950" b="1" spc="15" dirty="0">
                <a:solidFill>
                  <a:srgbClr val="FFFFFF"/>
                </a:solidFill>
                <a:latin typeface="Arial"/>
                <a:cs typeface="Arial"/>
              </a:rPr>
              <a:t>in  </a:t>
            </a:r>
            <a:r>
              <a:rPr sz="3950" b="1" spc="-5" dirty="0">
                <a:solidFill>
                  <a:srgbClr val="FFFFFF"/>
                </a:solidFill>
                <a:latin typeface="Arial"/>
                <a:cs typeface="Arial"/>
              </a:rPr>
              <a:t>Python</a:t>
            </a:r>
            <a:endParaRPr sz="395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46837" y="67476"/>
            <a:ext cx="1275969" cy="5103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645151" y="2273045"/>
            <a:ext cx="1621155" cy="345440"/>
          </a:xfrm>
          <a:prstGeom prst="rect">
            <a:avLst/>
          </a:prstGeom>
          <a:solidFill>
            <a:srgbClr val="7F7F7F"/>
          </a:solidFill>
        </p:spPr>
        <p:txBody>
          <a:bodyPr vert="horz" wrap="square" lIns="0" tIns="29845" rIns="0" bIns="0" rtlCol="0">
            <a:spAutoFit/>
          </a:bodyPr>
          <a:lstStyle/>
          <a:p>
            <a:pPr marL="339725">
              <a:lnSpc>
                <a:spcPct val="100000"/>
              </a:lnSpc>
              <a:spcBef>
                <a:spcPts val="235"/>
              </a:spcBef>
            </a:pPr>
            <a:r>
              <a:rPr sz="1800" spc="5" dirty="0">
                <a:solidFill>
                  <a:srgbClr val="FFFFFF"/>
                </a:solidFill>
                <a:latin typeface="Arial"/>
                <a:cs typeface="Arial"/>
              </a:rPr>
              <a:t>Numbers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36995" y="2725161"/>
            <a:ext cx="1629410" cy="345440"/>
          </a:xfrm>
          <a:prstGeom prst="rect">
            <a:avLst/>
          </a:prstGeom>
          <a:solidFill>
            <a:srgbClr val="7F7F7F"/>
          </a:solidFill>
        </p:spPr>
        <p:txBody>
          <a:bodyPr vert="horz" wrap="square" lIns="0" tIns="31115" rIns="0" bIns="0" rtlCol="0">
            <a:spAutoFit/>
          </a:bodyPr>
          <a:lstStyle/>
          <a:p>
            <a:pPr marL="454025">
              <a:lnSpc>
                <a:spcPct val="100000"/>
              </a:lnSpc>
              <a:spcBef>
                <a:spcPts val="245"/>
              </a:spcBef>
            </a:pPr>
            <a:r>
              <a:rPr sz="1800" spc="10" dirty="0">
                <a:solidFill>
                  <a:srgbClr val="FFFFFF"/>
                </a:solidFill>
                <a:latin typeface="Arial"/>
                <a:cs typeface="Arial"/>
              </a:rPr>
              <a:t>Strings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36995" y="3177408"/>
            <a:ext cx="1950720" cy="345440"/>
          </a:xfrm>
          <a:prstGeom prst="rect">
            <a:avLst/>
          </a:prstGeom>
          <a:solidFill>
            <a:srgbClr val="6B9E24"/>
          </a:solidFill>
        </p:spPr>
        <p:txBody>
          <a:bodyPr vert="horz" wrap="square" lIns="0" tIns="32384" rIns="0" bIns="0" rtlCol="0">
            <a:spAutoFit/>
          </a:bodyPr>
          <a:lstStyle/>
          <a:p>
            <a:pPr marL="635635">
              <a:lnSpc>
                <a:spcPct val="100000"/>
              </a:lnSpc>
              <a:spcBef>
                <a:spcPts val="254"/>
              </a:spcBef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Tuples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36995" y="3629536"/>
            <a:ext cx="1617345" cy="345440"/>
          </a:xfrm>
          <a:prstGeom prst="rect">
            <a:avLst/>
          </a:prstGeom>
          <a:solidFill>
            <a:srgbClr val="7F7F7F"/>
          </a:solidFill>
        </p:spPr>
        <p:txBody>
          <a:bodyPr vert="horz" wrap="square" lIns="0" tIns="33020" rIns="0" bIns="0" rtlCol="0">
            <a:spAutoFit/>
          </a:bodyPr>
          <a:lstStyle/>
          <a:p>
            <a:pPr marL="7620" algn="ctr">
              <a:lnSpc>
                <a:spcPct val="100000"/>
              </a:lnSpc>
              <a:spcBef>
                <a:spcPts val="260"/>
              </a:spcBef>
            </a:pP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Lists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47867" y="4081686"/>
            <a:ext cx="1617345" cy="344805"/>
          </a:xfrm>
          <a:prstGeom prst="rect">
            <a:avLst/>
          </a:prstGeom>
          <a:solidFill>
            <a:srgbClr val="7F7F7F"/>
          </a:solidFill>
        </p:spPr>
        <p:txBody>
          <a:bodyPr vert="horz" wrap="square" lIns="0" tIns="33655" rIns="0" bIns="0" rtlCol="0">
            <a:spAutoFit/>
          </a:bodyPr>
          <a:lstStyle/>
          <a:p>
            <a:pPr marL="215900">
              <a:lnSpc>
                <a:spcPct val="100000"/>
              </a:lnSpc>
              <a:spcBef>
                <a:spcPts val="265"/>
              </a:spcBef>
            </a:pPr>
            <a:r>
              <a:rPr sz="1800" spc="-15" dirty="0">
                <a:solidFill>
                  <a:srgbClr val="FFFFFF"/>
                </a:solidFill>
                <a:latin typeface="Arial"/>
                <a:cs typeface="Arial"/>
              </a:rPr>
              <a:t>Dictionaries</a:t>
            </a:r>
            <a:endParaRPr sz="18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49211" y="4533376"/>
            <a:ext cx="1617345" cy="345440"/>
          </a:xfrm>
          <a:custGeom>
            <a:avLst/>
            <a:gdLst/>
            <a:ahLst/>
            <a:cxnLst/>
            <a:rect l="l" t="t" r="r" b="b"/>
            <a:pathLst>
              <a:path w="1617345" h="345439">
                <a:moveTo>
                  <a:pt x="0" y="345186"/>
                </a:moveTo>
                <a:lnTo>
                  <a:pt x="1617095" y="345186"/>
                </a:lnTo>
                <a:lnTo>
                  <a:pt x="1617095" y="0"/>
                </a:lnTo>
                <a:lnTo>
                  <a:pt x="0" y="0"/>
                </a:lnTo>
                <a:lnTo>
                  <a:pt x="0" y="345186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021714" y="1258674"/>
            <a:ext cx="3904615" cy="277495"/>
          </a:xfrm>
          <a:custGeom>
            <a:avLst/>
            <a:gdLst/>
            <a:ahLst/>
            <a:cxnLst/>
            <a:rect l="l" t="t" r="r" b="b"/>
            <a:pathLst>
              <a:path w="3904615" h="277494">
                <a:moveTo>
                  <a:pt x="0" y="276998"/>
                </a:moveTo>
                <a:lnTo>
                  <a:pt x="3904488" y="276998"/>
                </a:lnTo>
                <a:lnTo>
                  <a:pt x="3904488" y="0"/>
                </a:lnTo>
                <a:lnTo>
                  <a:pt x="0" y="0"/>
                </a:lnTo>
                <a:lnTo>
                  <a:pt x="0" y="276998"/>
                </a:lnTo>
                <a:close/>
              </a:path>
            </a:pathLst>
          </a:custGeom>
          <a:solidFill>
            <a:srgbClr val="000000">
              <a:alpha val="3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724400" y="790575"/>
            <a:ext cx="2114550" cy="8096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238750" y="904859"/>
            <a:ext cx="1123950" cy="6286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077968" y="793760"/>
            <a:ext cx="1791970" cy="483234"/>
          </a:xfrm>
          <a:custGeom>
            <a:avLst/>
            <a:gdLst/>
            <a:ahLst/>
            <a:cxnLst/>
            <a:rect l="l" t="t" r="r" b="b"/>
            <a:pathLst>
              <a:path w="1791970" h="483234">
                <a:moveTo>
                  <a:pt x="1711208" y="0"/>
                </a:moveTo>
                <a:lnTo>
                  <a:pt x="80528" y="0"/>
                </a:lnTo>
                <a:lnTo>
                  <a:pt x="49184" y="6328"/>
                </a:lnTo>
                <a:lnTo>
                  <a:pt x="23587" y="23583"/>
                </a:lnTo>
                <a:lnTo>
                  <a:pt x="6328" y="49171"/>
                </a:lnTo>
                <a:lnTo>
                  <a:pt x="0" y="80497"/>
                </a:lnTo>
                <a:lnTo>
                  <a:pt x="0" y="402701"/>
                </a:lnTo>
                <a:lnTo>
                  <a:pt x="6328" y="434032"/>
                </a:lnTo>
                <a:lnTo>
                  <a:pt x="23587" y="459630"/>
                </a:lnTo>
                <a:lnTo>
                  <a:pt x="49184" y="476896"/>
                </a:lnTo>
                <a:lnTo>
                  <a:pt x="80528" y="483229"/>
                </a:lnTo>
                <a:lnTo>
                  <a:pt x="1711208" y="483229"/>
                </a:lnTo>
                <a:lnTo>
                  <a:pt x="1742609" y="476896"/>
                </a:lnTo>
                <a:lnTo>
                  <a:pt x="1768243" y="459630"/>
                </a:lnTo>
                <a:lnTo>
                  <a:pt x="1785523" y="434032"/>
                </a:lnTo>
                <a:lnTo>
                  <a:pt x="1791858" y="402701"/>
                </a:lnTo>
                <a:lnTo>
                  <a:pt x="1791858" y="80497"/>
                </a:lnTo>
                <a:lnTo>
                  <a:pt x="1785523" y="49171"/>
                </a:lnTo>
                <a:lnTo>
                  <a:pt x="1768243" y="23583"/>
                </a:lnTo>
                <a:lnTo>
                  <a:pt x="1742609" y="6328"/>
                </a:lnTo>
                <a:lnTo>
                  <a:pt x="1711208" y="0"/>
                </a:lnTo>
                <a:close/>
              </a:path>
            </a:pathLst>
          </a:custGeom>
          <a:solidFill>
            <a:srgbClr val="6B9E24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3602358" y="380043"/>
            <a:ext cx="4630420" cy="3346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000" b="1" spc="30" dirty="0">
                <a:solidFill>
                  <a:srgbClr val="6F2F9F"/>
                </a:solidFill>
                <a:latin typeface="Arial"/>
                <a:cs typeface="Arial"/>
              </a:rPr>
              <a:t>Tuples</a:t>
            </a:r>
            <a:r>
              <a:rPr sz="2000" b="1" spc="-190" dirty="0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sz="2000" b="1" spc="20" dirty="0">
                <a:solidFill>
                  <a:srgbClr val="6F2F9F"/>
                </a:solidFill>
                <a:latin typeface="Arial"/>
                <a:cs typeface="Arial"/>
              </a:rPr>
              <a:t>are</a:t>
            </a:r>
            <a:r>
              <a:rPr sz="2000" b="1" spc="-110" dirty="0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sz="2000" b="1" spc="15" dirty="0">
                <a:solidFill>
                  <a:srgbClr val="6F2F9F"/>
                </a:solidFill>
                <a:latin typeface="Arial"/>
                <a:cs typeface="Arial"/>
              </a:rPr>
              <a:t>a</a:t>
            </a:r>
            <a:r>
              <a:rPr sz="2000" b="1" spc="-35" dirty="0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sz="2000" b="1" spc="35" dirty="0">
                <a:solidFill>
                  <a:srgbClr val="6F2F9F"/>
                </a:solidFill>
                <a:latin typeface="Arial"/>
                <a:cs typeface="Arial"/>
              </a:rPr>
              <a:t>group</a:t>
            </a:r>
            <a:r>
              <a:rPr sz="2000" b="1" spc="-225" dirty="0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sz="2000" b="1" spc="25" dirty="0">
                <a:solidFill>
                  <a:srgbClr val="6F2F9F"/>
                </a:solidFill>
                <a:latin typeface="Arial"/>
                <a:cs typeface="Arial"/>
              </a:rPr>
              <a:t>of</a:t>
            </a:r>
            <a:r>
              <a:rPr sz="2000" b="1" spc="-105" dirty="0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sz="2000" b="1" spc="20" dirty="0">
                <a:solidFill>
                  <a:srgbClr val="6F2F9F"/>
                </a:solidFill>
                <a:latin typeface="Arial"/>
                <a:cs typeface="Arial"/>
              </a:rPr>
              <a:t>values</a:t>
            </a:r>
            <a:r>
              <a:rPr sz="2000" b="1" spc="-110" dirty="0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sz="2000" b="1" spc="25" dirty="0">
                <a:solidFill>
                  <a:srgbClr val="6F2F9F"/>
                </a:solidFill>
                <a:latin typeface="Arial"/>
                <a:cs typeface="Arial"/>
              </a:rPr>
              <a:t>within</a:t>
            </a:r>
            <a:r>
              <a:rPr sz="2000" b="1" spc="-165" dirty="0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sz="2000" b="1" spc="25" dirty="0">
                <a:solidFill>
                  <a:srgbClr val="6F2F9F"/>
                </a:solidFill>
                <a:latin typeface="Consolas"/>
                <a:cs typeface="Consolas"/>
              </a:rPr>
              <a:t>()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4933950" y="1828800"/>
            <a:ext cx="1724025" cy="58102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238750" y="1819275"/>
            <a:ext cx="1143000" cy="61912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287152" y="1829683"/>
            <a:ext cx="1400175" cy="258445"/>
          </a:xfrm>
          <a:custGeom>
            <a:avLst/>
            <a:gdLst/>
            <a:ahLst/>
            <a:cxnLst/>
            <a:rect l="l" t="t" r="r" b="b"/>
            <a:pathLst>
              <a:path w="1400175" h="258444">
                <a:moveTo>
                  <a:pt x="1356725" y="0"/>
                </a:moveTo>
                <a:lnTo>
                  <a:pt x="43037" y="0"/>
                </a:lnTo>
                <a:lnTo>
                  <a:pt x="26296" y="3383"/>
                </a:lnTo>
                <a:lnTo>
                  <a:pt x="12614" y="12599"/>
                </a:lnTo>
                <a:lnTo>
                  <a:pt x="3385" y="26244"/>
                </a:lnTo>
                <a:lnTo>
                  <a:pt x="0" y="42915"/>
                </a:lnTo>
                <a:lnTo>
                  <a:pt x="0" y="214884"/>
                </a:lnTo>
                <a:lnTo>
                  <a:pt x="3385" y="231630"/>
                </a:lnTo>
                <a:lnTo>
                  <a:pt x="12614" y="245322"/>
                </a:lnTo>
                <a:lnTo>
                  <a:pt x="26296" y="254561"/>
                </a:lnTo>
                <a:lnTo>
                  <a:pt x="43037" y="257952"/>
                </a:lnTo>
                <a:lnTo>
                  <a:pt x="1356725" y="257952"/>
                </a:lnTo>
                <a:lnTo>
                  <a:pt x="1373448" y="254561"/>
                </a:lnTo>
                <a:lnTo>
                  <a:pt x="1387087" y="245322"/>
                </a:lnTo>
                <a:lnTo>
                  <a:pt x="1396275" y="231630"/>
                </a:lnTo>
                <a:lnTo>
                  <a:pt x="1399641" y="214884"/>
                </a:lnTo>
                <a:lnTo>
                  <a:pt x="1399641" y="42915"/>
                </a:lnTo>
                <a:lnTo>
                  <a:pt x="1396275" y="26244"/>
                </a:lnTo>
                <a:lnTo>
                  <a:pt x="1387087" y="12599"/>
                </a:lnTo>
                <a:lnTo>
                  <a:pt x="1373448" y="3383"/>
                </a:lnTo>
                <a:lnTo>
                  <a:pt x="1356725" y="0"/>
                </a:lnTo>
                <a:close/>
              </a:path>
            </a:pathLst>
          </a:custGeom>
          <a:solidFill>
            <a:srgbClr val="6B9E24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4104643" y="932875"/>
            <a:ext cx="2802890" cy="1120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80515">
              <a:lnSpc>
                <a:spcPct val="100000"/>
              </a:lnSpc>
              <a:spcBef>
                <a:spcPts val="100"/>
              </a:spcBef>
            </a:pPr>
            <a:r>
              <a:rPr sz="1200" spc="-20" dirty="0">
                <a:solidFill>
                  <a:srgbClr val="FFFFFF"/>
                </a:solidFill>
                <a:latin typeface="Arial"/>
                <a:cs typeface="Arial"/>
              </a:rPr>
              <a:t>Example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1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200" dirty="0">
                <a:solidFill>
                  <a:srgbClr val="FFFFFF"/>
                </a:solidFill>
                <a:latin typeface="Consolas"/>
                <a:cs typeface="Consolas"/>
              </a:rPr>
              <a:t>&gt;&gt;&gt;myGroup = </a:t>
            </a:r>
            <a:r>
              <a:rPr sz="1200" spc="-10" dirty="0">
                <a:solidFill>
                  <a:srgbClr val="FFFFFF"/>
                </a:solidFill>
                <a:latin typeface="Consolas"/>
                <a:cs typeface="Consolas"/>
              </a:rPr>
              <a:t>(‘a’, ‘b', ‘c',</a:t>
            </a:r>
            <a:r>
              <a:rPr sz="1200" spc="1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onsolas"/>
                <a:cs typeface="Consolas"/>
              </a:rPr>
              <a:t>‘d’)</a:t>
            </a:r>
            <a:endParaRPr sz="1200">
              <a:latin typeface="Consolas"/>
              <a:cs typeface="Consolas"/>
            </a:endParaRPr>
          </a:p>
          <a:p>
            <a:pPr>
              <a:lnSpc>
                <a:spcPct val="100000"/>
              </a:lnSpc>
            </a:pP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450">
              <a:latin typeface="Times New Roman"/>
              <a:cs typeface="Times New Roman"/>
            </a:endParaRPr>
          </a:p>
          <a:p>
            <a:pPr marL="1578610">
              <a:lnSpc>
                <a:spcPct val="100000"/>
              </a:lnSpc>
            </a:pP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repetation</a:t>
            </a:r>
            <a:endParaRPr sz="1100">
              <a:latin typeface="Arial"/>
              <a:cs typeface="Arial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8378556" y="34680"/>
            <a:ext cx="765444" cy="54532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997177" y="1524"/>
            <a:ext cx="147320" cy="578485"/>
          </a:xfrm>
          <a:custGeom>
            <a:avLst/>
            <a:gdLst/>
            <a:ahLst/>
            <a:cxnLst/>
            <a:rect l="l" t="t" r="r" b="b"/>
            <a:pathLst>
              <a:path w="147320" h="578485">
                <a:moveTo>
                  <a:pt x="0" y="578479"/>
                </a:moveTo>
                <a:lnTo>
                  <a:pt x="146821" y="578479"/>
                </a:lnTo>
                <a:lnTo>
                  <a:pt x="146821" y="0"/>
                </a:lnTo>
                <a:lnTo>
                  <a:pt x="0" y="0"/>
                </a:lnTo>
                <a:lnTo>
                  <a:pt x="0" y="57847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933950" y="2762250"/>
            <a:ext cx="1724025" cy="58102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267309" y="2762250"/>
            <a:ext cx="1095375" cy="62865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290200" y="2766822"/>
            <a:ext cx="1400175" cy="258445"/>
          </a:xfrm>
          <a:custGeom>
            <a:avLst/>
            <a:gdLst/>
            <a:ahLst/>
            <a:cxnLst/>
            <a:rect l="l" t="t" r="r" b="b"/>
            <a:pathLst>
              <a:path w="1400175" h="258444">
                <a:moveTo>
                  <a:pt x="1356725" y="0"/>
                </a:moveTo>
                <a:lnTo>
                  <a:pt x="43037" y="0"/>
                </a:lnTo>
                <a:lnTo>
                  <a:pt x="26296" y="3386"/>
                </a:lnTo>
                <a:lnTo>
                  <a:pt x="12614" y="12619"/>
                </a:lnTo>
                <a:lnTo>
                  <a:pt x="3385" y="26305"/>
                </a:lnTo>
                <a:lnTo>
                  <a:pt x="0" y="43053"/>
                </a:lnTo>
                <a:lnTo>
                  <a:pt x="0" y="215015"/>
                </a:lnTo>
                <a:lnTo>
                  <a:pt x="3385" y="231737"/>
                </a:lnTo>
                <a:lnTo>
                  <a:pt x="12614" y="245378"/>
                </a:lnTo>
                <a:lnTo>
                  <a:pt x="26296" y="254569"/>
                </a:lnTo>
                <a:lnTo>
                  <a:pt x="43037" y="257937"/>
                </a:lnTo>
                <a:lnTo>
                  <a:pt x="1356725" y="257937"/>
                </a:lnTo>
                <a:lnTo>
                  <a:pt x="1373448" y="254569"/>
                </a:lnTo>
                <a:lnTo>
                  <a:pt x="1387087" y="245378"/>
                </a:lnTo>
                <a:lnTo>
                  <a:pt x="1396275" y="231737"/>
                </a:lnTo>
                <a:lnTo>
                  <a:pt x="1399641" y="215015"/>
                </a:lnTo>
                <a:lnTo>
                  <a:pt x="1399641" y="43053"/>
                </a:lnTo>
                <a:lnTo>
                  <a:pt x="1396275" y="26305"/>
                </a:lnTo>
                <a:lnTo>
                  <a:pt x="1387087" y="12619"/>
                </a:lnTo>
                <a:lnTo>
                  <a:pt x="1373448" y="3386"/>
                </a:lnTo>
                <a:lnTo>
                  <a:pt x="1356725" y="0"/>
                </a:lnTo>
                <a:close/>
              </a:path>
            </a:pathLst>
          </a:custGeom>
          <a:solidFill>
            <a:srgbClr val="6B9E24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5702304" y="2796855"/>
            <a:ext cx="57658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3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200" spc="-7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de</a:t>
            </a:r>
            <a:r>
              <a:rPr sz="1200" spc="-80" dirty="0">
                <a:solidFill>
                  <a:srgbClr val="FFFFFF"/>
                </a:solidFill>
                <a:latin typeface="Arial"/>
                <a:cs typeface="Arial"/>
              </a:rPr>
              <a:t>x</a:t>
            </a:r>
            <a:r>
              <a:rPr sz="1200" spc="3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200" spc="-7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g</a:t>
            </a:r>
            <a:endParaRPr sz="1200"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4933950" y="3924300"/>
            <a:ext cx="1724025" cy="58102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334000" y="3924300"/>
            <a:ext cx="962025" cy="62865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290200" y="3927668"/>
            <a:ext cx="1400175" cy="258445"/>
          </a:xfrm>
          <a:custGeom>
            <a:avLst/>
            <a:gdLst/>
            <a:ahLst/>
            <a:cxnLst/>
            <a:rect l="l" t="t" r="r" b="b"/>
            <a:pathLst>
              <a:path w="1400175" h="258445">
                <a:moveTo>
                  <a:pt x="1356725" y="0"/>
                </a:moveTo>
                <a:lnTo>
                  <a:pt x="43037" y="0"/>
                </a:lnTo>
                <a:lnTo>
                  <a:pt x="26296" y="3377"/>
                </a:lnTo>
                <a:lnTo>
                  <a:pt x="12614" y="12588"/>
                </a:lnTo>
                <a:lnTo>
                  <a:pt x="3385" y="26251"/>
                </a:lnTo>
                <a:lnTo>
                  <a:pt x="0" y="42982"/>
                </a:lnTo>
                <a:lnTo>
                  <a:pt x="0" y="214932"/>
                </a:lnTo>
                <a:lnTo>
                  <a:pt x="3385" y="231666"/>
                </a:lnTo>
                <a:lnTo>
                  <a:pt x="12614" y="245333"/>
                </a:lnTo>
                <a:lnTo>
                  <a:pt x="26296" y="254548"/>
                </a:lnTo>
                <a:lnTo>
                  <a:pt x="43037" y="257927"/>
                </a:lnTo>
                <a:lnTo>
                  <a:pt x="1356725" y="257927"/>
                </a:lnTo>
                <a:lnTo>
                  <a:pt x="1373448" y="254548"/>
                </a:lnTo>
                <a:lnTo>
                  <a:pt x="1387087" y="245333"/>
                </a:lnTo>
                <a:lnTo>
                  <a:pt x="1396275" y="231666"/>
                </a:lnTo>
                <a:lnTo>
                  <a:pt x="1399641" y="214932"/>
                </a:lnTo>
                <a:lnTo>
                  <a:pt x="1399641" y="42982"/>
                </a:lnTo>
                <a:lnTo>
                  <a:pt x="1396275" y="26251"/>
                </a:lnTo>
                <a:lnTo>
                  <a:pt x="1387087" y="12588"/>
                </a:lnTo>
                <a:lnTo>
                  <a:pt x="1373448" y="3377"/>
                </a:lnTo>
                <a:lnTo>
                  <a:pt x="1356725" y="0"/>
                </a:lnTo>
                <a:close/>
              </a:path>
            </a:pathLst>
          </a:custGeom>
          <a:solidFill>
            <a:srgbClr val="6B9E24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5768979" y="3959855"/>
            <a:ext cx="4432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200" spc="-45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1200" spc="3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1200" spc="3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200" spc="-7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g</a:t>
            </a:r>
            <a:endParaRPr sz="120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215073" y="4576569"/>
            <a:ext cx="483234" cy="2819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5"/>
              </a:lnSpc>
            </a:pP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800" spc="-3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800" spc="2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endParaRPr sz="180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7818125" y="4951110"/>
            <a:ext cx="1259840" cy="164465"/>
          </a:xfrm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950" b="1" spc="25" dirty="0">
                <a:solidFill>
                  <a:srgbClr val="6F2F9E"/>
                </a:solidFill>
                <a:latin typeface="Arial"/>
                <a:cs typeface="Arial"/>
                <a:hlinkClick r:id="rId12"/>
              </a:rPr>
              <a:t>www.intellipaat.com</a:t>
            </a:r>
            <a:endParaRPr sz="9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3232785" cy="786130"/>
          </a:xfrm>
          <a:custGeom>
            <a:avLst/>
            <a:gdLst/>
            <a:ahLst/>
            <a:cxnLst/>
            <a:rect l="l" t="t" r="r" b="b"/>
            <a:pathLst>
              <a:path w="3232785" h="786130">
                <a:moveTo>
                  <a:pt x="0" y="786003"/>
                </a:moveTo>
                <a:lnTo>
                  <a:pt x="3232282" y="786003"/>
                </a:lnTo>
                <a:lnTo>
                  <a:pt x="3232282" y="0"/>
                </a:lnTo>
                <a:lnTo>
                  <a:pt x="0" y="0"/>
                </a:lnTo>
                <a:lnTo>
                  <a:pt x="0" y="786003"/>
                </a:lnTo>
                <a:close/>
              </a:path>
            </a:pathLst>
          </a:custGeom>
          <a:solidFill>
            <a:srgbClr val="2F233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2118872"/>
            <a:ext cx="3232785" cy="3025140"/>
          </a:xfrm>
          <a:custGeom>
            <a:avLst/>
            <a:gdLst/>
            <a:ahLst/>
            <a:cxnLst/>
            <a:rect l="l" t="t" r="r" b="b"/>
            <a:pathLst>
              <a:path w="3232785" h="3025140">
                <a:moveTo>
                  <a:pt x="0" y="3024628"/>
                </a:moveTo>
                <a:lnTo>
                  <a:pt x="3232282" y="3024628"/>
                </a:lnTo>
                <a:lnTo>
                  <a:pt x="3232282" y="0"/>
                </a:lnTo>
                <a:lnTo>
                  <a:pt x="0" y="0"/>
                </a:lnTo>
                <a:lnTo>
                  <a:pt x="0" y="3024628"/>
                </a:lnTo>
                <a:close/>
              </a:path>
            </a:pathLst>
          </a:custGeom>
          <a:solidFill>
            <a:srgbClr val="2F233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0" y="786002"/>
            <a:ext cx="3232785" cy="1332865"/>
          </a:xfrm>
          <a:prstGeom prst="rect">
            <a:avLst/>
          </a:prstGeom>
          <a:solidFill>
            <a:srgbClr val="5F4778"/>
          </a:solidFill>
        </p:spPr>
        <p:txBody>
          <a:bodyPr vert="horz" wrap="square" lIns="0" tIns="33020" rIns="0" bIns="0" rtlCol="0">
            <a:spAutoFit/>
          </a:bodyPr>
          <a:lstStyle/>
          <a:p>
            <a:pPr marL="85725" marR="113664">
              <a:lnSpc>
                <a:spcPts val="4360"/>
              </a:lnSpc>
              <a:spcBef>
                <a:spcPts val="260"/>
              </a:spcBef>
            </a:pPr>
            <a:r>
              <a:rPr sz="3950" b="1" spc="-5" dirty="0">
                <a:solidFill>
                  <a:srgbClr val="FFFFFF"/>
                </a:solidFill>
                <a:latin typeface="Arial"/>
                <a:cs typeface="Arial"/>
              </a:rPr>
              <a:t>Datatypes </a:t>
            </a:r>
            <a:r>
              <a:rPr sz="3950" b="1" spc="15" dirty="0">
                <a:solidFill>
                  <a:srgbClr val="FFFFFF"/>
                </a:solidFill>
                <a:latin typeface="Arial"/>
                <a:cs typeface="Arial"/>
              </a:rPr>
              <a:t>in  </a:t>
            </a:r>
            <a:r>
              <a:rPr sz="3950" b="1" spc="-5" dirty="0">
                <a:solidFill>
                  <a:srgbClr val="FFFFFF"/>
                </a:solidFill>
                <a:latin typeface="Arial"/>
                <a:cs typeface="Arial"/>
              </a:rPr>
              <a:t>Python</a:t>
            </a:r>
            <a:endParaRPr sz="395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46837" y="67476"/>
            <a:ext cx="1275969" cy="5103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645151" y="2273045"/>
            <a:ext cx="1621155" cy="345440"/>
          </a:xfrm>
          <a:prstGeom prst="rect">
            <a:avLst/>
          </a:prstGeom>
          <a:solidFill>
            <a:srgbClr val="7F7F7F"/>
          </a:solidFill>
        </p:spPr>
        <p:txBody>
          <a:bodyPr vert="horz" wrap="square" lIns="0" tIns="29845" rIns="0" bIns="0" rtlCol="0">
            <a:spAutoFit/>
          </a:bodyPr>
          <a:lstStyle/>
          <a:p>
            <a:pPr marL="339725">
              <a:lnSpc>
                <a:spcPct val="100000"/>
              </a:lnSpc>
              <a:spcBef>
                <a:spcPts val="235"/>
              </a:spcBef>
            </a:pPr>
            <a:r>
              <a:rPr sz="1800" spc="5" dirty="0">
                <a:solidFill>
                  <a:srgbClr val="FFFFFF"/>
                </a:solidFill>
                <a:latin typeface="Arial"/>
                <a:cs typeface="Arial"/>
              </a:rPr>
              <a:t>Numbers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36995" y="2725161"/>
            <a:ext cx="1629410" cy="345440"/>
          </a:xfrm>
          <a:prstGeom prst="rect">
            <a:avLst/>
          </a:prstGeom>
          <a:solidFill>
            <a:srgbClr val="7F7F7F"/>
          </a:solidFill>
        </p:spPr>
        <p:txBody>
          <a:bodyPr vert="horz" wrap="square" lIns="0" tIns="31115" rIns="0" bIns="0" rtlCol="0">
            <a:spAutoFit/>
          </a:bodyPr>
          <a:lstStyle/>
          <a:p>
            <a:pPr marL="454025">
              <a:lnSpc>
                <a:spcPct val="100000"/>
              </a:lnSpc>
              <a:spcBef>
                <a:spcPts val="245"/>
              </a:spcBef>
            </a:pPr>
            <a:r>
              <a:rPr sz="1800" spc="10" dirty="0">
                <a:solidFill>
                  <a:srgbClr val="FFFFFF"/>
                </a:solidFill>
                <a:latin typeface="Arial"/>
                <a:cs typeface="Arial"/>
              </a:rPr>
              <a:t>Strings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36995" y="3177408"/>
            <a:ext cx="1628139" cy="345440"/>
          </a:xfrm>
          <a:prstGeom prst="rect">
            <a:avLst/>
          </a:prstGeom>
          <a:solidFill>
            <a:srgbClr val="7F7F7F"/>
          </a:solidFill>
        </p:spPr>
        <p:txBody>
          <a:bodyPr vert="horz" wrap="square" lIns="0" tIns="32384" rIns="0" bIns="0" rtlCol="0">
            <a:spAutoFit/>
          </a:bodyPr>
          <a:lstStyle/>
          <a:p>
            <a:pPr marL="473709">
              <a:lnSpc>
                <a:spcPct val="100000"/>
              </a:lnSpc>
              <a:spcBef>
                <a:spcPts val="254"/>
              </a:spcBef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Tuples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36995" y="3629536"/>
            <a:ext cx="1950720" cy="345440"/>
          </a:xfrm>
          <a:prstGeom prst="rect">
            <a:avLst/>
          </a:prstGeom>
          <a:solidFill>
            <a:srgbClr val="6B9E24"/>
          </a:solidFill>
        </p:spPr>
        <p:txBody>
          <a:bodyPr vert="horz" wrap="square" lIns="0" tIns="3302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60"/>
              </a:spcBef>
            </a:pP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Lists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47867" y="4081686"/>
            <a:ext cx="1617345" cy="344805"/>
          </a:xfrm>
          <a:custGeom>
            <a:avLst/>
            <a:gdLst/>
            <a:ahLst/>
            <a:cxnLst/>
            <a:rect l="l" t="t" r="r" b="b"/>
            <a:pathLst>
              <a:path w="1617345" h="344804">
                <a:moveTo>
                  <a:pt x="0" y="344734"/>
                </a:moveTo>
                <a:lnTo>
                  <a:pt x="1617095" y="344734"/>
                </a:lnTo>
                <a:lnTo>
                  <a:pt x="1617095" y="0"/>
                </a:lnTo>
                <a:lnTo>
                  <a:pt x="0" y="0"/>
                </a:lnTo>
                <a:lnTo>
                  <a:pt x="0" y="344734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49211" y="4533376"/>
            <a:ext cx="1617345" cy="345440"/>
          </a:xfrm>
          <a:custGeom>
            <a:avLst/>
            <a:gdLst/>
            <a:ahLst/>
            <a:cxnLst/>
            <a:rect l="l" t="t" r="r" b="b"/>
            <a:pathLst>
              <a:path w="1617345" h="345439">
                <a:moveTo>
                  <a:pt x="0" y="345186"/>
                </a:moveTo>
                <a:lnTo>
                  <a:pt x="1617095" y="345186"/>
                </a:lnTo>
                <a:lnTo>
                  <a:pt x="1617095" y="0"/>
                </a:lnTo>
                <a:lnTo>
                  <a:pt x="0" y="0"/>
                </a:lnTo>
                <a:lnTo>
                  <a:pt x="0" y="345186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972050" y="1914525"/>
            <a:ext cx="1724025" cy="5810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153009" y="1914525"/>
            <a:ext cx="1400175" cy="6191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332598" y="1916673"/>
            <a:ext cx="1400175" cy="258445"/>
          </a:xfrm>
          <a:custGeom>
            <a:avLst/>
            <a:gdLst/>
            <a:ahLst/>
            <a:cxnLst/>
            <a:rect l="l" t="t" r="r" b="b"/>
            <a:pathLst>
              <a:path w="1400175" h="258444">
                <a:moveTo>
                  <a:pt x="1356634" y="0"/>
                </a:moveTo>
                <a:lnTo>
                  <a:pt x="42946" y="0"/>
                </a:lnTo>
                <a:lnTo>
                  <a:pt x="26206" y="3390"/>
                </a:lnTo>
                <a:lnTo>
                  <a:pt x="12557" y="12630"/>
                </a:lnTo>
                <a:lnTo>
                  <a:pt x="3367" y="26321"/>
                </a:lnTo>
                <a:lnTo>
                  <a:pt x="0" y="43068"/>
                </a:lnTo>
                <a:lnTo>
                  <a:pt x="0" y="215021"/>
                </a:lnTo>
                <a:lnTo>
                  <a:pt x="3367" y="231748"/>
                </a:lnTo>
                <a:lnTo>
                  <a:pt x="12557" y="245389"/>
                </a:lnTo>
                <a:lnTo>
                  <a:pt x="26206" y="254576"/>
                </a:lnTo>
                <a:lnTo>
                  <a:pt x="42946" y="257943"/>
                </a:lnTo>
                <a:lnTo>
                  <a:pt x="1356634" y="257943"/>
                </a:lnTo>
                <a:lnTo>
                  <a:pt x="1373375" y="254576"/>
                </a:lnTo>
                <a:lnTo>
                  <a:pt x="1387057" y="245389"/>
                </a:lnTo>
                <a:lnTo>
                  <a:pt x="1396286" y="231748"/>
                </a:lnTo>
                <a:lnTo>
                  <a:pt x="1399672" y="215021"/>
                </a:lnTo>
                <a:lnTo>
                  <a:pt x="1399672" y="43068"/>
                </a:lnTo>
                <a:lnTo>
                  <a:pt x="1396286" y="26321"/>
                </a:lnTo>
                <a:lnTo>
                  <a:pt x="1387057" y="12630"/>
                </a:lnTo>
                <a:lnTo>
                  <a:pt x="1373375" y="3390"/>
                </a:lnTo>
                <a:lnTo>
                  <a:pt x="1356634" y="0"/>
                </a:lnTo>
                <a:close/>
              </a:path>
            </a:pathLst>
          </a:custGeom>
          <a:solidFill>
            <a:srgbClr val="6B9E24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972050" y="2457450"/>
            <a:ext cx="1724025" cy="58102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276850" y="2447925"/>
            <a:ext cx="1143000" cy="61912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332598" y="2457318"/>
            <a:ext cx="1400175" cy="258445"/>
          </a:xfrm>
          <a:custGeom>
            <a:avLst/>
            <a:gdLst/>
            <a:ahLst/>
            <a:cxnLst/>
            <a:rect l="l" t="t" r="r" b="b"/>
            <a:pathLst>
              <a:path w="1400175" h="258444">
                <a:moveTo>
                  <a:pt x="1356634" y="0"/>
                </a:moveTo>
                <a:lnTo>
                  <a:pt x="42946" y="0"/>
                </a:lnTo>
                <a:lnTo>
                  <a:pt x="26206" y="3386"/>
                </a:lnTo>
                <a:lnTo>
                  <a:pt x="12557" y="12608"/>
                </a:lnTo>
                <a:lnTo>
                  <a:pt x="3367" y="26260"/>
                </a:lnTo>
                <a:lnTo>
                  <a:pt x="0" y="42934"/>
                </a:lnTo>
                <a:lnTo>
                  <a:pt x="0" y="214884"/>
                </a:lnTo>
                <a:lnTo>
                  <a:pt x="3367" y="231631"/>
                </a:lnTo>
                <a:lnTo>
                  <a:pt x="12557" y="245317"/>
                </a:lnTo>
                <a:lnTo>
                  <a:pt x="26206" y="254550"/>
                </a:lnTo>
                <a:lnTo>
                  <a:pt x="42946" y="257937"/>
                </a:lnTo>
                <a:lnTo>
                  <a:pt x="1356634" y="257937"/>
                </a:lnTo>
                <a:lnTo>
                  <a:pt x="1373375" y="254550"/>
                </a:lnTo>
                <a:lnTo>
                  <a:pt x="1387057" y="245317"/>
                </a:lnTo>
                <a:lnTo>
                  <a:pt x="1396286" y="231631"/>
                </a:lnTo>
                <a:lnTo>
                  <a:pt x="1399672" y="214884"/>
                </a:lnTo>
                <a:lnTo>
                  <a:pt x="1399672" y="42934"/>
                </a:lnTo>
                <a:lnTo>
                  <a:pt x="1396286" y="26260"/>
                </a:lnTo>
                <a:lnTo>
                  <a:pt x="1387057" y="12608"/>
                </a:lnTo>
                <a:lnTo>
                  <a:pt x="1373375" y="3386"/>
                </a:lnTo>
                <a:lnTo>
                  <a:pt x="1356634" y="0"/>
                </a:lnTo>
                <a:close/>
              </a:path>
            </a:pathLst>
          </a:custGeom>
          <a:solidFill>
            <a:srgbClr val="6B9E24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5592195" y="1943033"/>
            <a:ext cx="895350" cy="73914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25"/>
              </a:spcBef>
            </a:pP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concatenation</a:t>
            </a:r>
            <a:endParaRPr sz="11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3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repetation</a:t>
            </a:r>
            <a:endParaRPr sz="1100">
              <a:latin typeface="Arial"/>
              <a:cs typeface="Arial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xfrm>
            <a:off x="3602358" y="380043"/>
            <a:ext cx="4630420" cy="3346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000" b="1" spc="30" dirty="0">
                <a:solidFill>
                  <a:srgbClr val="6F2F9F"/>
                </a:solidFill>
                <a:latin typeface="Arial"/>
                <a:cs typeface="Arial"/>
              </a:rPr>
              <a:t>Tuples</a:t>
            </a:r>
            <a:r>
              <a:rPr sz="2000" b="1" spc="-190" dirty="0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sz="2000" b="1" spc="20" dirty="0">
                <a:solidFill>
                  <a:srgbClr val="6F2F9F"/>
                </a:solidFill>
                <a:latin typeface="Arial"/>
                <a:cs typeface="Arial"/>
              </a:rPr>
              <a:t>are</a:t>
            </a:r>
            <a:r>
              <a:rPr sz="2000" b="1" spc="-110" dirty="0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sz="2000" b="1" spc="15" dirty="0">
                <a:solidFill>
                  <a:srgbClr val="6F2F9F"/>
                </a:solidFill>
                <a:latin typeface="Arial"/>
                <a:cs typeface="Arial"/>
              </a:rPr>
              <a:t>a</a:t>
            </a:r>
            <a:r>
              <a:rPr sz="2000" b="1" spc="-35" dirty="0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sz="2000" b="1" spc="35" dirty="0">
                <a:solidFill>
                  <a:srgbClr val="6F2F9F"/>
                </a:solidFill>
                <a:latin typeface="Arial"/>
                <a:cs typeface="Arial"/>
              </a:rPr>
              <a:t>group</a:t>
            </a:r>
            <a:r>
              <a:rPr sz="2000" b="1" spc="-225" dirty="0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sz="2000" b="1" spc="25" dirty="0">
                <a:solidFill>
                  <a:srgbClr val="6F2F9F"/>
                </a:solidFill>
                <a:latin typeface="Arial"/>
                <a:cs typeface="Arial"/>
              </a:rPr>
              <a:t>of</a:t>
            </a:r>
            <a:r>
              <a:rPr sz="2000" b="1" spc="-105" dirty="0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sz="2000" b="1" spc="20" dirty="0">
                <a:solidFill>
                  <a:srgbClr val="6F2F9F"/>
                </a:solidFill>
                <a:latin typeface="Arial"/>
                <a:cs typeface="Arial"/>
              </a:rPr>
              <a:t>values</a:t>
            </a:r>
            <a:r>
              <a:rPr sz="2000" b="1" spc="-110" dirty="0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sz="2000" b="1" spc="25" dirty="0">
                <a:solidFill>
                  <a:srgbClr val="6F2F9F"/>
                </a:solidFill>
                <a:latin typeface="Arial"/>
                <a:cs typeface="Arial"/>
              </a:rPr>
              <a:t>within</a:t>
            </a:r>
            <a:r>
              <a:rPr sz="2000" b="1" spc="-165" dirty="0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sz="2000" b="1" spc="25" dirty="0">
                <a:solidFill>
                  <a:srgbClr val="6F2F9F"/>
                </a:solidFill>
                <a:latin typeface="Consolas"/>
                <a:cs typeface="Consolas"/>
              </a:rPr>
              <a:t>[]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4013454" y="1212865"/>
            <a:ext cx="3904615" cy="261620"/>
          </a:xfrm>
          <a:custGeom>
            <a:avLst/>
            <a:gdLst/>
            <a:ahLst/>
            <a:cxnLst/>
            <a:rect l="l" t="t" r="r" b="b"/>
            <a:pathLst>
              <a:path w="3904615" h="261619">
                <a:moveTo>
                  <a:pt x="0" y="261604"/>
                </a:moveTo>
                <a:lnTo>
                  <a:pt x="3904488" y="261604"/>
                </a:lnTo>
                <a:lnTo>
                  <a:pt x="3904488" y="0"/>
                </a:lnTo>
                <a:lnTo>
                  <a:pt x="0" y="0"/>
                </a:lnTo>
                <a:lnTo>
                  <a:pt x="0" y="261604"/>
                </a:lnTo>
                <a:close/>
              </a:path>
            </a:pathLst>
          </a:custGeom>
          <a:solidFill>
            <a:srgbClr val="000000">
              <a:alpha val="3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714890" y="742934"/>
            <a:ext cx="2114550" cy="80962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248259" y="857234"/>
            <a:ext cx="1076325" cy="61912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069830" y="747887"/>
            <a:ext cx="1791970" cy="483870"/>
          </a:xfrm>
          <a:custGeom>
            <a:avLst/>
            <a:gdLst/>
            <a:ahLst/>
            <a:cxnLst/>
            <a:rect l="l" t="t" r="r" b="b"/>
            <a:pathLst>
              <a:path w="1791970" h="483869">
                <a:moveTo>
                  <a:pt x="1711208" y="0"/>
                </a:moveTo>
                <a:lnTo>
                  <a:pt x="80528" y="0"/>
                </a:lnTo>
                <a:lnTo>
                  <a:pt x="49197" y="6333"/>
                </a:lnTo>
                <a:lnTo>
                  <a:pt x="23599" y="23599"/>
                </a:lnTo>
                <a:lnTo>
                  <a:pt x="6333" y="49197"/>
                </a:lnTo>
                <a:lnTo>
                  <a:pt x="0" y="80528"/>
                </a:lnTo>
                <a:lnTo>
                  <a:pt x="0" y="402732"/>
                </a:lnTo>
                <a:lnTo>
                  <a:pt x="6333" y="434062"/>
                </a:lnTo>
                <a:lnTo>
                  <a:pt x="23599" y="459661"/>
                </a:lnTo>
                <a:lnTo>
                  <a:pt x="49197" y="476927"/>
                </a:lnTo>
                <a:lnTo>
                  <a:pt x="80528" y="483260"/>
                </a:lnTo>
                <a:lnTo>
                  <a:pt x="1711208" y="483260"/>
                </a:lnTo>
                <a:lnTo>
                  <a:pt x="1742622" y="476927"/>
                </a:lnTo>
                <a:lnTo>
                  <a:pt x="1768255" y="459661"/>
                </a:lnTo>
                <a:lnTo>
                  <a:pt x="1785527" y="434062"/>
                </a:lnTo>
                <a:lnTo>
                  <a:pt x="1791858" y="402732"/>
                </a:lnTo>
                <a:lnTo>
                  <a:pt x="1791858" y="80528"/>
                </a:lnTo>
                <a:lnTo>
                  <a:pt x="1785527" y="49197"/>
                </a:lnTo>
                <a:lnTo>
                  <a:pt x="1768255" y="23599"/>
                </a:lnTo>
                <a:lnTo>
                  <a:pt x="1742622" y="6333"/>
                </a:lnTo>
                <a:lnTo>
                  <a:pt x="1711208" y="0"/>
                </a:lnTo>
                <a:close/>
              </a:path>
            </a:pathLst>
          </a:custGeom>
          <a:solidFill>
            <a:srgbClr val="6B9E24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4096388" y="884869"/>
            <a:ext cx="2770505" cy="55118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599565">
              <a:lnSpc>
                <a:spcPct val="100000"/>
              </a:lnSpc>
              <a:spcBef>
                <a:spcPts val="125"/>
              </a:spcBef>
            </a:pP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Example</a:t>
            </a:r>
            <a:endParaRPr sz="11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2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100" spc="-5" dirty="0">
                <a:solidFill>
                  <a:srgbClr val="FFFFFF"/>
                </a:solidFill>
                <a:latin typeface="Consolas"/>
                <a:cs typeface="Consolas"/>
              </a:rPr>
              <a:t>&gt;&gt;&gt;myGroup </a:t>
            </a:r>
            <a:r>
              <a:rPr sz="1100" spc="15" dirty="0">
                <a:solidFill>
                  <a:srgbClr val="FFFFFF"/>
                </a:solidFill>
                <a:latin typeface="Consolas"/>
                <a:cs typeface="Consolas"/>
              </a:rPr>
              <a:t>= </a:t>
            </a:r>
            <a:r>
              <a:rPr sz="1100" spc="-5" dirty="0">
                <a:solidFill>
                  <a:srgbClr val="FFFFFF"/>
                </a:solidFill>
                <a:latin typeface="Consolas"/>
                <a:cs typeface="Consolas"/>
              </a:rPr>
              <a:t>(‘a’, </a:t>
            </a:r>
            <a:r>
              <a:rPr sz="1100" dirty="0">
                <a:solidFill>
                  <a:srgbClr val="FFFFFF"/>
                </a:solidFill>
                <a:latin typeface="Consolas"/>
                <a:cs typeface="Consolas"/>
              </a:rPr>
              <a:t>10, </a:t>
            </a:r>
            <a:r>
              <a:rPr sz="1100" spc="-5" dirty="0">
                <a:solidFill>
                  <a:srgbClr val="FFFFFF"/>
                </a:solidFill>
                <a:latin typeface="Consolas"/>
                <a:cs typeface="Consolas"/>
              </a:rPr>
              <a:t>7.12,</a:t>
            </a:r>
            <a:r>
              <a:rPr sz="1100" spc="-16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100" spc="-5" dirty="0">
                <a:solidFill>
                  <a:srgbClr val="FFFFFF"/>
                </a:solidFill>
                <a:latin typeface="Consolas"/>
                <a:cs typeface="Consolas"/>
              </a:rPr>
              <a:t>‘data’)</a:t>
            </a:r>
            <a:endParaRPr sz="1100">
              <a:latin typeface="Consolas"/>
              <a:cs typeface="Consolas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8378556" y="34680"/>
            <a:ext cx="765444" cy="54532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997177" y="1524"/>
            <a:ext cx="147320" cy="578485"/>
          </a:xfrm>
          <a:custGeom>
            <a:avLst/>
            <a:gdLst/>
            <a:ahLst/>
            <a:cxnLst/>
            <a:rect l="l" t="t" r="r" b="b"/>
            <a:pathLst>
              <a:path w="147320" h="578485">
                <a:moveTo>
                  <a:pt x="0" y="578479"/>
                </a:moveTo>
                <a:lnTo>
                  <a:pt x="146821" y="578479"/>
                </a:lnTo>
                <a:lnTo>
                  <a:pt x="146821" y="0"/>
                </a:lnTo>
                <a:lnTo>
                  <a:pt x="0" y="0"/>
                </a:lnTo>
                <a:lnTo>
                  <a:pt x="0" y="57847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972050" y="3067050"/>
            <a:ext cx="1724025" cy="58102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391150" y="3057525"/>
            <a:ext cx="923925" cy="61912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332598" y="3067561"/>
            <a:ext cx="1400175" cy="258445"/>
          </a:xfrm>
          <a:custGeom>
            <a:avLst/>
            <a:gdLst/>
            <a:ahLst/>
            <a:cxnLst/>
            <a:rect l="l" t="t" r="r" b="b"/>
            <a:pathLst>
              <a:path w="1400175" h="258445">
                <a:moveTo>
                  <a:pt x="1356634" y="0"/>
                </a:moveTo>
                <a:lnTo>
                  <a:pt x="42946" y="0"/>
                </a:lnTo>
                <a:lnTo>
                  <a:pt x="26206" y="3366"/>
                </a:lnTo>
                <a:lnTo>
                  <a:pt x="12557" y="12553"/>
                </a:lnTo>
                <a:lnTo>
                  <a:pt x="3367" y="26194"/>
                </a:lnTo>
                <a:lnTo>
                  <a:pt x="0" y="42921"/>
                </a:lnTo>
                <a:lnTo>
                  <a:pt x="0" y="214884"/>
                </a:lnTo>
                <a:lnTo>
                  <a:pt x="3367" y="231626"/>
                </a:lnTo>
                <a:lnTo>
                  <a:pt x="12557" y="245313"/>
                </a:lnTo>
                <a:lnTo>
                  <a:pt x="26206" y="254548"/>
                </a:lnTo>
                <a:lnTo>
                  <a:pt x="42946" y="257937"/>
                </a:lnTo>
                <a:lnTo>
                  <a:pt x="1356634" y="257937"/>
                </a:lnTo>
                <a:lnTo>
                  <a:pt x="1373375" y="254548"/>
                </a:lnTo>
                <a:lnTo>
                  <a:pt x="1387057" y="245313"/>
                </a:lnTo>
                <a:lnTo>
                  <a:pt x="1396286" y="231626"/>
                </a:lnTo>
                <a:lnTo>
                  <a:pt x="1399672" y="214884"/>
                </a:lnTo>
                <a:lnTo>
                  <a:pt x="1399672" y="42921"/>
                </a:lnTo>
                <a:lnTo>
                  <a:pt x="1396286" y="26194"/>
                </a:lnTo>
                <a:lnTo>
                  <a:pt x="1387057" y="12553"/>
                </a:lnTo>
                <a:lnTo>
                  <a:pt x="1373375" y="3366"/>
                </a:lnTo>
                <a:lnTo>
                  <a:pt x="1356634" y="0"/>
                </a:lnTo>
                <a:close/>
              </a:path>
            </a:pathLst>
          </a:custGeom>
          <a:solidFill>
            <a:srgbClr val="6B9E24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972050" y="3600450"/>
            <a:ext cx="1724025" cy="58102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381609" y="3590925"/>
            <a:ext cx="942975" cy="619125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332598" y="3601211"/>
            <a:ext cx="1400175" cy="258445"/>
          </a:xfrm>
          <a:custGeom>
            <a:avLst/>
            <a:gdLst/>
            <a:ahLst/>
            <a:cxnLst/>
            <a:rect l="l" t="t" r="r" b="b"/>
            <a:pathLst>
              <a:path w="1400175" h="258445">
                <a:moveTo>
                  <a:pt x="1356634" y="0"/>
                </a:moveTo>
                <a:lnTo>
                  <a:pt x="42946" y="0"/>
                </a:lnTo>
                <a:lnTo>
                  <a:pt x="26206" y="3386"/>
                </a:lnTo>
                <a:lnTo>
                  <a:pt x="12557" y="12619"/>
                </a:lnTo>
                <a:lnTo>
                  <a:pt x="3367" y="26305"/>
                </a:lnTo>
                <a:lnTo>
                  <a:pt x="0" y="43053"/>
                </a:lnTo>
                <a:lnTo>
                  <a:pt x="0" y="215015"/>
                </a:lnTo>
                <a:lnTo>
                  <a:pt x="3367" y="231737"/>
                </a:lnTo>
                <a:lnTo>
                  <a:pt x="12557" y="245378"/>
                </a:lnTo>
                <a:lnTo>
                  <a:pt x="26206" y="254569"/>
                </a:lnTo>
                <a:lnTo>
                  <a:pt x="42946" y="257937"/>
                </a:lnTo>
                <a:lnTo>
                  <a:pt x="1356634" y="257937"/>
                </a:lnTo>
                <a:lnTo>
                  <a:pt x="1373375" y="254569"/>
                </a:lnTo>
                <a:lnTo>
                  <a:pt x="1387057" y="245378"/>
                </a:lnTo>
                <a:lnTo>
                  <a:pt x="1396286" y="231737"/>
                </a:lnTo>
                <a:lnTo>
                  <a:pt x="1399672" y="215015"/>
                </a:lnTo>
                <a:lnTo>
                  <a:pt x="1399672" y="43053"/>
                </a:lnTo>
                <a:lnTo>
                  <a:pt x="1396286" y="26305"/>
                </a:lnTo>
                <a:lnTo>
                  <a:pt x="1387057" y="12619"/>
                </a:lnTo>
                <a:lnTo>
                  <a:pt x="1373375" y="3386"/>
                </a:lnTo>
                <a:lnTo>
                  <a:pt x="1356634" y="0"/>
                </a:lnTo>
                <a:close/>
              </a:path>
            </a:pathLst>
          </a:custGeom>
          <a:solidFill>
            <a:srgbClr val="6B9E24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5821049" y="3096258"/>
            <a:ext cx="438784" cy="73215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22225">
              <a:lnSpc>
                <a:spcPct val="100000"/>
              </a:lnSpc>
              <a:spcBef>
                <a:spcPts val="125"/>
              </a:spcBef>
            </a:pP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slicing</a:t>
            </a:r>
            <a:endParaRPr sz="11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3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100" spc="-15" dirty="0">
                <a:solidFill>
                  <a:srgbClr val="FFFFFF"/>
                </a:solidFill>
                <a:latin typeface="Arial"/>
                <a:cs typeface="Arial"/>
              </a:rPr>
              <a:t>extend</a:t>
            </a:r>
            <a:endParaRPr sz="1100">
              <a:latin typeface="Arial"/>
              <a:cs typeface="Arial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4981559" y="4038600"/>
            <a:ext cx="1724025" cy="581025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419709" y="4038600"/>
            <a:ext cx="876300" cy="619125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335646" y="4046338"/>
            <a:ext cx="1400175" cy="258445"/>
          </a:xfrm>
          <a:custGeom>
            <a:avLst/>
            <a:gdLst/>
            <a:ahLst/>
            <a:cxnLst/>
            <a:rect l="l" t="t" r="r" b="b"/>
            <a:pathLst>
              <a:path w="1400175" h="258445">
                <a:moveTo>
                  <a:pt x="1356634" y="0"/>
                </a:moveTo>
                <a:lnTo>
                  <a:pt x="42946" y="0"/>
                </a:lnTo>
                <a:lnTo>
                  <a:pt x="26206" y="3378"/>
                </a:lnTo>
                <a:lnTo>
                  <a:pt x="12557" y="12592"/>
                </a:lnTo>
                <a:lnTo>
                  <a:pt x="3367" y="26254"/>
                </a:lnTo>
                <a:lnTo>
                  <a:pt x="0" y="42982"/>
                </a:lnTo>
                <a:lnTo>
                  <a:pt x="0" y="214932"/>
                </a:lnTo>
                <a:lnTo>
                  <a:pt x="3367" y="231671"/>
                </a:lnTo>
                <a:lnTo>
                  <a:pt x="12557" y="245336"/>
                </a:lnTo>
                <a:lnTo>
                  <a:pt x="26206" y="254547"/>
                </a:lnTo>
                <a:lnTo>
                  <a:pt x="42946" y="257924"/>
                </a:lnTo>
                <a:lnTo>
                  <a:pt x="1356634" y="257924"/>
                </a:lnTo>
                <a:lnTo>
                  <a:pt x="1373375" y="254547"/>
                </a:lnTo>
                <a:lnTo>
                  <a:pt x="1387057" y="245336"/>
                </a:lnTo>
                <a:lnTo>
                  <a:pt x="1396286" y="231671"/>
                </a:lnTo>
                <a:lnTo>
                  <a:pt x="1399672" y="214932"/>
                </a:lnTo>
                <a:lnTo>
                  <a:pt x="1399672" y="42982"/>
                </a:lnTo>
                <a:lnTo>
                  <a:pt x="1396286" y="26254"/>
                </a:lnTo>
                <a:lnTo>
                  <a:pt x="1387057" y="12592"/>
                </a:lnTo>
                <a:lnTo>
                  <a:pt x="1373375" y="3378"/>
                </a:lnTo>
                <a:lnTo>
                  <a:pt x="1356634" y="0"/>
                </a:lnTo>
                <a:close/>
              </a:path>
            </a:pathLst>
          </a:custGeom>
          <a:solidFill>
            <a:srgbClr val="6B9E24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5852545" y="4090259"/>
            <a:ext cx="370205" cy="185420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z="1100" spc="-2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100" spc="-15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100" spc="4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100" spc="-1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100" spc="5" dirty="0">
                <a:solidFill>
                  <a:srgbClr val="FFFFFF"/>
                </a:solidFill>
                <a:latin typeface="Arial"/>
                <a:cs typeface="Arial"/>
              </a:rPr>
              <a:t>rt</a:t>
            </a:r>
            <a:endParaRPr sz="1100"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851539" y="4123809"/>
            <a:ext cx="1206500" cy="7346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2095"/>
              </a:lnSpc>
            </a:pPr>
            <a:r>
              <a:rPr sz="1800" spc="-15" dirty="0">
                <a:solidFill>
                  <a:srgbClr val="FFFFFF"/>
                </a:solidFill>
                <a:latin typeface="Arial"/>
                <a:cs typeface="Arial"/>
              </a:rPr>
              <a:t>Dictionaries</a:t>
            </a:r>
            <a:endParaRPr sz="1800">
              <a:latin typeface="Arial"/>
              <a:cs typeface="Arial"/>
            </a:endParaRPr>
          </a:p>
          <a:p>
            <a:pPr marL="3175" algn="ctr">
              <a:lnSpc>
                <a:spcPct val="100000"/>
              </a:lnSpc>
              <a:spcBef>
                <a:spcPts val="1405"/>
              </a:spcBef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Sets</a:t>
            </a:r>
            <a:endParaRPr sz="1800">
              <a:latin typeface="Arial"/>
              <a:cs typeface="Aria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7818125" y="4951110"/>
            <a:ext cx="1259840" cy="164465"/>
          </a:xfrm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950" b="1" spc="25" dirty="0">
                <a:solidFill>
                  <a:srgbClr val="6F2F9E"/>
                </a:solidFill>
                <a:latin typeface="Arial"/>
                <a:cs typeface="Arial"/>
                <a:hlinkClick r:id="rId16"/>
              </a:rPr>
              <a:t>www.intellipaat.com</a:t>
            </a:r>
            <a:endParaRPr sz="9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524"/>
            <a:ext cx="3333750" cy="51419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3232785" cy="786130"/>
          </a:xfrm>
          <a:custGeom>
            <a:avLst/>
            <a:gdLst/>
            <a:ahLst/>
            <a:cxnLst/>
            <a:rect l="l" t="t" r="r" b="b"/>
            <a:pathLst>
              <a:path w="3232785" h="786130">
                <a:moveTo>
                  <a:pt x="0" y="786003"/>
                </a:moveTo>
                <a:lnTo>
                  <a:pt x="3232282" y="786003"/>
                </a:lnTo>
                <a:lnTo>
                  <a:pt x="3232282" y="0"/>
                </a:lnTo>
                <a:lnTo>
                  <a:pt x="0" y="0"/>
                </a:lnTo>
                <a:lnTo>
                  <a:pt x="0" y="786003"/>
                </a:lnTo>
                <a:close/>
              </a:path>
            </a:pathLst>
          </a:custGeom>
          <a:solidFill>
            <a:srgbClr val="2F233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2118872"/>
            <a:ext cx="3232785" cy="3025140"/>
          </a:xfrm>
          <a:custGeom>
            <a:avLst/>
            <a:gdLst/>
            <a:ahLst/>
            <a:cxnLst/>
            <a:rect l="l" t="t" r="r" b="b"/>
            <a:pathLst>
              <a:path w="3232785" h="3025140">
                <a:moveTo>
                  <a:pt x="0" y="3024628"/>
                </a:moveTo>
                <a:lnTo>
                  <a:pt x="3232282" y="3024628"/>
                </a:lnTo>
                <a:lnTo>
                  <a:pt x="3232282" y="0"/>
                </a:lnTo>
                <a:lnTo>
                  <a:pt x="0" y="0"/>
                </a:lnTo>
                <a:lnTo>
                  <a:pt x="0" y="3024628"/>
                </a:lnTo>
                <a:close/>
              </a:path>
            </a:pathLst>
          </a:custGeom>
          <a:solidFill>
            <a:srgbClr val="2F233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0" y="786002"/>
            <a:ext cx="3232785" cy="1332865"/>
          </a:xfrm>
          <a:prstGeom prst="rect">
            <a:avLst/>
          </a:prstGeom>
          <a:solidFill>
            <a:srgbClr val="5F4778"/>
          </a:solidFill>
        </p:spPr>
        <p:txBody>
          <a:bodyPr vert="horz" wrap="square" lIns="0" tIns="33020" rIns="0" bIns="0" rtlCol="0">
            <a:spAutoFit/>
          </a:bodyPr>
          <a:lstStyle/>
          <a:p>
            <a:pPr marL="85725" marR="113664">
              <a:lnSpc>
                <a:spcPts val="4360"/>
              </a:lnSpc>
              <a:spcBef>
                <a:spcPts val="260"/>
              </a:spcBef>
            </a:pPr>
            <a:r>
              <a:rPr sz="3950" b="1" spc="-5" dirty="0">
                <a:solidFill>
                  <a:srgbClr val="FFFFFF"/>
                </a:solidFill>
                <a:latin typeface="Arial"/>
                <a:cs typeface="Arial"/>
              </a:rPr>
              <a:t>Datatypes </a:t>
            </a:r>
            <a:r>
              <a:rPr sz="3950" b="1" spc="15" dirty="0">
                <a:solidFill>
                  <a:srgbClr val="FFFFFF"/>
                </a:solidFill>
                <a:latin typeface="Arial"/>
                <a:cs typeface="Arial"/>
              </a:rPr>
              <a:t>in  </a:t>
            </a:r>
            <a:r>
              <a:rPr sz="3950" b="1" spc="-5" dirty="0">
                <a:solidFill>
                  <a:srgbClr val="FFFFFF"/>
                </a:solidFill>
                <a:latin typeface="Arial"/>
                <a:cs typeface="Arial"/>
              </a:rPr>
              <a:t>Python</a:t>
            </a:r>
            <a:endParaRPr sz="395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46837" y="67476"/>
            <a:ext cx="1275969" cy="5103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645151" y="2273045"/>
            <a:ext cx="1621155" cy="345440"/>
          </a:xfrm>
          <a:prstGeom prst="rect">
            <a:avLst/>
          </a:prstGeom>
          <a:solidFill>
            <a:srgbClr val="7F7F7F"/>
          </a:solidFill>
        </p:spPr>
        <p:txBody>
          <a:bodyPr vert="horz" wrap="square" lIns="0" tIns="29845" rIns="0" bIns="0" rtlCol="0">
            <a:spAutoFit/>
          </a:bodyPr>
          <a:lstStyle/>
          <a:p>
            <a:pPr marL="339725">
              <a:lnSpc>
                <a:spcPct val="100000"/>
              </a:lnSpc>
              <a:spcBef>
                <a:spcPts val="235"/>
              </a:spcBef>
            </a:pPr>
            <a:r>
              <a:rPr sz="1800" spc="5" dirty="0">
                <a:solidFill>
                  <a:srgbClr val="FFFFFF"/>
                </a:solidFill>
                <a:latin typeface="Arial"/>
                <a:cs typeface="Arial"/>
              </a:rPr>
              <a:t>Numbers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36995" y="2725161"/>
            <a:ext cx="1629410" cy="345440"/>
          </a:xfrm>
          <a:prstGeom prst="rect">
            <a:avLst/>
          </a:prstGeom>
          <a:solidFill>
            <a:srgbClr val="7F7F7F"/>
          </a:solidFill>
        </p:spPr>
        <p:txBody>
          <a:bodyPr vert="horz" wrap="square" lIns="0" tIns="31115" rIns="0" bIns="0" rtlCol="0">
            <a:spAutoFit/>
          </a:bodyPr>
          <a:lstStyle/>
          <a:p>
            <a:pPr marL="454025">
              <a:lnSpc>
                <a:spcPct val="100000"/>
              </a:lnSpc>
              <a:spcBef>
                <a:spcPts val="245"/>
              </a:spcBef>
            </a:pPr>
            <a:r>
              <a:rPr sz="1800" spc="10" dirty="0">
                <a:solidFill>
                  <a:srgbClr val="FFFFFF"/>
                </a:solidFill>
                <a:latin typeface="Arial"/>
                <a:cs typeface="Arial"/>
              </a:rPr>
              <a:t>Strings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36995" y="3177408"/>
            <a:ext cx="1628139" cy="345440"/>
          </a:xfrm>
          <a:prstGeom prst="rect">
            <a:avLst/>
          </a:prstGeom>
          <a:solidFill>
            <a:srgbClr val="7F7F7F"/>
          </a:solidFill>
        </p:spPr>
        <p:txBody>
          <a:bodyPr vert="horz" wrap="square" lIns="0" tIns="32384" rIns="0" bIns="0" rtlCol="0">
            <a:spAutoFit/>
          </a:bodyPr>
          <a:lstStyle/>
          <a:p>
            <a:pPr marL="473709">
              <a:lnSpc>
                <a:spcPct val="100000"/>
              </a:lnSpc>
              <a:spcBef>
                <a:spcPts val="254"/>
              </a:spcBef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Tuples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36995" y="3629536"/>
            <a:ext cx="1629410" cy="345440"/>
          </a:xfrm>
          <a:prstGeom prst="rect">
            <a:avLst/>
          </a:prstGeom>
          <a:solidFill>
            <a:srgbClr val="7F7F7F"/>
          </a:solidFill>
        </p:spPr>
        <p:txBody>
          <a:bodyPr vert="horz" wrap="square" lIns="0" tIns="3302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60"/>
              </a:spcBef>
            </a:pP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Lists</a:t>
            </a:r>
            <a:endParaRPr sz="18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47867" y="4081686"/>
            <a:ext cx="1939289" cy="344805"/>
          </a:xfrm>
          <a:prstGeom prst="rect">
            <a:avLst/>
          </a:prstGeom>
          <a:solidFill>
            <a:srgbClr val="6B9E24"/>
          </a:solidFill>
        </p:spPr>
        <p:txBody>
          <a:bodyPr vert="horz" wrap="square" lIns="0" tIns="33655" rIns="0" bIns="0" rtlCol="0">
            <a:spAutoFit/>
          </a:bodyPr>
          <a:lstStyle/>
          <a:p>
            <a:pPr marL="378460">
              <a:lnSpc>
                <a:spcPct val="100000"/>
              </a:lnSpc>
              <a:spcBef>
                <a:spcPts val="265"/>
              </a:spcBef>
            </a:pPr>
            <a:r>
              <a:rPr sz="1800" spc="-15" dirty="0">
                <a:solidFill>
                  <a:srgbClr val="FFFFFF"/>
                </a:solidFill>
                <a:latin typeface="Arial"/>
                <a:cs typeface="Arial"/>
              </a:rPr>
              <a:t>Dictionaries</a:t>
            </a:r>
            <a:endParaRPr sz="18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49211" y="4533376"/>
            <a:ext cx="1617345" cy="345440"/>
          </a:xfrm>
          <a:prstGeom prst="rect">
            <a:avLst/>
          </a:prstGeom>
          <a:solidFill>
            <a:srgbClr val="7F7F7F"/>
          </a:solidFill>
        </p:spPr>
        <p:txBody>
          <a:bodyPr vert="horz" wrap="square" lIns="0" tIns="3492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75"/>
              </a:spcBef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Sets</a:t>
            </a:r>
            <a:endParaRPr sz="18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013454" y="1486140"/>
            <a:ext cx="4695190" cy="381000"/>
          </a:xfrm>
          <a:custGeom>
            <a:avLst/>
            <a:gdLst/>
            <a:ahLst/>
            <a:cxnLst/>
            <a:rect l="l" t="t" r="r" b="b"/>
            <a:pathLst>
              <a:path w="4695190" h="381000">
                <a:moveTo>
                  <a:pt x="0" y="380881"/>
                </a:moveTo>
                <a:lnTo>
                  <a:pt x="4695078" y="380881"/>
                </a:lnTo>
                <a:lnTo>
                  <a:pt x="4695078" y="0"/>
                </a:lnTo>
                <a:lnTo>
                  <a:pt x="0" y="0"/>
                </a:lnTo>
                <a:lnTo>
                  <a:pt x="0" y="380881"/>
                </a:lnTo>
                <a:close/>
              </a:path>
            </a:pathLst>
          </a:custGeom>
          <a:solidFill>
            <a:srgbClr val="000000">
              <a:alpha val="3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4096388" y="1579178"/>
            <a:ext cx="4459605" cy="24320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myDict </a:t>
            </a:r>
            <a:r>
              <a:rPr sz="1400" spc="15" dirty="0">
                <a:solidFill>
                  <a:srgbClr val="FFFFFF"/>
                </a:solidFill>
                <a:latin typeface="Consolas"/>
                <a:cs typeface="Consolas"/>
              </a:rPr>
              <a:t>= {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1: </a:t>
            </a:r>
            <a:r>
              <a:rPr sz="1400" spc="10" dirty="0">
                <a:solidFill>
                  <a:srgbClr val="FFFFFF"/>
                </a:solidFill>
                <a:latin typeface="Consolas"/>
                <a:cs typeface="Consolas"/>
              </a:rPr>
              <a:t>‘John’ </a:t>
            </a:r>
            <a:r>
              <a:rPr sz="1400" spc="15" dirty="0">
                <a:solidFill>
                  <a:srgbClr val="FFFFFF"/>
                </a:solidFill>
                <a:latin typeface="Consolas"/>
                <a:cs typeface="Consolas"/>
              </a:rPr>
              <a:t>,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2: </a:t>
            </a:r>
            <a:r>
              <a:rPr sz="1400" spc="10" dirty="0">
                <a:solidFill>
                  <a:srgbClr val="FFFFFF"/>
                </a:solidFill>
                <a:latin typeface="Consolas"/>
                <a:cs typeface="Consolas"/>
              </a:rPr>
              <a:t>‘Bob’, </a:t>
            </a:r>
            <a:r>
              <a:rPr sz="1400" spc="35" dirty="0">
                <a:solidFill>
                  <a:srgbClr val="FFFFFF"/>
                </a:solidFill>
                <a:latin typeface="Consolas"/>
                <a:cs typeface="Consolas"/>
              </a:rPr>
              <a:t>3: </a:t>
            </a:r>
            <a:r>
              <a:rPr sz="1400" spc="5" dirty="0">
                <a:solidFill>
                  <a:srgbClr val="FFFFFF"/>
                </a:solidFill>
                <a:latin typeface="Consolas"/>
                <a:cs typeface="Consolas"/>
              </a:rPr>
              <a:t>‘Alice’</a:t>
            </a:r>
            <a:r>
              <a:rPr sz="1400" spc="-24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15" dirty="0">
                <a:solidFill>
                  <a:srgbClr val="FFFFFF"/>
                </a:solidFill>
                <a:latin typeface="Consolas"/>
                <a:cs typeface="Consolas"/>
              </a:rPr>
              <a:t>}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4714890" y="1019159"/>
            <a:ext cx="2114550" cy="8001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153009" y="1095375"/>
            <a:ext cx="1295400" cy="69532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069830" y="1021201"/>
            <a:ext cx="1791970" cy="483234"/>
          </a:xfrm>
          <a:custGeom>
            <a:avLst/>
            <a:gdLst/>
            <a:ahLst/>
            <a:cxnLst/>
            <a:rect l="l" t="t" r="r" b="b"/>
            <a:pathLst>
              <a:path w="1791970" h="483234">
                <a:moveTo>
                  <a:pt x="1711208" y="0"/>
                </a:moveTo>
                <a:lnTo>
                  <a:pt x="80528" y="0"/>
                </a:lnTo>
                <a:lnTo>
                  <a:pt x="49197" y="6328"/>
                </a:lnTo>
                <a:lnTo>
                  <a:pt x="23599" y="23587"/>
                </a:lnTo>
                <a:lnTo>
                  <a:pt x="6333" y="49184"/>
                </a:lnTo>
                <a:lnTo>
                  <a:pt x="0" y="80528"/>
                </a:lnTo>
                <a:lnTo>
                  <a:pt x="0" y="402732"/>
                </a:lnTo>
                <a:lnTo>
                  <a:pt x="6333" y="434058"/>
                </a:lnTo>
                <a:lnTo>
                  <a:pt x="23599" y="459646"/>
                </a:lnTo>
                <a:lnTo>
                  <a:pt x="49197" y="476901"/>
                </a:lnTo>
                <a:lnTo>
                  <a:pt x="80528" y="483229"/>
                </a:lnTo>
                <a:lnTo>
                  <a:pt x="1711208" y="483229"/>
                </a:lnTo>
                <a:lnTo>
                  <a:pt x="1742622" y="476901"/>
                </a:lnTo>
                <a:lnTo>
                  <a:pt x="1768255" y="459646"/>
                </a:lnTo>
                <a:lnTo>
                  <a:pt x="1785527" y="434058"/>
                </a:lnTo>
                <a:lnTo>
                  <a:pt x="1791858" y="402732"/>
                </a:lnTo>
                <a:lnTo>
                  <a:pt x="1791858" y="80528"/>
                </a:lnTo>
                <a:lnTo>
                  <a:pt x="1785527" y="49184"/>
                </a:lnTo>
                <a:lnTo>
                  <a:pt x="1768255" y="23587"/>
                </a:lnTo>
                <a:lnTo>
                  <a:pt x="1742622" y="6328"/>
                </a:lnTo>
                <a:lnTo>
                  <a:pt x="1711208" y="0"/>
                </a:lnTo>
                <a:close/>
              </a:path>
            </a:pathLst>
          </a:custGeom>
          <a:solidFill>
            <a:srgbClr val="6B9E24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5607054" y="1136075"/>
            <a:ext cx="725805" cy="24320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400" spc="3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400" spc="-30" dirty="0">
                <a:solidFill>
                  <a:srgbClr val="FFFFFF"/>
                </a:solidFill>
                <a:latin typeface="Arial"/>
                <a:cs typeface="Arial"/>
              </a:rPr>
              <a:t>xa</a:t>
            </a:r>
            <a:r>
              <a:rPr sz="1400" spc="25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400" spc="40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1400" spc="-15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1400" spc="1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endParaRPr sz="1400">
              <a:latin typeface="Arial"/>
              <a:cs typeface="Arial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xfrm>
            <a:off x="3602358" y="380043"/>
            <a:ext cx="4630420" cy="3346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000" b="1" spc="30" dirty="0">
                <a:solidFill>
                  <a:srgbClr val="6F2F9F"/>
                </a:solidFill>
                <a:latin typeface="Arial"/>
                <a:cs typeface="Arial"/>
              </a:rPr>
              <a:t>Tuples</a:t>
            </a:r>
            <a:r>
              <a:rPr sz="2000" b="1" spc="-190" dirty="0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sz="2000" b="1" spc="20" dirty="0">
                <a:solidFill>
                  <a:srgbClr val="6F2F9F"/>
                </a:solidFill>
                <a:latin typeface="Arial"/>
                <a:cs typeface="Arial"/>
              </a:rPr>
              <a:t>are</a:t>
            </a:r>
            <a:r>
              <a:rPr sz="2000" b="1" spc="-110" dirty="0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sz="2000" b="1" spc="15" dirty="0">
                <a:solidFill>
                  <a:srgbClr val="6F2F9F"/>
                </a:solidFill>
                <a:latin typeface="Arial"/>
                <a:cs typeface="Arial"/>
              </a:rPr>
              <a:t>a</a:t>
            </a:r>
            <a:r>
              <a:rPr sz="2000" b="1" spc="-35" dirty="0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sz="2000" b="1" spc="35" dirty="0">
                <a:solidFill>
                  <a:srgbClr val="6F2F9F"/>
                </a:solidFill>
                <a:latin typeface="Arial"/>
                <a:cs typeface="Arial"/>
              </a:rPr>
              <a:t>group</a:t>
            </a:r>
            <a:r>
              <a:rPr sz="2000" b="1" spc="-225" dirty="0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sz="2000" b="1" spc="25" dirty="0">
                <a:solidFill>
                  <a:srgbClr val="6F2F9F"/>
                </a:solidFill>
                <a:latin typeface="Arial"/>
                <a:cs typeface="Arial"/>
              </a:rPr>
              <a:t>of</a:t>
            </a:r>
            <a:r>
              <a:rPr sz="2000" b="1" spc="-105" dirty="0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sz="2000" b="1" spc="20" dirty="0">
                <a:solidFill>
                  <a:srgbClr val="6F2F9F"/>
                </a:solidFill>
                <a:latin typeface="Arial"/>
                <a:cs typeface="Arial"/>
              </a:rPr>
              <a:t>values</a:t>
            </a:r>
            <a:r>
              <a:rPr sz="2000" b="1" spc="-110" dirty="0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sz="2000" b="1" spc="25" dirty="0">
                <a:solidFill>
                  <a:srgbClr val="6F2F9F"/>
                </a:solidFill>
                <a:latin typeface="Arial"/>
                <a:cs typeface="Arial"/>
              </a:rPr>
              <a:t>within</a:t>
            </a:r>
            <a:r>
              <a:rPr sz="2000" b="1" spc="-165" dirty="0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sz="2000" b="1" spc="25" dirty="0">
                <a:solidFill>
                  <a:srgbClr val="6F2F9F"/>
                </a:solidFill>
                <a:latin typeface="Consolas"/>
                <a:cs typeface="Consolas"/>
              </a:rPr>
              <a:t>()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4749027" y="1857512"/>
            <a:ext cx="480059" cy="428625"/>
          </a:xfrm>
          <a:custGeom>
            <a:avLst/>
            <a:gdLst/>
            <a:ahLst/>
            <a:cxnLst/>
            <a:rect l="l" t="t" r="r" b="b"/>
            <a:pathLst>
              <a:path w="480060" h="428625">
                <a:moveTo>
                  <a:pt x="76200" y="352287"/>
                </a:moveTo>
                <a:lnTo>
                  <a:pt x="0" y="390387"/>
                </a:lnTo>
                <a:lnTo>
                  <a:pt x="76200" y="428487"/>
                </a:lnTo>
                <a:lnTo>
                  <a:pt x="76200" y="399912"/>
                </a:lnTo>
                <a:lnTo>
                  <a:pt x="63520" y="399912"/>
                </a:lnTo>
                <a:lnTo>
                  <a:pt x="63520" y="380862"/>
                </a:lnTo>
                <a:lnTo>
                  <a:pt x="76200" y="380862"/>
                </a:lnTo>
                <a:lnTo>
                  <a:pt x="76200" y="352287"/>
                </a:lnTo>
                <a:close/>
              </a:path>
              <a:path w="480060" h="428625">
                <a:moveTo>
                  <a:pt x="76200" y="380862"/>
                </a:moveTo>
                <a:lnTo>
                  <a:pt x="63520" y="380862"/>
                </a:lnTo>
                <a:lnTo>
                  <a:pt x="63520" y="399912"/>
                </a:lnTo>
                <a:lnTo>
                  <a:pt x="76200" y="399912"/>
                </a:lnTo>
                <a:lnTo>
                  <a:pt x="76200" y="380862"/>
                </a:lnTo>
                <a:close/>
              </a:path>
              <a:path w="480060" h="428625">
                <a:moveTo>
                  <a:pt x="460766" y="380862"/>
                </a:moveTo>
                <a:lnTo>
                  <a:pt x="76200" y="380862"/>
                </a:lnTo>
                <a:lnTo>
                  <a:pt x="76200" y="399912"/>
                </a:lnTo>
                <a:lnTo>
                  <a:pt x="479816" y="399912"/>
                </a:lnTo>
                <a:lnTo>
                  <a:pt x="479816" y="390387"/>
                </a:lnTo>
                <a:lnTo>
                  <a:pt x="460766" y="390387"/>
                </a:lnTo>
                <a:lnTo>
                  <a:pt x="460766" y="380862"/>
                </a:lnTo>
                <a:close/>
              </a:path>
              <a:path w="480060" h="428625">
                <a:moveTo>
                  <a:pt x="476128" y="0"/>
                </a:moveTo>
                <a:lnTo>
                  <a:pt x="460766" y="0"/>
                </a:lnTo>
                <a:lnTo>
                  <a:pt x="460766" y="390387"/>
                </a:lnTo>
                <a:lnTo>
                  <a:pt x="470306" y="380862"/>
                </a:lnTo>
                <a:lnTo>
                  <a:pt x="479816" y="380862"/>
                </a:lnTo>
                <a:lnTo>
                  <a:pt x="479816" y="19050"/>
                </a:lnTo>
                <a:lnTo>
                  <a:pt x="470306" y="19050"/>
                </a:lnTo>
                <a:lnTo>
                  <a:pt x="476128" y="13209"/>
                </a:lnTo>
                <a:lnTo>
                  <a:pt x="476128" y="0"/>
                </a:lnTo>
                <a:close/>
              </a:path>
              <a:path w="480060" h="428625">
                <a:moveTo>
                  <a:pt x="479816" y="380862"/>
                </a:moveTo>
                <a:lnTo>
                  <a:pt x="470306" y="380862"/>
                </a:lnTo>
                <a:lnTo>
                  <a:pt x="460766" y="390387"/>
                </a:lnTo>
                <a:lnTo>
                  <a:pt x="479816" y="390387"/>
                </a:lnTo>
                <a:lnTo>
                  <a:pt x="479816" y="380862"/>
                </a:lnTo>
                <a:close/>
              </a:path>
              <a:path w="480060" h="428625">
                <a:moveTo>
                  <a:pt x="476128" y="13209"/>
                </a:moveTo>
                <a:lnTo>
                  <a:pt x="470306" y="19050"/>
                </a:lnTo>
                <a:lnTo>
                  <a:pt x="476128" y="19050"/>
                </a:lnTo>
                <a:lnTo>
                  <a:pt x="476128" y="13209"/>
                </a:lnTo>
                <a:close/>
              </a:path>
              <a:path w="480060" h="428625">
                <a:moveTo>
                  <a:pt x="479816" y="9509"/>
                </a:moveTo>
                <a:lnTo>
                  <a:pt x="476128" y="13209"/>
                </a:lnTo>
                <a:lnTo>
                  <a:pt x="476128" y="19050"/>
                </a:lnTo>
                <a:lnTo>
                  <a:pt x="479816" y="19050"/>
                </a:lnTo>
                <a:lnTo>
                  <a:pt x="479816" y="9509"/>
                </a:lnTo>
                <a:close/>
              </a:path>
            </a:pathLst>
          </a:custGeom>
          <a:solidFill>
            <a:srgbClr val="2F233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750814" y="1857512"/>
            <a:ext cx="610235" cy="626745"/>
          </a:xfrm>
          <a:custGeom>
            <a:avLst/>
            <a:gdLst/>
            <a:ahLst/>
            <a:cxnLst/>
            <a:rect l="l" t="t" r="r" b="b"/>
            <a:pathLst>
              <a:path w="610235" h="626744">
                <a:moveTo>
                  <a:pt x="534040" y="550026"/>
                </a:moveTo>
                <a:lnTo>
                  <a:pt x="534040" y="626226"/>
                </a:lnTo>
                <a:lnTo>
                  <a:pt x="591190" y="597651"/>
                </a:lnTo>
                <a:lnTo>
                  <a:pt x="546750" y="597651"/>
                </a:lnTo>
                <a:lnTo>
                  <a:pt x="546750" y="578601"/>
                </a:lnTo>
                <a:lnTo>
                  <a:pt x="591190" y="578601"/>
                </a:lnTo>
                <a:lnTo>
                  <a:pt x="534040" y="550026"/>
                </a:lnTo>
                <a:close/>
              </a:path>
              <a:path w="610235" h="626744">
                <a:moveTo>
                  <a:pt x="18288" y="0"/>
                </a:moveTo>
                <a:lnTo>
                  <a:pt x="0" y="0"/>
                </a:lnTo>
                <a:lnTo>
                  <a:pt x="0" y="597651"/>
                </a:lnTo>
                <a:lnTo>
                  <a:pt x="534040" y="597651"/>
                </a:lnTo>
                <a:lnTo>
                  <a:pt x="534040" y="588126"/>
                </a:lnTo>
                <a:lnTo>
                  <a:pt x="19050" y="588126"/>
                </a:lnTo>
                <a:lnTo>
                  <a:pt x="9540" y="578601"/>
                </a:lnTo>
                <a:lnTo>
                  <a:pt x="19050" y="578601"/>
                </a:lnTo>
                <a:lnTo>
                  <a:pt x="19050" y="19050"/>
                </a:lnTo>
                <a:lnTo>
                  <a:pt x="9540" y="19050"/>
                </a:lnTo>
                <a:lnTo>
                  <a:pt x="18288" y="10274"/>
                </a:lnTo>
                <a:lnTo>
                  <a:pt x="18288" y="0"/>
                </a:lnTo>
                <a:close/>
              </a:path>
              <a:path w="610235" h="626744">
                <a:moveTo>
                  <a:pt x="591190" y="578601"/>
                </a:moveTo>
                <a:lnTo>
                  <a:pt x="546750" y="578601"/>
                </a:lnTo>
                <a:lnTo>
                  <a:pt x="546750" y="597651"/>
                </a:lnTo>
                <a:lnTo>
                  <a:pt x="591190" y="597651"/>
                </a:lnTo>
                <a:lnTo>
                  <a:pt x="610240" y="588126"/>
                </a:lnTo>
                <a:lnTo>
                  <a:pt x="591190" y="578601"/>
                </a:lnTo>
                <a:close/>
              </a:path>
              <a:path w="610235" h="626744">
                <a:moveTo>
                  <a:pt x="19050" y="578601"/>
                </a:moveTo>
                <a:lnTo>
                  <a:pt x="9540" y="578601"/>
                </a:lnTo>
                <a:lnTo>
                  <a:pt x="19050" y="588126"/>
                </a:lnTo>
                <a:lnTo>
                  <a:pt x="19050" y="578601"/>
                </a:lnTo>
                <a:close/>
              </a:path>
              <a:path w="610235" h="626744">
                <a:moveTo>
                  <a:pt x="534040" y="578601"/>
                </a:moveTo>
                <a:lnTo>
                  <a:pt x="19050" y="578601"/>
                </a:lnTo>
                <a:lnTo>
                  <a:pt x="19050" y="588126"/>
                </a:lnTo>
                <a:lnTo>
                  <a:pt x="534040" y="588126"/>
                </a:lnTo>
                <a:lnTo>
                  <a:pt x="534040" y="578601"/>
                </a:lnTo>
                <a:close/>
              </a:path>
              <a:path w="610235" h="626744">
                <a:moveTo>
                  <a:pt x="18288" y="10274"/>
                </a:moveTo>
                <a:lnTo>
                  <a:pt x="9540" y="19050"/>
                </a:lnTo>
                <a:lnTo>
                  <a:pt x="18288" y="19050"/>
                </a:lnTo>
                <a:lnTo>
                  <a:pt x="18288" y="10274"/>
                </a:lnTo>
                <a:close/>
              </a:path>
              <a:path w="610235" h="626744">
                <a:moveTo>
                  <a:pt x="19050" y="9509"/>
                </a:moveTo>
                <a:lnTo>
                  <a:pt x="18288" y="10274"/>
                </a:lnTo>
                <a:lnTo>
                  <a:pt x="18288" y="19050"/>
                </a:lnTo>
                <a:lnTo>
                  <a:pt x="19050" y="19050"/>
                </a:lnTo>
                <a:lnTo>
                  <a:pt x="19050" y="9509"/>
                </a:lnTo>
                <a:close/>
              </a:path>
            </a:pathLst>
          </a:custGeom>
          <a:solidFill>
            <a:srgbClr val="2F233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6460495" y="2352355"/>
            <a:ext cx="445134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-155" dirty="0">
                <a:solidFill>
                  <a:srgbClr val="2F233B"/>
                </a:solidFill>
                <a:latin typeface="Arial"/>
                <a:cs typeface="Arial"/>
              </a:rPr>
              <a:t>V</a:t>
            </a:r>
            <a:r>
              <a:rPr sz="1350" spc="-5" dirty="0">
                <a:solidFill>
                  <a:srgbClr val="2F233B"/>
                </a:solidFill>
                <a:latin typeface="Arial"/>
                <a:cs typeface="Arial"/>
              </a:rPr>
              <a:t>alu</a:t>
            </a:r>
            <a:r>
              <a:rPr sz="1350" dirty="0">
                <a:solidFill>
                  <a:srgbClr val="2F233B"/>
                </a:solidFill>
                <a:latin typeface="Arial"/>
                <a:cs typeface="Arial"/>
              </a:rPr>
              <a:t>e</a:t>
            </a:r>
            <a:endParaRPr sz="135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382773" y="2159950"/>
            <a:ext cx="320675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-5" dirty="0">
                <a:solidFill>
                  <a:srgbClr val="2F233B"/>
                </a:solidFill>
                <a:latin typeface="Arial"/>
                <a:cs typeface="Arial"/>
              </a:rPr>
              <a:t>Key</a:t>
            </a:r>
            <a:endParaRPr sz="1350">
              <a:latin typeface="Arial"/>
              <a:cs typeface="Arial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5153009" y="2705100"/>
            <a:ext cx="2124075" cy="6858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305409" y="2724150"/>
            <a:ext cx="1885950" cy="69532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511027" y="2711707"/>
            <a:ext cx="1800225" cy="360045"/>
          </a:xfrm>
          <a:custGeom>
            <a:avLst/>
            <a:gdLst/>
            <a:ahLst/>
            <a:cxnLst/>
            <a:rect l="l" t="t" r="r" b="b"/>
            <a:pathLst>
              <a:path w="1800225" h="360044">
                <a:moveTo>
                  <a:pt x="1740042" y="0"/>
                </a:moveTo>
                <a:lnTo>
                  <a:pt x="60076" y="0"/>
                </a:lnTo>
                <a:lnTo>
                  <a:pt x="36711" y="4703"/>
                </a:lnTo>
                <a:lnTo>
                  <a:pt x="17613" y="17537"/>
                </a:lnTo>
                <a:lnTo>
                  <a:pt x="4727" y="36587"/>
                </a:lnTo>
                <a:lnTo>
                  <a:pt x="0" y="59935"/>
                </a:lnTo>
                <a:lnTo>
                  <a:pt x="0" y="299965"/>
                </a:lnTo>
                <a:lnTo>
                  <a:pt x="4727" y="323316"/>
                </a:lnTo>
                <a:lnTo>
                  <a:pt x="17613" y="342370"/>
                </a:lnTo>
                <a:lnTo>
                  <a:pt x="36711" y="355208"/>
                </a:lnTo>
                <a:lnTo>
                  <a:pt x="60076" y="359913"/>
                </a:lnTo>
                <a:lnTo>
                  <a:pt x="1740042" y="359913"/>
                </a:lnTo>
                <a:lnTo>
                  <a:pt x="1763387" y="355208"/>
                </a:lnTo>
                <a:lnTo>
                  <a:pt x="1782443" y="342370"/>
                </a:lnTo>
                <a:lnTo>
                  <a:pt x="1795287" y="323316"/>
                </a:lnTo>
                <a:lnTo>
                  <a:pt x="1799996" y="299965"/>
                </a:lnTo>
                <a:lnTo>
                  <a:pt x="1799996" y="59935"/>
                </a:lnTo>
                <a:lnTo>
                  <a:pt x="1795287" y="36587"/>
                </a:lnTo>
                <a:lnTo>
                  <a:pt x="1782443" y="17537"/>
                </a:lnTo>
                <a:lnTo>
                  <a:pt x="1763387" y="4703"/>
                </a:lnTo>
                <a:lnTo>
                  <a:pt x="1740042" y="0"/>
                </a:lnTo>
                <a:close/>
              </a:path>
            </a:pathLst>
          </a:custGeom>
          <a:solidFill>
            <a:srgbClr val="6B9E24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5756533" y="2768026"/>
            <a:ext cx="1324610" cy="24320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400" spc="20" dirty="0">
                <a:solidFill>
                  <a:srgbClr val="FFFFFF"/>
                </a:solidFill>
                <a:latin typeface="Arial"/>
                <a:cs typeface="Arial"/>
              </a:rPr>
              <a:t>empty</a:t>
            </a:r>
            <a:r>
              <a:rPr sz="1400" spc="-1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dictionary</a:t>
            </a:r>
            <a:endParaRPr sz="1400">
              <a:latin typeface="Arial"/>
              <a:cs typeface="Arial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5153009" y="3152775"/>
            <a:ext cx="2124075" cy="6858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467350" y="3171825"/>
            <a:ext cx="1562100" cy="69532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511027" y="3159632"/>
            <a:ext cx="1800225" cy="360045"/>
          </a:xfrm>
          <a:custGeom>
            <a:avLst/>
            <a:gdLst/>
            <a:ahLst/>
            <a:cxnLst/>
            <a:rect l="l" t="t" r="r" b="b"/>
            <a:pathLst>
              <a:path w="1800225" h="360045">
                <a:moveTo>
                  <a:pt x="1740042" y="0"/>
                </a:moveTo>
                <a:lnTo>
                  <a:pt x="60076" y="0"/>
                </a:lnTo>
                <a:lnTo>
                  <a:pt x="36711" y="4705"/>
                </a:lnTo>
                <a:lnTo>
                  <a:pt x="17613" y="17543"/>
                </a:lnTo>
                <a:lnTo>
                  <a:pt x="4727" y="36597"/>
                </a:lnTo>
                <a:lnTo>
                  <a:pt x="0" y="59948"/>
                </a:lnTo>
                <a:lnTo>
                  <a:pt x="0" y="299978"/>
                </a:lnTo>
                <a:lnTo>
                  <a:pt x="4727" y="323326"/>
                </a:lnTo>
                <a:lnTo>
                  <a:pt x="17613" y="342376"/>
                </a:lnTo>
                <a:lnTo>
                  <a:pt x="36711" y="355210"/>
                </a:lnTo>
                <a:lnTo>
                  <a:pt x="60076" y="359913"/>
                </a:lnTo>
                <a:lnTo>
                  <a:pt x="1740042" y="359913"/>
                </a:lnTo>
                <a:lnTo>
                  <a:pt x="1763387" y="355210"/>
                </a:lnTo>
                <a:lnTo>
                  <a:pt x="1782443" y="342376"/>
                </a:lnTo>
                <a:lnTo>
                  <a:pt x="1795287" y="323326"/>
                </a:lnTo>
                <a:lnTo>
                  <a:pt x="1799996" y="299978"/>
                </a:lnTo>
                <a:lnTo>
                  <a:pt x="1799996" y="59948"/>
                </a:lnTo>
                <a:lnTo>
                  <a:pt x="1795287" y="36597"/>
                </a:lnTo>
                <a:lnTo>
                  <a:pt x="1782443" y="17543"/>
                </a:lnTo>
                <a:lnTo>
                  <a:pt x="1763387" y="4705"/>
                </a:lnTo>
                <a:lnTo>
                  <a:pt x="1740042" y="0"/>
                </a:lnTo>
                <a:close/>
              </a:path>
            </a:pathLst>
          </a:custGeom>
          <a:solidFill>
            <a:srgbClr val="6B9E24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5918458" y="3216591"/>
            <a:ext cx="995680" cy="24320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400" spc="20" dirty="0">
                <a:solidFill>
                  <a:srgbClr val="FFFFFF"/>
                </a:solidFill>
                <a:latin typeface="Arial"/>
                <a:cs typeface="Arial"/>
              </a:rPr>
              <a:t>Integer</a:t>
            </a:r>
            <a:r>
              <a:rPr sz="1400" spc="-2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keys</a:t>
            </a:r>
            <a:endParaRPr sz="1400">
              <a:latin typeface="Arial"/>
              <a:cs typeface="Arial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8378556" y="34680"/>
            <a:ext cx="765444" cy="54532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8997177" y="1524"/>
            <a:ext cx="147320" cy="578485"/>
          </a:xfrm>
          <a:custGeom>
            <a:avLst/>
            <a:gdLst/>
            <a:ahLst/>
            <a:cxnLst/>
            <a:rect l="l" t="t" r="r" b="b"/>
            <a:pathLst>
              <a:path w="147320" h="578485">
                <a:moveTo>
                  <a:pt x="0" y="578479"/>
                </a:moveTo>
                <a:lnTo>
                  <a:pt x="146821" y="578479"/>
                </a:lnTo>
                <a:lnTo>
                  <a:pt x="146821" y="0"/>
                </a:lnTo>
                <a:lnTo>
                  <a:pt x="0" y="0"/>
                </a:lnTo>
                <a:lnTo>
                  <a:pt x="0" y="57847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114909" y="3609975"/>
            <a:ext cx="2124075" cy="6858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467350" y="3629025"/>
            <a:ext cx="1485900" cy="69532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475092" y="3617214"/>
            <a:ext cx="1800225" cy="360045"/>
          </a:xfrm>
          <a:custGeom>
            <a:avLst/>
            <a:gdLst/>
            <a:ahLst/>
            <a:cxnLst/>
            <a:rect l="l" t="t" r="r" b="b"/>
            <a:pathLst>
              <a:path w="1800225" h="360045">
                <a:moveTo>
                  <a:pt x="1739920" y="0"/>
                </a:moveTo>
                <a:lnTo>
                  <a:pt x="59954" y="0"/>
                </a:lnTo>
                <a:lnTo>
                  <a:pt x="36596" y="4724"/>
                </a:lnTo>
                <a:lnTo>
                  <a:pt x="17541" y="17603"/>
                </a:lnTo>
                <a:lnTo>
                  <a:pt x="4704" y="36697"/>
                </a:lnTo>
                <a:lnTo>
                  <a:pt x="0" y="60066"/>
                </a:lnTo>
                <a:lnTo>
                  <a:pt x="0" y="300035"/>
                </a:lnTo>
                <a:lnTo>
                  <a:pt x="4704" y="323396"/>
                </a:lnTo>
                <a:lnTo>
                  <a:pt x="17541" y="342470"/>
                </a:lnTo>
                <a:lnTo>
                  <a:pt x="36596" y="355329"/>
                </a:lnTo>
                <a:lnTo>
                  <a:pt x="59954" y="360045"/>
                </a:lnTo>
                <a:lnTo>
                  <a:pt x="1739920" y="360045"/>
                </a:lnTo>
                <a:lnTo>
                  <a:pt x="1763279" y="355329"/>
                </a:lnTo>
                <a:lnTo>
                  <a:pt x="1782367" y="342470"/>
                </a:lnTo>
                <a:lnTo>
                  <a:pt x="1795243" y="323396"/>
                </a:lnTo>
                <a:lnTo>
                  <a:pt x="1799965" y="300035"/>
                </a:lnTo>
                <a:lnTo>
                  <a:pt x="1799965" y="60066"/>
                </a:lnTo>
                <a:lnTo>
                  <a:pt x="1795243" y="36697"/>
                </a:lnTo>
                <a:lnTo>
                  <a:pt x="1782367" y="17603"/>
                </a:lnTo>
                <a:lnTo>
                  <a:pt x="1763279" y="4724"/>
                </a:lnTo>
                <a:lnTo>
                  <a:pt x="1739920" y="0"/>
                </a:lnTo>
                <a:close/>
              </a:path>
            </a:pathLst>
          </a:custGeom>
          <a:solidFill>
            <a:srgbClr val="6B9E24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5920744" y="3675061"/>
            <a:ext cx="915669" cy="24320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400" spc="5" dirty="0">
                <a:solidFill>
                  <a:srgbClr val="FFFFFF"/>
                </a:solidFill>
                <a:latin typeface="Arial"/>
                <a:cs typeface="Arial"/>
              </a:rPr>
              <a:t>mixed</a:t>
            </a:r>
            <a:r>
              <a:rPr sz="1400" spc="-1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keys</a:t>
            </a:r>
            <a:endParaRPr sz="1400">
              <a:latin typeface="Arial"/>
              <a:cs typeface="Arial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5114909" y="4067175"/>
            <a:ext cx="2124075" cy="68580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5667359" y="4086225"/>
            <a:ext cx="1085850" cy="695325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5475092" y="4074045"/>
            <a:ext cx="1800225" cy="360045"/>
          </a:xfrm>
          <a:custGeom>
            <a:avLst/>
            <a:gdLst/>
            <a:ahLst/>
            <a:cxnLst/>
            <a:rect l="l" t="t" r="r" b="b"/>
            <a:pathLst>
              <a:path w="1800225" h="360045">
                <a:moveTo>
                  <a:pt x="1739920" y="0"/>
                </a:moveTo>
                <a:lnTo>
                  <a:pt x="59954" y="0"/>
                </a:lnTo>
                <a:lnTo>
                  <a:pt x="36596" y="4714"/>
                </a:lnTo>
                <a:lnTo>
                  <a:pt x="17541" y="17572"/>
                </a:lnTo>
                <a:lnTo>
                  <a:pt x="4704" y="36646"/>
                </a:lnTo>
                <a:lnTo>
                  <a:pt x="0" y="60005"/>
                </a:lnTo>
                <a:lnTo>
                  <a:pt x="0" y="300002"/>
                </a:lnTo>
                <a:lnTo>
                  <a:pt x="4704" y="323357"/>
                </a:lnTo>
                <a:lnTo>
                  <a:pt x="17541" y="342430"/>
                </a:lnTo>
                <a:lnTo>
                  <a:pt x="36596" y="355292"/>
                </a:lnTo>
                <a:lnTo>
                  <a:pt x="59954" y="360008"/>
                </a:lnTo>
                <a:lnTo>
                  <a:pt x="1739920" y="360008"/>
                </a:lnTo>
                <a:lnTo>
                  <a:pt x="1763279" y="355292"/>
                </a:lnTo>
                <a:lnTo>
                  <a:pt x="1782367" y="342430"/>
                </a:lnTo>
                <a:lnTo>
                  <a:pt x="1795243" y="323357"/>
                </a:lnTo>
                <a:lnTo>
                  <a:pt x="1799965" y="300002"/>
                </a:lnTo>
                <a:lnTo>
                  <a:pt x="1799965" y="60005"/>
                </a:lnTo>
                <a:lnTo>
                  <a:pt x="1795243" y="36646"/>
                </a:lnTo>
                <a:lnTo>
                  <a:pt x="1782367" y="17572"/>
                </a:lnTo>
                <a:lnTo>
                  <a:pt x="1763279" y="4714"/>
                </a:lnTo>
                <a:lnTo>
                  <a:pt x="1739920" y="0"/>
                </a:lnTo>
                <a:close/>
              </a:path>
            </a:pathLst>
          </a:custGeom>
          <a:solidFill>
            <a:srgbClr val="6B9E24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5114909" y="4514850"/>
            <a:ext cx="2124075" cy="62864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505450" y="4429125"/>
            <a:ext cx="1390650" cy="71437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5475092" y="4522851"/>
            <a:ext cx="1800225" cy="360045"/>
          </a:xfrm>
          <a:custGeom>
            <a:avLst/>
            <a:gdLst/>
            <a:ahLst/>
            <a:cxnLst/>
            <a:rect l="l" t="t" r="r" b="b"/>
            <a:pathLst>
              <a:path w="1800225" h="360045">
                <a:moveTo>
                  <a:pt x="1739920" y="0"/>
                </a:moveTo>
                <a:lnTo>
                  <a:pt x="59954" y="0"/>
                </a:lnTo>
                <a:lnTo>
                  <a:pt x="36596" y="4714"/>
                </a:lnTo>
                <a:lnTo>
                  <a:pt x="17541" y="17571"/>
                </a:lnTo>
                <a:lnTo>
                  <a:pt x="4704" y="36642"/>
                </a:lnTo>
                <a:lnTo>
                  <a:pt x="0" y="59996"/>
                </a:lnTo>
                <a:lnTo>
                  <a:pt x="0" y="300002"/>
                </a:lnTo>
                <a:lnTo>
                  <a:pt x="4704" y="323355"/>
                </a:lnTo>
                <a:lnTo>
                  <a:pt x="17541" y="342425"/>
                </a:lnTo>
                <a:lnTo>
                  <a:pt x="36596" y="355282"/>
                </a:lnTo>
                <a:lnTo>
                  <a:pt x="59954" y="359997"/>
                </a:lnTo>
                <a:lnTo>
                  <a:pt x="1739920" y="359997"/>
                </a:lnTo>
                <a:lnTo>
                  <a:pt x="1763279" y="355282"/>
                </a:lnTo>
                <a:lnTo>
                  <a:pt x="1782367" y="342425"/>
                </a:lnTo>
                <a:lnTo>
                  <a:pt x="1795243" y="323355"/>
                </a:lnTo>
                <a:lnTo>
                  <a:pt x="1799965" y="300002"/>
                </a:lnTo>
                <a:lnTo>
                  <a:pt x="1799965" y="59996"/>
                </a:lnTo>
                <a:lnTo>
                  <a:pt x="1795243" y="36642"/>
                </a:lnTo>
                <a:lnTo>
                  <a:pt x="1782367" y="17571"/>
                </a:lnTo>
                <a:lnTo>
                  <a:pt x="1763279" y="4714"/>
                </a:lnTo>
                <a:lnTo>
                  <a:pt x="1739920" y="0"/>
                </a:lnTo>
                <a:close/>
              </a:path>
            </a:pathLst>
          </a:custGeom>
          <a:solidFill>
            <a:srgbClr val="6B9E24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 txBox="1"/>
          <p:nvPr/>
        </p:nvSpPr>
        <p:spPr>
          <a:xfrm>
            <a:off x="5958844" y="4007233"/>
            <a:ext cx="839469" cy="930910"/>
          </a:xfrm>
          <a:prstGeom prst="rect">
            <a:avLst/>
          </a:prstGeom>
        </p:spPr>
        <p:txBody>
          <a:bodyPr vert="horz" wrap="square" lIns="0" tIns="141605" rIns="0" bIns="0" rtlCol="0">
            <a:spAutoFit/>
          </a:bodyPr>
          <a:lstStyle/>
          <a:p>
            <a:pPr marL="12700" indent="161925">
              <a:lnSpc>
                <a:spcPct val="100000"/>
              </a:lnSpc>
              <a:spcBef>
                <a:spcPts val="1115"/>
              </a:spcBef>
            </a:pPr>
            <a:r>
              <a:rPr sz="1400" spc="-10" dirty="0">
                <a:solidFill>
                  <a:srgbClr val="FFFFFF"/>
                </a:solidFill>
                <a:latin typeface="Arial"/>
                <a:cs typeface="Arial"/>
              </a:rPr>
              <a:t>paring</a:t>
            </a:r>
            <a:endParaRPr sz="1400">
              <a:latin typeface="Arial"/>
              <a:cs typeface="Arial"/>
            </a:endParaRPr>
          </a:p>
          <a:p>
            <a:pPr marL="12700" marR="5080" algn="ctr">
              <a:lnSpc>
                <a:spcPct val="102800"/>
              </a:lnSpc>
              <a:spcBef>
                <a:spcPts val="969"/>
              </a:spcBef>
            </a:pPr>
            <a:r>
              <a:rPr sz="1400" spc="-3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400" spc="40" dirty="0">
                <a:solidFill>
                  <a:srgbClr val="FFFFFF"/>
                </a:solidFill>
                <a:latin typeface="Arial"/>
                <a:cs typeface="Arial"/>
              </a:rPr>
              <a:t>ccess</a:t>
            </a:r>
            <a:r>
              <a:rPr sz="1400" spc="-15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400" spc="-3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400" spc="10" dirty="0">
                <a:solidFill>
                  <a:srgbClr val="FFFFFF"/>
                </a:solidFill>
                <a:latin typeface="Arial"/>
                <a:cs typeface="Arial"/>
              </a:rPr>
              <a:t>g </a:t>
            </a:r>
            <a:r>
              <a:rPr sz="14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dictionary</a:t>
            </a:r>
            <a:endParaRPr sz="1400">
              <a:latin typeface="Arial"/>
              <a:cs typeface="Arial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818125" y="4951110"/>
            <a:ext cx="1259840" cy="164465"/>
          </a:xfrm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950" b="1" spc="25" dirty="0">
                <a:solidFill>
                  <a:srgbClr val="6F2F9E"/>
                </a:solidFill>
                <a:latin typeface="Arial"/>
                <a:cs typeface="Arial"/>
                <a:hlinkClick r:id="rId16"/>
              </a:rPr>
              <a:t>www.intellipaat.com</a:t>
            </a:r>
            <a:endParaRPr sz="9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482724" y="1524"/>
            <a:ext cx="6661275" cy="51419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1524"/>
            <a:ext cx="3333750" cy="51419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3232785" cy="786130"/>
          </a:xfrm>
          <a:custGeom>
            <a:avLst/>
            <a:gdLst/>
            <a:ahLst/>
            <a:cxnLst/>
            <a:rect l="l" t="t" r="r" b="b"/>
            <a:pathLst>
              <a:path w="3232785" h="786130">
                <a:moveTo>
                  <a:pt x="0" y="786003"/>
                </a:moveTo>
                <a:lnTo>
                  <a:pt x="3232282" y="786003"/>
                </a:lnTo>
                <a:lnTo>
                  <a:pt x="3232282" y="0"/>
                </a:lnTo>
                <a:lnTo>
                  <a:pt x="0" y="0"/>
                </a:lnTo>
                <a:lnTo>
                  <a:pt x="0" y="786003"/>
                </a:lnTo>
                <a:close/>
              </a:path>
            </a:pathLst>
          </a:custGeom>
          <a:solidFill>
            <a:srgbClr val="2F233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2118872"/>
            <a:ext cx="3232785" cy="3025140"/>
          </a:xfrm>
          <a:custGeom>
            <a:avLst/>
            <a:gdLst/>
            <a:ahLst/>
            <a:cxnLst/>
            <a:rect l="l" t="t" r="r" b="b"/>
            <a:pathLst>
              <a:path w="3232785" h="3025140">
                <a:moveTo>
                  <a:pt x="0" y="3024628"/>
                </a:moveTo>
                <a:lnTo>
                  <a:pt x="3232282" y="3024628"/>
                </a:lnTo>
                <a:lnTo>
                  <a:pt x="3232282" y="0"/>
                </a:lnTo>
                <a:lnTo>
                  <a:pt x="0" y="0"/>
                </a:lnTo>
                <a:lnTo>
                  <a:pt x="0" y="3024628"/>
                </a:lnTo>
                <a:close/>
              </a:path>
            </a:pathLst>
          </a:custGeom>
          <a:solidFill>
            <a:srgbClr val="2F233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786002"/>
            <a:ext cx="3232785" cy="1332865"/>
          </a:xfrm>
          <a:custGeom>
            <a:avLst/>
            <a:gdLst/>
            <a:ahLst/>
            <a:cxnLst/>
            <a:rect l="l" t="t" r="r" b="b"/>
            <a:pathLst>
              <a:path w="3232785" h="1332864">
                <a:moveTo>
                  <a:pt x="0" y="1332869"/>
                </a:moveTo>
                <a:lnTo>
                  <a:pt x="3232282" y="1332869"/>
                </a:lnTo>
                <a:lnTo>
                  <a:pt x="3232282" y="0"/>
                </a:lnTo>
                <a:lnTo>
                  <a:pt x="0" y="0"/>
                </a:lnTo>
                <a:lnTo>
                  <a:pt x="0" y="1332869"/>
                </a:lnTo>
                <a:close/>
              </a:path>
            </a:pathLst>
          </a:custGeom>
          <a:solidFill>
            <a:srgbClr val="5F47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0" y="743898"/>
            <a:ext cx="3232785" cy="1186180"/>
          </a:xfrm>
          <a:prstGeom prst="rect">
            <a:avLst/>
          </a:prstGeom>
        </p:spPr>
        <p:txBody>
          <a:bodyPr vert="horz" wrap="square" lIns="0" tIns="75565" rIns="0" bIns="0" rtlCol="0">
            <a:spAutoFit/>
          </a:bodyPr>
          <a:lstStyle/>
          <a:p>
            <a:pPr marL="85725" marR="113664">
              <a:lnSpc>
                <a:spcPts val="4360"/>
              </a:lnSpc>
              <a:spcBef>
                <a:spcPts val="595"/>
              </a:spcBef>
            </a:pPr>
            <a:r>
              <a:rPr sz="3950" b="1" spc="-5" dirty="0">
                <a:solidFill>
                  <a:srgbClr val="FFFFFF"/>
                </a:solidFill>
                <a:latin typeface="Arial"/>
                <a:cs typeface="Arial"/>
              </a:rPr>
              <a:t>Datatypes </a:t>
            </a:r>
            <a:r>
              <a:rPr sz="3950" b="1" spc="15" dirty="0">
                <a:solidFill>
                  <a:srgbClr val="FFFFFF"/>
                </a:solidFill>
                <a:latin typeface="Arial"/>
                <a:cs typeface="Arial"/>
              </a:rPr>
              <a:t>in  </a:t>
            </a:r>
            <a:r>
              <a:rPr sz="3950" b="1" spc="-5" dirty="0">
                <a:solidFill>
                  <a:srgbClr val="FFFFFF"/>
                </a:solidFill>
                <a:latin typeface="Arial"/>
                <a:cs typeface="Arial"/>
              </a:rPr>
              <a:t>Python</a:t>
            </a:r>
            <a:endParaRPr sz="395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46837" y="67476"/>
            <a:ext cx="1275969" cy="51036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645151" y="2273045"/>
            <a:ext cx="1621155" cy="345440"/>
          </a:xfrm>
          <a:prstGeom prst="rect">
            <a:avLst/>
          </a:prstGeom>
          <a:solidFill>
            <a:srgbClr val="7F7F7F"/>
          </a:solidFill>
        </p:spPr>
        <p:txBody>
          <a:bodyPr vert="horz" wrap="square" lIns="0" tIns="29845" rIns="0" bIns="0" rtlCol="0">
            <a:spAutoFit/>
          </a:bodyPr>
          <a:lstStyle/>
          <a:p>
            <a:pPr marL="339725">
              <a:lnSpc>
                <a:spcPct val="100000"/>
              </a:lnSpc>
              <a:spcBef>
                <a:spcPts val="235"/>
              </a:spcBef>
            </a:pPr>
            <a:r>
              <a:rPr sz="1800" spc="5" dirty="0">
                <a:solidFill>
                  <a:srgbClr val="FFFFFF"/>
                </a:solidFill>
                <a:latin typeface="Arial"/>
                <a:cs typeface="Arial"/>
              </a:rPr>
              <a:t>Numbers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36995" y="2725161"/>
            <a:ext cx="1629410" cy="345440"/>
          </a:xfrm>
          <a:prstGeom prst="rect">
            <a:avLst/>
          </a:prstGeom>
          <a:solidFill>
            <a:srgbClr val="7F7F7F"/>
          </a:solidFill>
        </p:spPr>
        <p:txBody>
          <a:bodyPr vert="horz" wrap="square" lIns="0" tIns="31115" rIns="0" bIns="0" rtlCol="0">
            <a:spAutoFit/>
          </a:bodyPr>
          <a:lstStyle/>
          <a:p>
            <a:pPr marL="454025">
              <a:lnSpc>
                <a:spcPct val="100000"/>
              </a:lnSpc>
              <a:spcBef>
                <a:spcPts val="245"/>
              </a:spcBef>
            </a:pPr>
            <a:r>
              <a:rPr sz="1800" spc="10" dirty="0">
                <a:solidFill>
                  <a:srgbClr val="FFFFFF"/>
                </a:solidFill>
                <a:latin typeface="Arial"/>
                <a:cs typeface="Arial"/>
              </a:rPr>
              <a:t>Strings</a:t>
            </a:r>
            <a:endParaRPr sz="18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36995" y="3177408"/>
            <a:ext cx="1628139" cy="345440"/>
          </a:xfrm>
          <a:prstGeom prst="rect">
            <a:avLst/>
          </a:prstGeom>
          <a:solidFill>
            <a:srgbClr val="7F7F7F"/>
          </a:solidFill>
        </p:spPr>
        <p:txBody>
          <a:bodyPr vert="horz" wrap="square" lIns="0" tIns="32384" rIns="0" bIns="0" rtlCol="0">
            <a:spAutoFit/>
          </a:bodyPr>
          <a:lstStyle/>
          <a:p>
            <a:pPr marL="473709">
              <a:lnSpc>
                <a:spcPct val="100000"/>
              </a:lnSpc>
              <a:spcBef>
                <a:spcPts val="254"/>
              </a:spcBef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Tuples</a:t>
            </a:r>
            <a:endParaRPr sz="18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36995" y="3629536"/>
            <a:ext cx="1629410" cy="345440"/>
          </a:xfrm>
          <a:prstGeom prst="rect">
            <a:avLst/>
          </a:prstGeom>
          <a:solidFill>
            <a:srgbClr val="7F7F7F"/>
          </a:solidFill>
        </p:spPr>
        <p:txBody>
          <a:bodyPr vert="horz" wrap="square" lIns="0" tIns="3302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60"/>
              </a:spcBef>
            </a:pP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Lists</a:t>
            </a:r>
            <a:endParaRPr sz="18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47867" y="4081686"/>
            <a:ext cx="1624965" cy="344805"/>
          </a:xfrm>
          <a:prstGeom prst="rect">
            <a:avLst/>
          </a:prstGeom>
          <a:solidFill>
            <a:srgbClr val="7F7F7F"/>
          </a:solidFill>
        </p:spPr>
        <p:txBody>
          <a:bodyPr vert="horz" wrap="square" lIns="0" tIns="33655" rIns="0" bIns="0" rtlCol="0">
            <a:spAutoFit/>
          </a:bodyPr>
          <a:lstStyle/>
          <a:p>
            <a:pPr marL="215900">
              <a:lnSpc>
                <a:spcPct val="100000"/>
              </a:lnSpc>
              <a:spcBef>
                <a:spcPts val="265"/>
              </a:spcBef>
            </a:pP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Dictionaries</a:t>
            </a:r>
            <a:endParaRPr sz="18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49211" y="4533386"/>
            <a:ext cx="1938020" cy="344805"/>
          </a:xfrm>
          <a:prstGeom prst="rect">
            <a:avLst/>
          </a:prstGeom>
          <a:solidFill>
            <a:srgbClr val="6B9E24"/>
          </a:solidFill>
        </p:spPr>
        <p:txBody>
          <a:bodyPr vert="horz" wrap="square" lIns="0" tIns="34290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270"/>
              </a:spcBef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Sets</a:t>
            </a:r>
            <a:endParaRPr sz="180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4829190" y="1905000"/>
            <a:ext cx="2124075" cy="6858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076809" y="1924050"/>
            <a:ext cx="1676400" cy="69532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184526" y="1912985"/>
            <a:ext cx="1800225" cy="360680"/>
          </a:xfrm>
          <a:custGeom>
            <a:avLst/>
            <a:gdLst/>
            <a:ahLst/>
            <a:cxnLst/>
            <a:rect l="l" t="t" r="r" b="b"/>
            <a:pathLst>
              <a:path w="1800225" h="360680">
                <a:moveTo>
                  <a:pt x="1740011" y="0"/>
                </a:moveTo>
                <a:lnTo>
                  <a:pt x="60076" y="0"/>
                </a:lnTo>
                <a:lnTo>
                  <a:pt x="36698" y="4725"/>
                </a:lnTo>
                <a:lnTo>
                  <a:pt x="17602" y="17598"/>
                </a:lnTo>
                <a:lnTo>
                  <a:pt x="4723" y="36660"/>
                </a:lnTo>
                <a:lnTo>
                  <a:pt x="0" y="59954"/>
                </a:lnTo>
                <a:lnTo>
                  <a:pt x="0" y="299993"/>
                </a:lnTo>
                <a:lnTo>
                  <a:pt x="4723" y="323362"/>
                </a:lnTo>
                <a:lnTo>
                  <a:pt x="17602" y="342456"/>
                </a:lnTo>
                <a:lnTo>
                  <a:pt x="36698" y="355336"/>
                </a:lnTo>
                <a:lnTo>
                  <a:pt x="60076" y="360060"/>
                </a:lnTo>
                <a:lnTo>
                  <a:pt x="1740011" y="360060"/>
                </a:lnTo>
                <a:lnTo>
                  <a:pt x="1763389" y="355336"/>
                </a:lnTo>
                <a:lnTo>
                  <a:pt x="1782485" y="342456"/>
                </a:lnTo>
                <a:lnTo>
                  <a:pt x="1795364" y="323362"/>
                </a:lnTo>
                <a:lnTo>
                  <a:pt x="1800087" y="299993"/>
                </a:lnTo>
                <a:lnTo>
                  <a:pt x="1800087" y="59954"/>
                </a:lnTo>
                <a:lnTo>
                  <a:pt x="1795364" y="36660"/>
                </a:lnTo>
                <a:lnTo>
                  <a:pt x="1782485" y="17598"/>
                </a:lnTo>
                <a:lnTo>
                  <a:pt x="1763389" y="4725"/>
                </a:lnTo>
                <a:lnTo>
                  <a:pt x="1740011" y="0"/>
                </a:lnTo>
                <a:close/>
              </a:path>
            </a:pathLst>
          </a:custGeom>
          <a:solidFill>
            <a:srgbClr val="6B9E24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5534664" y="1967926"/>
            <a:ext cx="1107440" cy="24320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Creating</a:t>
            </a:r>
            <a:r>
              <a:rPr sz="1400" spc="-11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20" dirty="0">
                <a:solidFill>
                  <a:srgbClr val="FFFFFF"/>
                </a:solidFill>
                <a:latin typeface="Arial"/>
                <a:cs typeface="Arial"/>
              </a:rPr>
              <a:t>Sets</a:t>
            </a:r>
            <a:endParaRPr sz="1400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4829190" y="2495550"/>
            <a:ext cx="2124075" cy="6858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391150" y="2514600"/>
            <a:ext cx="1047750" cy="69532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184526" y="2501776"/>
            <a:ext cx="1800225" cy="360045"/>
          </a:xfrm>
          <a:custGeom>
            <a:avLst/>
            <a:gdLst/>
            <a:ahLst/>
            <a:cxnLst/>
            <a:rect l="l" t="t" r="r" b="b"/>
            <a:pathLst>
              <a:path w="1800225" h="360044">
                <a:moveTo>
                  <a:pt x="1740011" y="0"/>
                </a:moveTo>
                <a:lnTo>
                  <a:pt x="60076" y="0"/>
                </a:lnTo>
                <a:lnTo>
                  <a:pt x="36698" y="4724"/>
                </a:lnTo>
                <a:lnTo>
                  <a:pt x="17602" y="17603"/>
                </a:lnTo>
                <a:lnTo>
                  <a:pt x="4723" y="36697"/>
                </a:lnTo>
                <a:lnTo>
                  <a:pt x="0" y="60066"/>
                </a:lnTo>
                <a:lnTo>
                  <a:pt x="0" y="300096"/>
                </a:lnTo>
                <a:lnTo>
                  <a:pt x="4723" y="323392"/>
                </a:lnTo>
                <a:lnTo>
                  <a:pt x="17602" y="342451"/>
                </a:lnTo>
                <a:lnTo>
                  <a:pt x="36698" y="355320"/>
                </a:lnTo>
                <a:lnTo>
                  <a:pt x="60076" y="360045"/>
                </a:lnTo>
                <a:lnTo>
                  <a:pt x="1740011" y="360045"/>
                </a:lnTo>
                <a:lnTo>
                  <a:pt x="1763389" y="355320"/>
                </a:lnTo>
                <a:lnTo>
                  <a:pt x="1782485" y="342451"/>
                </a:lnTo>
                <a:lnTo>
                  <a:pt x="1795364" y="323392"/>
                </a:lnTo>
                <a:lnTo>
                  <a:pt x="1800087" y="300096"/>
                </a:lnTo>
                <a:lnTo>
                  <a:pt x="1800087" y="60066"/>
                </a:lnTo>
                <a:lnTo>
                  <a:pt x="1795364" y="36697"/>
                </a:lnTo>
                <a:lnTo>
                  <a:pt x="1782485" y="17603"/>
                </a:lnTo>
                <a:lnTo>
                  <a:pt x="1763389" y="4724"/>
                </a:lnTo>
                <a:lnTo>
                  <a:pt x="1740011" y="0"/>
                </a:lnTo>
                <a:close/>
              </a:path>
            </a:pathLst>
          </a:custGeom>
          <a:solidFill>
            <a:srgbClr val="6B9E24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5849370" y="2557460"/>
            <a:ext cx="488315" cy="24320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400" spc="-40" dirty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1400" spc="-3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400" spc="-15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400" spc="40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400" spc="15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endParaRPr sz="1400">
              <a:latin typeface="Arial"/>
              <a:cs typeface="Arial"/>
            </a:endParaRPr>
          </a:p>
        </p:txBody>
      </p:sp>
      <p:sp>
        <p:nvSpPr>
          <p:cNvPr id="23" name="object 23"/>
          <p:cNvSpPr txBox="1">
            <a:spLocks noGrp="1"/>
          </p:cNvSpPr>
          <p:nvPr>
            <p:ph type="title"/>
          </p:nvPr>
        </p:nvSpPr>
        <p:spPr>
          <a:xfrm>
            <a:off x="3526158" y="380043"/>
            <a:ext cx="4773295" cy="3346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000" b="1" spc="25" dirty="0">
                <a:solidFill>
                  <a:srgbClr val="6F2F9F"/>
                </a:solidFill>
                <a:latin typeface="Arial"/>
                <a:cs typeface="Arial"/>
              </a:rPr>
              <a:t>Unordered</a:t>
            </a:r>
            <a:r>
              <a:rPr sz="2000" b="1" spc="-235" dirty="0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sz="2000" b="1" spc="10" dirty="0">
                <a:solidFill>
                  <a:srgbClr val="6F2F9F"/>
                </a:solidFill>
                <a:latin typeface="Arial"/>
                <a:cs typeface="Arial"/>
              </a:rPr>
              <a:t>collection</a:t>
            </a:r>
            <a:r>
              <a:rPr sz="2000" b="1" spc="-155" dirty="0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sz="2000" b="1" spc="25" dirty="0">
                <a:solidFill>
                  <a:srgbClr val="6F2F9F"/>
                </a:solidFill>
                <a:latin typeface="Arial"/>
                <a:cs typeface="Arial"/>
              </a:rPr>
              <a:t>of</a:t>
            </a:r>
            <a:r>
              <a:rPr sz="2000" b="1" spc="-190" dirty="0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sz="2000" b="1" spc="45" dirty="0">
                <a:solidFill>
                  <a:srgbClr val="6F2F9F"/>
                </a:solidFill>
                <a:latin typeface="Arial"/>
                <a:cs typeface="Arial"/>
              </a:rPr>
              <a:t>items</a:t>
            </a:r>
            <a:r>
              <a:rPr sz="2000" b="1" spc="-190" dirty="0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sz="2000" b="1" spc="25" dirty="0">
                <a:solidFill>
                  <a:srgbClr val="6F2F9F"/>
                </a:solidFill>
                <a:latin typeface="Arial"/>
                <a:cs typeface="Arial"/>
              </a:rPr>
              <a:t>within</a:t>
            </a:r>
            <a:r>
              <a:rPr sz="2000" b="1" spc="-165" dirty="0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sz="2000" b="1" spc="25" dirty="0">
                <a:solidFill>
                  <a:srgbClr val="6F2F9F"/>
                </a:solidFill>
                <a:latin typeface="Consolas"/>
                <a:cs typeface="Consolas"/>
              </a:rPr>
              <a:t>{}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4013454" y="1486091"/>
            <a:ext cx="3904615" cy="307975"/>
          </a:xfrm>
          <a:custGeom>
            <a:avLst/>
            <a:gdLst/>
            <a:ahLst/>
            <a:cxnLst/>
            <a:rect l="l" t="t" r="r" b="b"/>
            <a:pathLst>
              <a:path w="3904615" h="307975">
                <a:moveTo>
                  <a:pt x="0" y="307777"/>
                </a:moveTo>
                <a:lnTo>
                  <a:pt x="3904488" y="307777"/>
                </a:lnTo>
                <a:lnTo>
                  <a:pt x="3904488" y="0"/>
                </a:lnTo>
                <a:lnTo>
                  <a:pt x="0" y="0"/>
                </a:lnTo>
                <a:lnTo>
                  <a:pt x="0" y="307777"/>
                </a:lnTo>
                <a:close/>
              </a:path>
            </a:pathLst>
          </a:custGeom>
          <a:solidFill>
            <a:srgbClr val="000000">
              <a:alpha val="3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4096388" y="1512503"/>
            <a:ext cx="1699895" cy="24320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mySet </a:t>
            </a:r>
            <a:r>
              <a:rPr sz="1400" spc="15" dirty="0">
                <a:solidFill>
                  <a:srgbClr val="FFFFFF"/>
                </a:solidFill>
                <a:latin typeface="Consolas"/>
                <a:cs typeface="Consolas"/>
              </a:rPr>
              <a:t>= {1, </a:t>
            </a:r>
            <a:r>
              <a:rPr sz="1400" spc="35" dirty="0">
                <a:solidFill>
                  <a:srgbClr val="FFFFFF"/>
                </a:solidFill>
                <a:latin typeface="Consolas"/>
                <a:cs typeface="Consolas"/>
              </a:rPr>
              <a:t>2,</a:t>
            </a:r>
            <a:r>
              <a:rPr sz="1400" spc="-26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35" dirty="0">
                <a:solidFill>
                  <a:srgbClr val="FFFFFF"/>
                </a:solidFill>
                <a:latin typeface="Consolas"/>
                <a:cs typeface="Consolas"/>
              </a:rPr>
              <a:t>3}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4714890" y="1019159"/>
            <a:ext cx="2114550" cy="8001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153009" y="1095375"/>
            <a:ext cx="1295400" cy="69532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069830" y="1021201"/>
            <a:ext cx="1791970" cy="483234"/>
          </a:xfrm>
          <a:custGeom>
            <a:avLst/>
            <a:gdLst/>
            <a:ahLst/>
            <a:cxnLst/>
            <a:rect l="l" t="t" r="r" b="b"/>
            <a:pathLst>
              <a:path w="1791970" h="483234">
                <a:moveTo>
                  <a:pt x="1711208" y="0"/>
                </a:moveTo>
                <a:lnTo>
                  <a:pt x="80528" y="0"/>
                </a:lnTo>
                <a:lnTo>
                  <a:pt x="49197" y="6328"/>
                </a:lnTo>
                <a:lnTo>
                  <a:pt x="23599" y="23587"/>
                </a:lnTo>
                <a:lnTo>
                  <a:pt x="6333" y="49184"/>
                </a:lnTo>
                <a:lnTo>
                  <a:pt x="0" y="80528"/>
                </a:lnTo>
                <a:lnTo>
                  <a:pt x="0" y="402732"/>
                </a:lnTo>
                <a:lnTo>
                  <a:pt x="6333" y="434058"/>
                </a:lnTo>
                <a:lnTo>
                  <a:pt x="23599" y="459646"/>
                </a:lnTo>
                <a:lnTo>
                  <a:pt x="49197" y="476901"/>
                </a:lnTo>
                <a:lnTo>
                  <a:pt x="80528" y="483229"/>
                </a:lnTo>
                <a:lnTo>
                  <a:pt x="1711208" y="483229"/>
                </a:lnTo>
                <a:lnTo>
                  <a:pt x="1742622" y="476901"/>
                </a:lnTo>
                <a:lnTo>
                  <a:pt x="1768255" y="459646"/>
                </a:lnTo>
                <a:lnTo>
                  <a:pt x="1785527" y="434058"/>
                </a:lnTo>
                <a:lnTo>
                  <a:pt x="1791858" y="402732"/>
                </a:lnTo>
                <a:lnTo>
                  <a:pt x="1791858" y="80528"/>
                </a:lnTo>
                <a:lnTo>
                  <a:pt x="1785527" y="49184"/>
                </a:lnTo>
                <a:lnTo>
                  <a:pt x="1768255" y="23587"/>
                </a:lnTo>
                <a:lnTo>
                  <a:pt x="1742622" y="6328"/>
                </a:lnTo>
                <a:lnTo>
                  <a:pt x="1711208" y="0"/>
                </a:lnTo>
                <a:close/>
              </a:path>
            </a:pathLst>
          </a:custGeom>
          <a:solidFill>
            <a:srgbClr val="6B9E24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5607054" y="1136075"/>
            <a:ext cx="725805" cy="24320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400" spc="3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400" spc="-30" dirty="0">
                <a:solidFill>
                  <a:srgbClr val="FFFFFF"/>
                </a:solidFill>
                <a:latin typeface="Arial"/>
                <a:cs typeface="Arial"/>
              </a:rPr>
              <a:t>xa</a:t>
            </a:r>
            <a:r>
              <a:rPr sz="1400" spc="25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400" spc="40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1400" spc="-15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1400" spc="1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endParaRPr sz="1400">
              <a:latin typeface="Arial"/>
              <a:cs typeface="Arial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8378556" y="34680"/>
            <a:ext cx="765444" cy="54532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8997177" y="1524"/>
            <a:ext cx="147320" cy="578485"/>
          </a:xfrm>
          <a:custGeom>
            <a:avLst/>
            <a:gdLst/>
            <a:ahLst/>
            <a:cxnLst/>
            <a:rect l="l" t="t" r="r" b="b"/>
            <a:pathLst>
              <a:path w="147320" h="578485">
                <a:moveTo>
                  <a:pt x="0" y="578479"/>
                </a:moveTo>
                <a:lnTo>
                  <a:pt x="146821" y="578479"/>
                </a:lnTo>
                <a:lnTo>
                  <a:pt x="146821" y="0"/>
                </a:lnTo>
                <a:lnTo>
                  <a:pt x="0" y="0"/>
                </a:lnTo>
                <a:lnTo>
                  <a:pt x="0" y="57847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857750" y="3028950"/>
            <a:ext cx="2124075" cy="68580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181600" y="3038475"/>
            <a:ext cx="1514475" cy="695325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211836" y="3031366"/>
            <a:ext cx="1800225" cy="360045"/>
          </a:xfrm>
          <a:custGeom>
            <a:avLst/>
            <a:gdLst/>
            <a:ahLst/>
            <a:cxnLst/>
            <a:rect l="l" t="t" r="r" b="b"/>
            <a:pathLst>
              <a:path w="1800225" h="360045">
                <a:moveTo>
                  <a:pt x="1740011" y="0"/>
                </a:moveTo>
                <a:lnTo>
                  <a:pt x="60076" y="0"/>
                </a:lnTo>
                <a:lnTo>
                  <a:pt x="36698" y="4703"/>
                </a:lnTo>
                <a:lnTo>
                  <a:pt x="17602" y="17537"/>
                </a:lnTo>
                <a:lnTo>
                  <a:pt x="4723" y="36587"/>
                </a:lnTo>
                <a:lnTo>
                  <a:pt x="0" y="59935"/>
                </a:lnTo>
                <a:lnTo>
                  <a:pt x="0" y="299965"/>
                </a:lnTo>
                <a:lnTo>
                  <a:pt x="4723" y="323316"/>
                </a:lnTo>
                <a:lnTo>
                  <a:pt x="17602" y="342370"/>
                </a:lnTo>
                <a:lnTo>
                  <a:pt x="36698" y="355208"/>
                </a:lnTo>
                <a:lnTo>
                  <a:pt x="60076" y="359913"/>
                </a:lnTo>
                <a:lnTo>
                  <a:pt x="1740011" y="359913"/>
                </a:lnTo>
                <a:lnTo>
                  <a:pt x="1763369" y="355208"/>
                </a:lnTo>
                <a:lnTo>
                  <a:pt x="1782424" y="342370"/>
                </a:lnTo>
                <a:lnTo>
                  <a:pt x="1795261" y="323316"/>
                </a:lnTo>
                <a:lnTo>
                  <a:pt x="1799965" y="299965"/>
                </a:lnTo>
                <a:lnTo>
                  <a:pt x="1799965" y="59935"/>
                </a:lnTo>
                <a:lnTo>
                  <a:pt x="1795261" y="36587"/>
                </a:lnTo>
                <a:lnTo>
                  <a:pt x="1782424" y="17537"/>
                </a:lnTo>
                <a:lnTo>
                  <a:pt x="1763369" y="4703"/>
                </a:lnTo>
                <a:lnTo>
                  <a:pt x="1740011" y="0"/>
                </a:lnTo>
                <a:close/>
              </a:path>
            </a:pathLst>
          </a:custGeom>
          <a:solidFill>
            <a:srgbClr val="6B9E24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5638169" y="3087939"/>
            <a:ext cx="956310" cy="24320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400" spc="10" dirty="0">
                <a:solidFill>
                  <a:srgbClr val="FFFFFF"/>
                </a:solidFill>
                <a:latin typeface="Arial"/>
                <a:cs typeface="Arial"/>
              </a:rPr>
              <a:t>intersection</a:t>
            </a:r>
            <a:endParaRPr sz="1400">
              <a:latin typeface="Arial"/>
              <a:cs typeface="Arial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4857750" y="3629025"/>
            <a:ext cx="2124075" cy="676275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248259" y="3638550"/>
            <a:ext cx="1390650" cy="695325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211836" y="3629536"/>
            <a:ext cx="1800225" cy="360045"/>
          </a:xfrm>
          <a:custGeom>
            <a:avLst/>
            <a:gdLst/>
            <a:ahLst/>
            <a:cxnLst/>
            <a:rect l="l" t="t" r="r" b="b"/>
            <a:pathLst>
              <a:path w="1800225" h="360045">
                <a:moveTo>
                  <a:pt x="1740011" y="0"/>
                </a:moveTo>
                <a:lnTo>
                  <a:pt x="60076" y="0"/>
                </a:lnTo>
                <a:lnTo>
                  <a:pt x="36698" y="4703"/>
                </a:lnTo>
                <a:lnTo>
                  <a:pt x="17602" y="17537"/>
                </a:lnTo>
                <a:lnTo>
                  <a:pt x="4723" y="36587"/>
                </a:lnTo>
                <a:lnTo>
                  <a:pt x="0" y="59935"/>
                </a:lnTo>
                <a:lnTo>
                  <a:pt x="0" y="299978"/>
                </a:lnTo>
                <a:lnTo>
                  <a:pt x="4723" y="323337"/>
                </a:lnTo>
                <a:lnTo>
                  <a:pt x="17602" y="342411"/>
                </a:lnTo>
                <a:lnTo>
                  <a:pt x="36698" y="355269"/>
                </a:lnTo>
                <a:lnTo>
                  <a:pt x="60076" y="359984"/>
                </a:lnTo>
                <a:lnTo>
                  <a:pt x="1740011" y="359984"/>
                </a:lnTo>
                <a:lnTo>
                  <a:pt x="1763369" y="355269"/>
                </a:lnTo>
                <a:lnTo>
                  <a:pt x="1782424" y="342411"/>
                </a:lnTo>
                <a:lnTo>
                  <a:pt x="1795261" y="323337"/>
                </a:lnTo>
                <a:lnTo>
                  <a:pt x="1799965" y="299978"/>
                </a:lnTo>
                <a:lnTo>
                  <a:pt x="1799965" y="59935"/>
                </a:lnTo>
                <a:lnTo>
                  <a:pt x="1795261" y="36587"/>
                </a:lnTo>
                <a:lnTo>
                  <a:pt x="1782424" y="17537"/>
                </a:lnTo>
                <a:lnTo>
                  <a:pt x="1763369" y="4703"/>
                </a:lnTo>
                <a:lnTo>
                  <a:pt x="1740011" y="0"/>
                </a:lnTo>
                <a:close/>
              </a:path>
            </a:pathLst>
          </a:custGeom>
          <a:solidFill>
            <a:srgbClr val="6B9E24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5705225" y="3687443"/>
            <a:ext cx="831850" cy="24320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400" spc="15" dirty="0">
                <a:solidFill>
                  <a:srgbClr val="FFFFFF"/>
                </a:solidFill>
                <a:latin typeface="Arial"/>
                <a:cs typeface="Arial"/>
              </a:rPr>
              <a:t>difference</a:t>
            </a:r>
            <a:endParaRPr sz="1400">
              <a:latin typeface="Arial"/>
              <a:cs typeface="Aria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7818125" y="4951110"/>
            <a:ext cx="1259840" cy="164465"/>
          </a:xfrm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950" b="1" spc="25" dirty="0">
                <a:solidFill>
                  <a:srgbClr val="6F2F9E"/>
                </a:solidFill>
                <a:latin typeface="Arial"/>
                <a:cs typeface="Arial"/>
                <a:hlinkClick r:id="rId16"/>
              </a:rPr>
              <a:t>www.intellipaat.com</a:t>
            </a:r>
            <a:endParaRPr sz="9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524"/>
            <a:ext cx="3333750" cy="51419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3232785" cy="1406525"/>
          </a:xfrm>
          <a:custGeom>
            <a:avLst/>
            <a:gdLst/>
            <a:ahLst/>
            <a:cxnLst/>
            <a:rect l="l" t="t" r="r" b="b"/>
            <a:pathLst>
              <a:path w="3232785" h="1406525">
                <a:moveTo>
                  <a:pt x="0" y="1406520"/>
                </a:moveTo>
                <a:lnTo>
                  <a:pt x="3232282" y="1406520"/>
                </a:lnTo>
                <a:lnTo>
                  <a:pt x="3232282" y="0"/>
                </a:lnTo>
                <a:lnTo>
                  <a:pt x="0" y="0"/>
                </a:lnTo>
                <a:lnTo>
                  <a:pt x="0" y="1406520"/>
                </a:lnTo>
                <a:close/>
              </a:path>
            </a:pathLst>
          </a:custGeom>
          <a:solidFill>
            <a:srgbClr val="2F233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2739389"/>
            <a:ext cx="3232785" cy="2404110"/>
          </a:xfrm>
          <a:custGeom>
            <a:avLst/>
            <a:gdLst/>
            <a:ahLst/>
            <a:cxnLst/>
            <a:rect l="l" t="t" r="r" b="b"/>
            <a:pathLst>
              <a:path w="3232785" h="2404110">
                <a:moveTo>
                  <a:pt x="0" y="2404110"/>
                </a:moveTo>
                <a:lnTo>
                  <a:pt x="3232282" y="2404110"/>
                </a:lnTo>
                <a:lnTo>
                  <a:pt x="3232282" y="0"/>
                </a:lnTo>
                <a:lnTo>
                  <a:pt x="0" y="0"/>
                </a:lnTo>
                <a:lnTo>
                  <a:pt x="0" y="2404110"/>
                </a:lnTo>
                <a:close/>
              </a:path>
            </a:pathLst>
          </a:custGeom>
          <a:solidFill>
            <a:srgbClr val="2F233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0" y="1406520"/>
            <a:ext cx="3244850" cy="1332865"/>
          </a:xfrm>
          <a:prstGeom prst="rect">
            <a:avLst/>
          </a:prstGeom>
          <a:solidFill>
            <a:srgbClr val="1B577B"/>
          </a:solidFill>
        </p:spPr>
        <p:txBody>
          <a:bodyPr vert="horz" wrap="square" lIns="0" tIns="34925" rIns="0" bIns="0" rtlCol="0">
            <a:spAutoFit/>
          </a:bodyPr>
          <a:lstStyle/>
          <a:p>
            <a:pPr marL="85725" marR="1285875">
              <a:lnSpc>
                <a:spcPts val="4360"/>
              </a:lnSpc>
              <a:spcBef>
                <a:spcPts val="275"/>
              </a:spcBef>
            </a:pPr>
            <a:r>
              <a:rPr sz="3950" b="1" spc="-10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3950" b="1" spc="-25" dirty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sz="3950" b="1" spc="3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3950" b="1" spc="-20" dirty="0">
                <a:solidFill>
                  <a:srgbClr val="FFFFFF"/>
                </a:solidFill>
                <a:latin typeface="Arial"/>
                <a:cs typeface="Arial"/>
              </a:rPr>
              <a:t>hon</a:t>
            </a:r>
            <a:r>
              <a:rPr sz="3950" b="1" spc="5" dirty="0">
                <a:solidFill>
                  <a:srgbClr val="FFFFFF"/>
                </a:solidFill>
                <a:latin typeface="Arial"/>
                <a:cs typeface="Arial"/>
              </a:rPr>
              <a:t>: </a:t>
            </a:r>
            <a:r>
              <a:rPr sz="395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950" b="1" spc="-90" dirty="0">
                <a:solidFill>
                  <a:srgbClr val="FFFFFF"/>
                </a:solidFill>
                <a:latin typeface="Arial"/>
                <a:cs typeface="Arial"/>
              </a:rPr>
              <a:t>Test</a:t>
            </a:r>
            <a:endParaRPr sz="39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5725" y="2533234"/>
            <a:ext cx="1969135" cy="565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395"/>
              </a:lnSpc>
            </a:pPr>
            <a:r>
              <a:rPr sz="3950" b="1" spc="-315" dirty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sz="3950" b="1" spc="-20" dirty="0">
                <a:solidFill>
                  <a:srgbClr val="FFFFFF"/>
                </a:solidFill>
                <a:latin typeface="Arial"/>
                <a:cs typeface="Arial"/>
              </a:rPr>
              <a:t>ou</a:t>
            </a:r>
            <a:r>
              <a:rPr sz="3950" b="1" spc="3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3950" b="1" spc="-25" dirty="0">
                <a:solidFill>
                  <a:srgbClr val="FFFFFF"/>
                </a:solidFill>
                <a:latin typeface="Arial"/>
                <a:cs typeface="Arial"/>
              </a:rPr>
              <a:t>se</a:t>
            </a:r>
            <a:r>
              <a:rPr sz="3950" b="1" spc="15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3950" b="1" spc="10" dirty="0">
                <a:solidFill>
                  <a:srgbClr val="FFFFFF"/>
                </a:solidFill>
                <a:latin typeface="Arial"/>
                <a:cs typeface="Arial"/>
              </a:rPr>
              <a:t>f</a:t>
            </a:r>
            <a:endParaRPr sz="395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46837" y="67476"/>
            <a:ext cx="1275969" cy="5103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378556" y="34680"/>
            <a:ext cx="765444" cy="54532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997177" y="1524"/>
            <a:ext cx="147320" cy="578485"/>
          </a:xfrm>
          <a:custGeom>
            <a:avLst/>
            <a:gdLst/>
            <a:ahLst/>
            <a:cxnLst/>
            <a:rect l="l" t="t" r="r" b="b"/>
            <a:pathLst>
              <a:path w="147320" h="578485">
                <a:moveTo>
                  <a:pt x="0" y="578479"/>
                </a:moveTo>
                <a:lnTo>
                  <a:pt x="146821" y="578479"/>
                </a:lnTo>
                <a:lnTo>
                  <a:pt x="146821" y="0"/>
                </a:lnTo>
                <a:lnTo>
                  <a:pt x="0" y="0"/>
                </a:lnTo>
                <a:lnTo>
                  <a:pt x="0" y="57847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4350388" y="4607238"/>
            <a:ext cx="444944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7F7F7F"/>
                </a:solidFill>
                <a:latin typeface="Arial"/>
                <a:cs typeface="Arial"/>
              </a:rPr>
              <a:t>Note:</a:t>
            </a:r>
            <a:r>
              <a:rPr sz="1800" b="1" spc="20" dirty="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sz="1400" spc="30" dirty="0">
                <a:solidFill>
                  <a:srgbClr val="7F7F7F"/>
                </a:solidFill>
                <a:latin typeface="Arial"/>
                <a:cs typeface="Arial"/>
              </a:rPr>
              <a:t>Post</a:t>
            </a:r>
            <a:r>
              <a:rPr sz="1400" spc="-190" dirty="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7F7F7F"/>
                </a:solidFill>
                <a:latin typeface="Arial"/>
                <a:cs typeface="Arial"/>
              </a:rPr>
              <a:t>your</a:t>
            </a:r>
            <a:r>
              <a:rPr sz="1400" spc="30" dirty="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7F7F7F"/>
                </a:solidFill>
                <a:latin typeface="Arial"/>
                <a:cs typeface="Arial"/>
              </a:rPr>
              <a:t>answer</a:t>
            </a:r>
            <a:r>
              <a:rPr sz="1400" spc="-40" dirty="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7F7F7F"/>
                </a:solidFill>
                <a:latin typeface="Arial"/>
                <a:cs typeface="Arial"/>
              </a:rPr>
              <a:t>in</a:t>
            </a:r>
            <a:r>
              <a:rPr sz="1400" spc="10" dirty="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sz="1400" spc="-15" dirty="0">
                <a:solidFill>
                  <a:srgbClr val="7F7F7F"/>
                </a:solidFill>
                <a:latin typeface="Arial"/>
                <a:cs typeface="Arial"/>
              </a:rPr>
              <a:t>the</a:t>
            </a:r>
            <a:r>
              <a:rPr sz="1400" spc="15" dirty="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sz="1400" spc="20" dirty="0">
                <a:solidFill>
                  <a:srgbClr val="7F7F7F"/>
                </a:solidFill>
                <a:latin typeface="Arial"/>
                <a:cs typeface="Arial"/>
              </a:rPr>
              <a:t>comment</a:t>
            </a:r>
            <a:r>
              <a:rPr sz="1400" spc="-185" dirty="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sz="1400" spc="20" dirty="0">
                <a:solidFill>
                  <a:srgbClr val="7F7F7F"/>
                </a:solidFill>
                <a:latin typeface="Arial"/>
                <a:cs typeface="Arial"/>
              </a:rPr>
              <a:t>section</a:t>
            </a:r>
            <a:r>
              <a:rPr sz="1400" spc="-210" dirty="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sz="1400" spc="25" dirty="0">
                <a:solidFill>
                  <a:srgbClr val="7F7F7F"/>
                </a:solidFill>
                <a:latin typeface="Arial"/>
                <a:cs typeface="Arial"/>
              </a:rPr>
              <a:t>below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0" y="2739413"/>
            <a:ext cx="3232282" cy="240408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813432" y="2384834"/>
            <a:ext cx="3244850" cy="523240"/>
          </a:xfrm>
          <a:custGeom>
            <a:avLst/>
            <a:gdLst/>
            <a:ahLst/>
            <a:cxnLst/>
            <a:rect l="l" t="t" r="r" b="b"/>
            <a:pathLst>
              <a:path w="3244850" h="523239">
                <a:moveTo>
                  <a:pt x="0" y="523207"/>
                </a:moveTo>
                <a:lnTo>
                  <a:pt x="3244718" y="523207"/>
                </a:lnTo>
                <a:lnTo>
                  <a:pt x="3244718" y="0"/>
                </a:lnTo>
                <a:lnTo>
                  <a:pt x="0" y="0"/>
                </a:lnTo>
                <a:lnTo>
                  <a:pt x="0" y="523207"/>
                </a:lnTo>
                <a:close/>
              </a:path>
            </a:pathLst>
          </a:custGeom>
          <a:solidFill>
            <a:srgbClr val="000000">
              <a:alpha val="32156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4897123" y="2412680"/>
            <a:ext cx="2680335" cy="453390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204"/>
              </a:spcBef>
            </a:pP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test1 </a:t>
            </a:r>
            <a:r>
              <a:rPr sz="1400" spc="15" dirty="0">
                <a:solidFill>
                  <a:srgbClr val="FFFFFF"/>
                </a:solidFill>
                <a:latin typeface="Consolas"/>
                <a:cs typeface="Consolas"/>
              </a:rPr>
              <a:t>=</a:t>
            </a:r>
            <a:r>
              <a:rPr sz="1400" spc="-5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'PythonProgramming’  print(test1[2:6])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5143500" y="2076450"/>
            <a:ext cx="2200275" cy="65722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162550" y="2038350"/>
            <a:ext cx="2219325" cy="69532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495544" y="2082911"/>
            <a:ext cx="1880870" cy="329565"/>
          </a:xfrm>
          <a:custGeom>
            <a:avLst/>
            <a:gdLst/>
            <a:ahLst/>
            <a:cxnLst/>
            <a:rect l="l" t="t" r="r" b="b"/>
            <a:pathLst>
              <a:path w="1880870" h="329564">
                <a:moveTo>
                  <a:pt x="1825508" y="0"/>
                </a:moveTo>
                <a:lnTo>
                  <a:pt x="54985" y="0"/>
                </a:lnTo>
                <a:lnTo>
                  <a:pt x="33587" y="4307"/>
                </a:lnTo>
                <a:lnTo>
                  <a:pt x="16108" y="16058"/>
                </a:lnTo>
                <a:lnTo>
                  <a:pt x="4322" y="33500"/>
                </a:lnTo>
                <a:lnTo>
                  <a:pt x="0" y="54879"/>
                </a:lnTo>
                <a:lnTo>
                  <a:pt x="0" y="274466"/>
                </a:lnTo>
                <a:lnTo>
                  <a:pt x="4322" y="295786"/>
                </a:lnTo>
                <a:lnTo>
                  <a:pt x="16108" y="313230"/>
                </a:lnTo>
                <a:lnTo>
                  <a:pt x="33587" y="325007"/>
                </a:lnTo>
                <a:lnTo>
                  <a:pt x="54985" y="329330"/>
                </a:lnTo>
                <a:lnTo>
                  <a:pt x="1825508" y="329330"/>
                </a:lnTo>
                <a:lnTo>
                  <a:pt x="1846907" y="325007"/>
                </a:lnTo>
                <a:lnTo>
                  <a:pt x="1864385" y="313230"/>
                </a:lnTo>
                <a:lnTo>
                  <a:pt x="1876171" y="295786"/>
                </a:lnTo>
                <a:lnTo>
                  <a:pt x="1880494" y="274466"/>
                </a:lnTo>
                <a:lnTo>
                  <a:pt x="1880494" y="54879"/>
                </a:lnTo>
                <a:lnTo>
                  <a:pt x="1876171" y="33500"/>
                </a:lnTo>
                <a:lnTo>
                  <a:pt x="1864385" y="16058"/>
                </a:lnTo>
                <a:lnTo>
                  <a:pt x="1846907" y="4307"/>
                </a:lnTo>
                <a:lnTo>
                  <a:pt x="1825508" y="0"/>
                </a:lnTo>
                <a:close/>
              </a:path>
            </a:pathLst>
          </a:custGeom>
          <a:solidFill>
            <a:srgbClr val="6B9E24">
              <a:alpha val="7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5615055" y="2078670"/>
            <a:ext cx="1652270" cy="24320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400" spc="5" dirty="0">
                <a:solidFill>
                  <a:srgbClr val="FFFFFF"/>
                </a:solidFill>
                <a:latin typeface="Arial"/>
                <a:cs typeface="Arial"/>
              </a:rPr>
              <a:t>Fill </a:t>
            </a:r>
            <a:r>
              <a:rPr sz="1400" spc="-15" dirty="0">
                <a:solidFill>
                  <a:srgbClr val="FFFFFF"/>
                </a:solidFill>
                <a:latin typeface="Arial"/>
                <a:cs typeface="Arial"/>
              </a:rPr>
              <a:t>the </a:t>
            </a:r>
            <a:r>
              <a:rPr sz="1400" spc="10" dirty="0">
                <a:solidFill>
                  <a:srgbClr val="FFFFFF"/>
                </a:solidFill>
                <a:latin typeface="Arial"/>
                <a:cs typeface="Arial"/>
              </a:rPr>
              <a:t>missing</a:t>
            </a:r>
            <a:r>
              <a:rPr sz="1400" spc="-1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35" dirty="0">
                <a:solidFill>
                  <a:srgbClr val="FFFFFF"/>
                </a:solidFill>
                <a:latin typeface="Arial"/>
                <a:cs typeface="Arial"/>
              </a:rPr>
              <a:t>code</a:t>
            </a:r>
            <a:endParaRPr sz="140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3638605" y="4487417"/>
            <a:ext cx="681416" cy="54513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4153157" y="699195"/>
            <a:ext cx="4723765" cy="2660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50" b="1" spc="40" dirty="0">
                <a:solidFill>
                  <a:srgbClr val="5F4778"/>
                </a:solidFill>
                <a:latin typeface="Arial"/>
                <a:cs typeface="Arial"/>
              </a:rPr>
              <a:t>What </a:t>
            </a:r>
            <a:r>
              <a:rPr sz="1550" b="1" spc="-20" dirty="0">
                <a:solidFill>
                  <a:srgbClr val="5F4778"/>
                </a:solidFill>
                <a:latin typeface="Arial"/>
                <a:cs typeface="Arial"/>
              </a:rPr>
              <a:t>would </a:t>
            </a:r>
            <a:r>
              <a:rPr sz="1550" b="1" spc="15" dirty="0">
                <a:solidFill>
                  <a:srgbClr val="5F4778"/>
                </a:solidFill>
                <a:latin typeface="Arial"/>
                <a:cs typeface="Arial"/>
              </a:rPr>
              <a:t>be the output of the </a:t>
            </a:r>
            <a:r>
              <a:rPr sz="1550" b="1" spc="-20" dirty="0">
                <a:solidFill>
                  <a:srgbClr val="5F4778"/>
                </a:solidFill>
                <a:latin typeface="Arial"/>
                <a:cs typeface="Arial"/>
              </a:rPr>
              <a:t>following</a:t>
            </a:r>
            <a:r>
              <a:rPr sz="1550" b="1" spc="204" dirty="0">
                <a:solidFill>
                  <a:srgbClr val="5F4778"/>
                </a:solidFill>
                <a:latin typeface="Arial"/>
                <a:cs typeface="Arial"/>
              </a:rPr>
              <a:t> </a:t>
            </a:r>
            <a:r>
              <a:rPr sz="1550" b="1" spc="25" dirty="0">
                <a:solidFill>
                  <a:srgbClr val="5F4778"/>
                </a:solidFill>
                <a:latin typeface="Arial"/>
                <a:cs typeface="Arial"/>
              </a:rPr>
              <a:t>code?</a:t>
            </a:r>
            <a:endParaRPr sz="155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818125" y="4951110"/>
            <a:ext cx="1259840" cy="164465"/>
          </a:xfrm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950" b="1" spc="25" dirty="0">
                <a:solidFill>
                  <a:srgbClr val="6F2F9E"/>
                </a:solidFill>
                <a:latin typeface="Arial"/>
                <a:cs typeface="Arial"/>
                <a:hlinkClick r:id="rId9"/>
              </a:rPr>
              <a:t>www.intellipaat.com</a:t>
            </a:r>
            <a:endParaRPr sz="950">
              <a:latin typeface="Arial"/>
              <a:cs typeface="Arial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title"/>
          </p:nvPr>
        </p:nvSpPr>
        <p:spPr>
          <a:xfrm>
            <a:off x="3508123" y="567996"/>
            <a:ext cx="532765" cy="575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600" spc="-20" dirty="0">
                <a:solidFill>
                  <a:srgbClr val="5F4778"/>
                </a:solidFill>
                <a:latin typeface="Impact"/>
                <a:cs typeface="Impact"/>
              </a:rPr>
              <a:t>Q</a:t>
            </a:r>
            <a:r>
              <a:rPr sz="3600" dirty="0">
                <a:solidFill>
                  <a:srgbClr val="5F4778"/>
                </a:solidFill>
                <a:latin typeface="Impact"/>
                <a:cs typeface="Impact"/>
              </a:rPr>
              <a:t>.1</a:t>
            </a:r>
            <a:endParaRPr sz="3600">
              <a:latin typeface="Impact"/>
              <a:cs typeface="Impact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26032" y="97737"/>
            <a:ext cx="1684738" cy="130724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399281" y="103846"/>
            <a:ext cx="476121" cy="48258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7666" y="2544246"/>
            <a:ext cx="3113105" cy="25137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515977" y="1466072"/>
            <a:ext cx="5493715" cy="262671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57045" y="0"/>
            <a:ext cx="1260475" cy="7664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850" spc="-1850" dirty="0">
                <a:solidFill>
                  <a:srgbClr val="807CA7"/>
                </a:solidFill>
                <a:latin typeface="Times New Roman"/>
                <a:cs typeface="Times New Roman"/>
              </a:rPr>
              <a:t>_</a:t>
            </a:r>
            <a:r>
              <a:rPr sz="4850" spc="-370" dirty="0">
                <a:solidFill>
                  <a:srgbClr val="C67E54"/>
                </a:solidFill>
                <a:latin typeface="Times New Roman"/>
                <a:cs typeface="Times New Roman"/>
              </a:rPr>
              <a:t>J</a:t>
            </a:r>
            <a:r>
              <a:rPr sz="1800" spc="45" dirty="0">
                <a:solidFill>
                  <a:srgbClr val="807CA7"/>
                </a:solidFill>
              </a:rPr>
              <a:t>n</a:t>
            </a:r>
            <a:r>
              <a:rPr sz="1800" spc="-5" dirty="0">
                <a:solidFill>
                  <a:srgbClr val="807CA7"/>
                </a:solidFill>
              </a:rPr>
              <a:t>t</a:t>
            </a:r>
            <a:r>
              <a:rPr sz="1800" spc="-80" dirty="0">
                <a:solidFill>
                  <a:srgbClr val="807CA7"/>
                </a:solidFill>
              </a:rPr>
              <a:t>e</a:t>
            </a:r>
            <a:r>
              <a:rPr sz="2050" spc="20" dirty="0">
                <a:solidFill>
                  <a:srgbClr val="807CA7"/>
                </a:solidFill>
              </a:rPr>
              <a:t>Ii</a:t>
            </a:r>
            <a:r>
              <a:rPr sz="2050" spc="-40" dirty="0">
                <a:solidFill>
                  <a:srgbClr val="807CA7"/>
                </a:solidFill>
              </a:rPr>
              <a:t>i</a:t>
            </a:r>
            <a:r>
              <a:rPr sz="1900" b="1" spc="-95" dirty="0">
                <a:solidFill>
                  <a:srgbClr val="F4801D"/>
                </a:solidFill>
                <a:latin typeface="Arial"/>
                <a:cs typeface="Arial"/>
              </a:rPr>
              <a:t>Paat</a:t>
            </a:r>
            <a:endParaRPr sz="19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758868" y="232407"/>
            <a:ext cx="4305300" cy="948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07490" marR="5080" indent="-1495425">
              <a:lnSpc>
                <a:spcPct val="155200"/>
              </a:lnSpc>
              <a:spcBef>
                <a:spcPts val="100"/>
              </a:spcBef>
            </a:pPr>
            <a:r>
              <a:rPr sz="1950" spc="100" dirty="0">
                <a:solidFill>
                  <a:srgbClr val="6D2D9C"/>
                </a:solidFill>
                <a:latin typeface="Arial"/>
                <a:cs typeface="Arial"/>
              </a:rPr>
              <a:t>Defines</a:t>
            </a:r>
            <a:r>
              <a:rPr sz="1950" spc="-90" dirty="0">
                <a:solidFill>
                  <a:srgbClr val="6D2D9C"/>
                </a:solidFill>
                <a:latin typeface="Arial"/>
                <a:cs typeface="Arial"/>
              </a:rPr>
              <a:t> </a:t>
            </a:r>
            <a:r>
              <a:rPr sz="1950" spc="95" dirty="0">
                <a:solidFill>
                  <a:srgbClr val="6D2D9C"/>
                </a:solidFill>
                <a:latin typeface="Arial"/>
                <a:cs typeface="Arial"/>
              </a:rPr>
              <a:t>the</a:t>
            </a:r>
            <a:r>
              <a:rPr sz="1950" spc="-10" dirty="0">
                <a:solidFill>
                  <a:srgbClr val="6D2D9C"/>
                </a:solidFill>
                <a:latin typeface="Arial"/>
                <a:cs typeface="Arial"/>
              </a:rPr>
              <a:t> </a:t>
            </a:r>
            <a:r>
              <a:rPr sz="1950" spc="150" dirty="0">
                <a:solidFill>
                  <a:srgbClr val="6D2D9C"/>
                </a:solidFill>
                <a:latin typeface="Arial"/>
                <a:cs typeface="Arial"/>
              </a:rPr>
              <a:t>flow</a:t>
            </a:r>
            <a:r>
              <a:rPr sz="1950" spc="-125" dirty="0">
                <a:solidFill>
                  <a:srgbClr val="6D2D9C"/>
                </a:solidFill>
                <a:latin typeface="Arial"/>
                <a:cs typeface="Arial"/>
              </a:rPr>
              <a:t> </a:t>
            </a:r>
            <a:r>
              <a:rPr sz="1950" spc="145" dirty="0">
                <a:solidFill>
                  <a:srgbClr val="6D2D9C"/>
                </a:solidFill>
                <a:latin typeface="Arial"/>
                <a:cs typeface="Arial"/>
              </a:rPr>
              <a:t>of</a:t>
            </a:r>
            <a:r>
              <a:rPr sz="1950" spc="-10" dirty="0">
                <a:solidFill>
                  <a:srgbClr val="6D2D9C"/>
                </a:solidFill>
                <a:latin typeface="Arial"/>
                <a:cs typeface="Arial"/>
              </a:rPr>
              <a:t> </a:t>
            </a:r>
            <a:r>
              <a:rPr sz="1950" spc="160" dirty="0">
                <a:solidFill>
                  <a:srgbClr val="6D2D9C"/>
                </a:solidFill>
                <a:latin typeface="Arial"/>
                <a:cs typeface="Arial"/>
              </a:rPr>
              <a:t>the</a:t>
            </a:r>
            <a:r>
              <a:rPr sz="1950" spc="-235" dirty="0">
                <a:solidFill>
                  <a:srgbClr val="6D2D9C"/>
                </a:solidFill>
                <a:latin typeface="Arial"/>
                <a:cs typeface="Arial"/>
              </a:rPr>
              <a:t> </a:t>
            </a:r>
            <a:r>
              <a:rPr sz="1950" spc="114" dirty="0">
                <a:solidFill>
                  <a:srgbClr val="6D2D9C"/>
                </a:solidFill>
                <a:latin typeface="Arial"/>
                <a:cs typeface="Arial"/>
              </a:rPr>
              <a:t>execution</a:t>
            </a:r>
            <a:r>
              <a:rPr sz="1950" spc="10" dirty="0">
                <a:solidFill>
                  <a:srgbClr val="6D2D9C"/>
                </a:solidFill>
                <a:latin typeface="Arial"/>
                <a:cs typeface="Arial"/>
              </a:rPr>
              <a:t> </a:t>
            </a:r>
            <a:r>
              <a:rPr sz="1950" spc="100" dirty="0">
                <a:solidFill>
                  <a:srgbClr val="6D2D9C"/>
                </a:solidFill>
                <a:latin typeface="Arial"/>
                <a:cs typeface="Arial"/>
              </a:rPr>
              <a:t>of  </a:t>
            </a:r>
            <a:r>
              <a:rPr sz="1950" spc="120" dirty="0">
                <a:solidFill>
                  <a:srgbClr val="6D2D9C"/>
                </a:solidFill>
                <a:latin typeface="Arial"/>
                <a:cs typeface="Arial"/>
              </a:rPr>
              <a:t>program...</a:t>
            </a:r>
            <a:endParaRPr sz="195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-1074" y="1369064"/>
            <a:ext cx="1782445" cy="556260"/>
          </a:xfrm>
          <a:custGeom>
            <a:avLst/>
            <a:gdLst/>
            <a:ahLst/>
            <a:cxnLst/>
            <a:rect l="l" t="t" r="r" b="b"/>
            <a:pathLst>
              <a:path w="1782445" h="556260">
                <a:moveTo>
                  <a:pt x="0" y="555885"/>
                </a:moveTo>
                <a:lnTo>
                  <a:pt x="1782404" y="555885"/>
                </a:lnTo>
                <a:lnTo>
                  <a:pt x="1782404" y="0"/>
                </a:lnTo>
                <a:lnTo>
                  <a:pt x="0" y="0"/>
                </a:lnTo>
                <a:lnTo>
                  <a:pt x="0" y="555885"/>
                </a:lnTo>
                <a:close/>
              </a:path>
            </a:pathLst>
          </a:custGeom>
          <a:solidFill>
            <a:srgbClr val="5D467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-470" y="1924949"/>
            <a:ext cx="3034665" cy="668655"/>
          </a:xfrm>
          <a:custGeom>
            <a:avLst/>
            <a:gdLst/>
            <a:ahLst/>
            <a:cxnLst/>
            <a:rect l="l" t="t" r="r" b="b"/>
            <a:pathLst>
              <a:path w="3034665" h="668655">
                <a:moveTo>
                  <a:pt x="0" y="0"/>
                </a:moveTo>
                <a:lnTo>
                  <a:pt x="3034157" y="0"/>
                </a:lnTo>
                <a:lnTo>
                  <a:pt x="3034157" y="668436"/>
                </a:lnTo>
                <a:lnTo>
                  <a:pt x="0" y="668436"/>
                </a:lnTo>
                <a:lnTo>
                  <a:pt x="0" y="0"/>
                </a:lnTo>
                <a:close/>
              </a:path>
            </a:pathLst>
          </a:custGeom>
          <a:solidFill>
            <a:srgbClr val="5D467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-13774" y="1375741"/>
            <a:ext cx="3093720" cy="1169670"/>
          </a:xfrm>
          <a:prstGeom prst="rect">
            <a:avLst/>
          </a:prstGeom>
        </p:spPr>
        <p:txBody>
          <a:bodyPr vert="horz" wrap="square" lIns="0" tIns="57150" rIns="0" bIns="0" rtlCol="0">
            <a:spAutoFit/>
          </a:bodyPr>
          <a:lstStyle/>
          <a:p>
            <a:pPr marL="12700" marR="5080" indent="-635">
              <a:lnSpc>
                <a:spcPts val="4380"/>
              </a:lnSpc>
              <a:spcBef>
                <a:spcPts val="450"/>
              </a:spcBef>
            </a:pPr>
            <a:r>
              <a:rPr sz="3850" spc="200" dirty="0">
                <a:solidFill>
                  <a:srgbClr val="FBFBFB"/>
                </a:solidFill>
                <a:latin typeface="Arial"/>
                <a:cs typeface="Arial"/>
              </a:rPr>
              <a:t>Python:  Flow</a:t>
            </a:r>
            <a:r>
              <a:rPr sz="3850" spc="140" dirty="0">
                <a:solidFill>
                  <a:srgbClr val="FBFBFB"/>
                </a:solidFill>
                <a:latin typeface="Arial"/>
                <a:cs typeface="Arial"/>
              </a:rPr>
              <a:t> </a:t>
            </a:r>
            <a:r>
              <a:rPr sz="3850" spc="210" dirty="0">
                <a:solidFill>
                  <a:srgbClr val="FBFBFB"/>
                </a:solidFill>
                <a:latin typeface="Arial"/>
                <a:cs typeface="Arial"/>
              </a:rPr>
              <a:t>Control</a:t>
            </a:r>
            <a:endParaRPr sz="38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079899" y="3130192"/>
            <a:ext cx="300355" cy="112522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7200" spc="-245" dirty="0">
                <a:solidFill>
                  <a:srgbClr val="E1CDB3"/>
                </a:solidFill>
                <a:latin typeface="Arial"/>
                <a:cs typeface="Arial"/>
              </a:rPr>
              <a:t>·</a:t>
            </a:r>
            <a:endParaRPr sz="72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045026" y="4077652"/>
            <a:ext cx="153035" cy="411480"/>
          </a:xfrm>
          <a:custGeom>
            <a:avLst/>
            <a:gdLst/>
            <a:ahLst/>
            <a:cxnLst/>
            <a:rect l="l" t="t" r="r" b="b"/>
            <a:pathLst>
              <a:path w="153034" h="411479">
                <a:moveTo>
                  <a:pt x="0" y="0"/>
                </a:moveTo>
                <a:lnTo>
                  <a:pt x="152603" y="0"/>
                </a:lnTo>
                <a:lnTo>
                  <a:pt x="152603" y="411169"/>
                </a:lnTo>
                <a:lnTo>
                  <a:pt x="0" y="411169"/>
                </a:lnTo>
                <a:lnTo>
                  <a:pt x="0" y="0"/>
                </a:lnTo>
                <a:close/>
              </a:path>
            </a:pathLst>
          </a:custGeom>
          <a:solidFill>
            <a:srgbClr val="2F2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032326" y="4077031"/>
            <a:ext cx="114300" cy="3924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400" spc="-505" dirty="0">
                <a:solidFill>
                  <a:srgbClr val="D6D6D6"/>
                </a:solidFill>
                <a:latin typeface="Times New Roman"/>
                <a:cs typeface="Times New Roman"/>
              </a:rPr>
              <a:t>1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284613" y="4010457"/>
            <a:ext cx="201930" cy="411480"/>
          </a:xfrm>
          <a:custGeom>
            <a:avLst/>
            <a:gdLst/>
            <a:ahLst/>
            <a:cxnLst/>
            <a:rect l="l" t="t" r="r" b="b"/>
            <a:pathLst>
              <a:path w="201930" h="411479">
                <a:moveTo>
                  <a:pt x="0" y="0"/>
                </a:moveTo>
                <a:lnTo>
                  <a:pt x="201436" y="0"/>
                </a:lnTo>
                <a:lnTo>
                  <a:pt x="201436" y="411169"/>
                </a:lnTo>
                <a:lnTo>
                  <a:pt x="0" y="411169"/>
                </a:lnTo>
                <a:lnTo>
                  <a:pt x="0" y="0"/>
                </a:lnTo>
                <a:close/>
              </a:path>
            </a:pathLst>
          </a:custGeom>
          <a:solidFill>
            <a:srgbClr val="827E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1284613" y="4010457"/>
            <a:ext cx="227329" cy="252729"/>
          </a:xfrm>
          <a:prstGeom prst="rect">
            <a:avLst/>
          </a:prstGeom>
          <a:solidFill>
            <a:srgbClr val="827E7E"/>
          </a:solidFill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ts val="1885"/>
              </a:lnSpc>
              <a:spcBef>
                <a:spcPts val="100"/>
              </a:spcBef>
            </a:pPr>
            <a:r>
              <a:rPr sz="2400" spc="-480" dirty="0">
                <a:solidFill>
                  <a:srgbClr val="AEA8AA"/>
                </a:solidFill>
                <a:latin typeface="Times New Roman"/>
                <a:cs typeface="Times New Roman"/>
              </a:rPr>
              <a:t>--</a:t>
            </a:r>
            <a:r>
              <a:rPr sz="2400" spc="-470" dirty="0">
                <a:solidFill>
                  <a:srgbClr val="AEA8AA"/>
                </a:solidFill>
                <a:latin typeface="Times New Roman"/>
                <a:cs typeface="Times New Roman"/>
              </a:rPr>
              <a:t> </a:t>
            </a:r>
            <a:r>
              <a:rPr sz="2400" spc="-315" dirty="0">
                <a:solidFill>
                  <a:srgbClr val="AEA8AA"/>
                </a:solidFill>
                <a:latin typeface="Times New Roman"/>
                <a:cs typeface="Times New Roman"/>
              </a:rPr>
              <a:t>-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529693" y="3106653"/>
            <a:ext cx="659765" cy="1315085"/>
          </a:xfrm>
          <a:prstGeom prst="rect">
            <a:avLst/>
          </a:prstGeom>
          <a:solidFill>
            <a:srgbClr val="3D2F26"/>
          </a:solidFill>
        </p:spPr>
        <p:txBody>
          <a:bodyPr vert="horz" wrap="square" lIns="0" tIns="205740" rIns="0" bIns="0" rtlCol="0">
            <a:spAutoFit/>
          </a:bodyPr>
          <a:lstStyle/>
          <a:p>
            <a:pPr marL="300990" indent="-300990">
              <a:lnSpc>
                <a:spcPct val="100000"/>
              </a:lnSpc>
              <a:spcBef>
                <a:spcPts val="1620"/>
              </a:spcBef>
              <a:buSzPct val="295833"/>
              <a:buFont typeface="Arial"/>
              <a:buChar char="·"/>
              <a:tabLst>
                <a:tab pos="301625" algn="l"/>
              </a:tabLst>
            </a:pPr>
            <a:r>
              <a:rPr sz="3600" spc="-127" baseline="-18518" dirty="0">
                <a:solidFill>
                  <a:srgbClr val="E1CDB3"/>
                </a:solidFill>
                <a:latin typeface="Times New Roman"/>
                <a:cs typeface="Times New Roman"/>
              </a:rPr>
              <a:t>.</a:t>
            </a:r>
            <a:r>
              <a:rPr sz="1500" spc="-375" dirty="0">
                <a:solidFill>
                  <a:srgbClr val="E1CDB3"/>
                </a:solidFill>
                <a:latin typeface="Times New Roman"/>
                <a:cs typeface="Times New Roman"/>
              </a:rPr>
              <a:t>.</a:t>
            </a:r>
            <a:r>
              <a:rPr sz="10800" spc="-3284" baseline="-19675" dirty="0">
                <a:solidFill>
                  <a:srgbClr val="90A7D4"/>
                </a:solidFill>
                <a:latin typeface="Arial"/>
                <a:cs typeface="Arial"/>
              </a:rPr>
              <a:t>-</a:t>
            </a:r>
            <a:r>
              <a:rPr sz="1500" spc="-160" dirty="0">
                <a:solidFill>
                  <a:srgbClr val="E1CDB3"/>
                </a:solidFill>
                <a:latin typeface="Times New Roman"/>
                <a:cs typeface="Times New Roman"/>
              </a:rPr>
              <a:t>.,. </a:t>
            </a:r>
            <a:r>
              <a:rPr sz="1500" spc="135" dirty="0">
                <a:solidFill>
                  <a:srgbClr val="E1CDB3"/>
                </a:solidFill>
                <a:latin typeface="Times New Roman"/>
                <a:cs typeface="Times New Roman"/>
              </a:rPr>
              <a:t> </a:t>
            </a:r>
            <a:r>
              <a:rPr sz="10800" spc="-382" baseline="10030" dirty="0">
                <a:solidFill>
                  <a:srgbClr val="E1CDB3"/>
                </a:solidFill>
                <a:latin typeface="Arial"/>
                <a:cs typeface="Arial"/>
              </a:rPr>
              <a:t>•</a:t>
            </a:r>
            <a:endParaRPr sz="10800" baseline="1003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2313158" y="4010457"/>
            <a:ext cx="0" cy="411480"/>
          </a:xfrm>
          <a:custGeom>
            <a:avLst/>
            <a:gdLst/>
            <a:ahLst/>
            <a:cxnLst/>
            <a:rect l="l" t="t" r="r" b="b"/>
            <a:pathLst>
              <a:path h="411479">
                <a:moveTo>
                  <a:pt x="0" y="0"/>
                </a:moveTo>
                <a:lnTo>
                  <a:pt x="0" y="411169"/>
                </a:lnTo>
              </a:path>
            </a:pathLst>
          </a:custGeom>
          <a:ln w="48833">
            <a:solidFill>
              <a:srgbClr val="3D2F2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2276043" y="4009836"/>
            <a:ext cx="72390" cy="3924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400" spc="-235" dirty="0">
                <a:solidFill>
                  <a:srgbClr val="E1CDB3"/>
                </a:solidFill>
                <a:latin typeface="Times New Roman"/>
                <a:cs typeface="Times New Roman"/>
              </a:rPr>
              <a:t>.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128303" y="4262868"/>
            <a:ext cx="305435" cy="173990"/>
          </a:xfrm>
          <a:custGeom>
            <a:avLst/>
            <a:gdLst/>
            <a:ahLst/>
            <a:cxnLst/>
            <a:rect l="l" t="t" r="r" b="b"/>
            <a:pathLst>
              <a:path w="305434" h="173989">
                <a:moveTo>
                  <a:pt x="0" y="0"/>
                </a:moveTo>
                <a:lnTo>
                  <a:pt x="305206" y="0"/>
                </a:lnTo>
                <a:lnTo>
                  <a:pt x="305206" y="173619"/>
                </a:lnTo>
                <a:lnTo>
                  <a:pt x="0" y="173619"/>
                </a:lnTo>
                <a:lnTo>
                  <a:pt x="0" y="0"/>
                </a:lnTo>
                <a:close/>
              </a:path>
            </a:pathLst>
          </a:custGeom>
          <a:solidFill>
            <a:srgbClr val="3D2F2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7833672" y="4981617"/>
            <a:ext cx="1255395" cy="160655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950" b="1" spc="-5" dirty="0">
                <a:solidFill>
                  <a:srgbClr val="592680"/>
                </a:solidFill>
                <a:latin typeface="Arial"/>
                <a:cs typeface="Arial"/>
                <a:hlinkClick r:id="rId6"/>
              </a:rPr>
              <a:t>www.inte11ipaat.com</a:t>
            </a:r>
            <a:endParaRPr sz="9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3308437" cy="51434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406103" y="109955"/>
            <a:ext cx="2282944" cy="190589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238419" y="0"/>
            <a:ext cx="2795690" cy="62308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249550" y="2663364"/>
            <a:ext cx="1623697" cy="102625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088865" y="3689617"/>
            <a:ext cx="0" cy="696595"/>
          </a:xfrm>
          <a:custGeom>
            <a:avLst/>
            <a:gdLst/>
            <a:ahLst/>
            <a:cxnLst/>
            <a:rect l="l" t="t" r="r" b="b"/>
            <a:pathLst>
              <a:path h="696595">
                <a:moveTo>
                  <a:pt x="0" y="696384"/>
                </a:moveTo>
                <a:lnTo>
                  <a:pt x="0" y="0"/>
                </a:lnTo>
              </a:path>
            </a:pathLst>
          </a:custGeom>
          <a:ln w="152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152060" y="3335315"/>
            <a:ext cx="0" cy="647700"/>
          </a:xfrm>
          <a:custGeom>
            <a:avLst/>
            <a:gdLst/>
            <a:ahLst/>
            <a:cxnLst/>
            <a:rect l="l" t="t" r="r" b="b"/>
            <a:pathLst>
              <a:path h="647700">
                <a:moveTo>
                  <a:pt x="0" y="647515"/>
                </a:moveTo>
                <a:lnTo>
                  <a:pt x="0" y="0"/>
                </a:lnTo>
              </a:path>
            </a:pathLst>
          </a:custGeom>
          <a:ln w="183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873245" y="3338370"/>
            <a:ext cx="1294130" cy="0"/>
          </a:xfrm>
          <a:custGeom>
            <a:avLst/>
            <a:gdLst/>
            <a:ahLst/>
            <a:cxnLst/>
            <a:rect l="l" t="t" r="r" b="b"/>
            <a:pathLst>
              <a:path w="1294129">
                <a:moveTo>
                  <a:pt x="0" y="0"/>
                </a:moveTo>
                <a:lnTo>
                  <a:pt x="1294074" y="0"/>
                </a:lnTo>
              </a:path>
            </a:pathLst>
          </a:custGeom>
          <a:ln w="152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5627641" y="3955876"/>
            <a:ext cx="385445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20" dirty="0">
                <a:solidFill>
                  <a:srgbClr val="6B972F"/>
                </a:solidFill>
                <a:latin typeface="Arial"/>
                <a:cs typeface="Arial"/>
              </a:rPr>
              <a:t>TRUE</a:t>
            </a:r>
            <a:endParaRPr sz="10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833672" y="4981617"/>
            <a:ext cx="1255395" cy="160655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950" b="1" spc="-5" dirty="0">
                <a:solidFill>
                  <a:srgbClr val="592680"/>
                </a:solidFill>
                <a:latin typeface="Arial"/>
                <a:cs typeface="Arial"/>
                <a:hlinkClick r:id="rId6"/>
              </a:rPr>
              <a:t>www.inte11ipaat.com</a:t>
            </a:r>
            <a:endParaRPr sz="95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884924" y="2360534"/>
            <a:ext cx="427990" cy="165100"/>
          </a:xfrm>
          <a:prstGeom prst="rect">
            <a:avLst/>
          </a:prstGeom>
          <a:solidFill>
            <a:srgbClr val="1A5477"/>
          </a:solidFill>
        </p:spPr>
        <p:txBody>
          <a:bodyPr vert="horz" wrap="square" lIns="0" tIns="508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0"/>
              </a:spcBef>
            </a:pPr>
            <a:r>
              <a:rPr sz="950" spc="30" dirty="0">
                <a:solidFill>
                  <a:srgbClr val="F9F9F7"/>
                </a:solidFill>
                <a:latin typeface="Arial"/>
                <a:cs typeface="Arial"/>
              </a:rPr>
              <a:t>START</a:t>
            </a:r>
            <a:endParaRPr sz="9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514689" y="4529100"/>
            <a:ext cx="1113790" cy="165100"/>
          </a:xfrm>
          <a:prstGeom prst="rect">
            <a:avLst/>
          </a:prstGeom>
          <a:solidFill>
            <a:srgbClr val="6B9E26"/>
          </a:solidFill>
        </p:spPr>
        <p:txBody>
          <a:bodyPr vert="horz" wrap="square" lIns="0" tIns="508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0"/>
              </a:spcBef>
            </a:pPr>
            <a:r>
              <a:rPr sz="950" spc="-5" dirty="0">
                <a:solidFill>
                  <a:srgbClr val="F9F9F7"/>
                </a:solidFill>
                <a:latin typeface="Arial"/>
                <a:cs typeface="Arial"/>
              </a:rPr>
              <a:t>EXECUTE</a:t>
            </a:r>
            <a:r>
              <a:rPr sz="950" spc="55" dirty="0">
                <a:solidFill>
                  <a:srgbClr val="F9F9F7"/>
                </a:solidFill>
                <a:latin typeface="Arial"/>
                <a:cs typeface="Arial"/>
              </a:rPr>
              <a:t> </a:t>
            </a:r>
            <a:r>
              <a:rPr sz="950" spc="30" dirty="0">
                <a:solidFill>
                  <a:srgbClr val="F9F9F7"/>
                </a:solidFill>
                <a:latin typeface="Arial"/>
                <a:cs typeface="Arial"/>
              </a:rPr>
              <a:t>BLOCK</a:t>
            </a:r>
            <a:endParaRPr sz="95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578918" y="4521180"/>
            <a:ext cx="97155" cy="1708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50" spc="30" dirty="0">
                <a:solidFill>
                  <a:srgbClr val="F9F9F7"/>
                </a:solidFill>
                <a:latin typeface="Arial"/>
                <a:cs typeface="Arial"/>
              </a:rPr>
              <a:t>1</a:t>
            </a:r>
            <a:endParaRPr sz="95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408647" y="3118993"/>
            <a:ext cx="448309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25" dirty="0">
                <a:solidFill>
                  <a:srgbClr val="DF7B0F"/>
                </a:solidFill>
                <a:latin typeface="Arial"/>
                <a:cs typeface="Arial"/>
              </a:rPr>
              <a:t>FALSE</a:t>
            </a:r>
            <a:endParaRPr sz="10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577884" y="4128984"/>
            <a:ext cx="1160780" cy="165100"/>
          </a:xfrm>
          <a:prstGeom prst="rect">
            <a:avLst/>
          </a:prstGeom>
          <a:solidFill>
            <a:srgbClr val="6B9E26"/>
          </a:solidFill>
        </p:spPr>
        <p:txBody>
          <a:bodyPr vert="horz" wrap="square" lIns="0" tIns="508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0"/>
              </a:spcBef>
            </a:pPr>
            <a:r>
              <a:rPr sz="950" spc="-5" dirty="0">
                <a:solidFill>
                  <a:srgbClr val="F9F9F7"/>
                </a:solidFill>
                <a:latin typeface="Arial"/>
                <a:cs typeface="Arial"/>
              </a:rPr>
              <a:t>EXECUTE </a:t>
            </a:r>
            <a:r>
              <a:rPr sz="950" spc="35" dirty="0">
                <a:solidFill>
                  <a:srgbClr val="F9F9F7"/>
                </a:solidFill>
                <a:latin typeface="Arial"/>
                <a:cs typeface="Arial"/>
              </a:rPr>
              <a:t>BLOCK</a:t>
            </a:r>
            <a:r>
              <a:rPr sz="950" spc="-20" dirty="0">
                <a:solidFill>
                  <a:srgbClr val="F9F9F7"/>
                </a:solidFill>
                <a:latin typeface="Arial"/>
                <a:cs typeface="Arial"/>
              </a:rPr>
              <a:t> </a:t>
            </a:r>
            <a:r>
              <a:rPr sz="950" spc="20" dirty="0">
                <a:solidFill>
                  <a:srgbClr val="F9F9F7"/>
                </a:solidFill>
                <a:latin typeface="Arial"/>
                <a:cs typeface="Arial"/>
              </a:rPr>
              <a:t>2</a:t>
            </a:r>
            <a:endParaRPr sz="9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7666" y="100792"/>
            <a:ext cx="5823337" cy="495715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250627" y="0"/>
            <a:ext cx="2795690" cy="59864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347215" y="3359749"/>
            <a:ext cx="109874" cy="63529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821360" y="4001157"/>
            <a:ext cx="0" cy="617220"/>
          </a:xfrm>
          <a:custGeom>
            <a:avLst/>
            <a:gdLst/>
            <a:ahLst/>
            <a:cxnLst/>
            <a:rect l="l" t="t" r="r" b="b"/>
            <a:pathLst>
              <a:path h="617220">
                <a:moveTo>
                  <a:pt x="0" y="616972"/>
                </a:moveTo>
                <a:lnTo>
                  <a:pt x="0" y="0"/>
                </a:lnTo>
              </a:path>
            </a:pathLst>
          </a:custGeom>
          <a:ln w="183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173424" y="3698780"/>
            <a:ext cx="0" cy="488950"/>
          </a:xfrm>
          <a:custGeom>
            <a:avLst/>
            <a:gdLst/>
            <a:ahLst/>
            <a:cxnLst/>
            <a:rect l="l" t="t" r="r" b="b"/>
            <a:pathLst>
              <a:path h="488950">
                <a:moveTo>
                  <a:pt x="0" y="488690"/>
                </a:moveTo>
                <a:lnTo>
                  <a:pt x="0" y="0"/>
                </a:lnTo>
              </a:path>
            </a:pathLst>
          </a:custGeom>
          <a:ln w="183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581324" y="3704888"/>
            <a:ext cx="607695" cy="0"/>
          </a:xfrm>
          <a:custGeom>
            <a:avLst/>
            <a:gdLst/>
            <a:ahLst/>
            <a:cxnLst/>
            <a:rect l="l" t="t" r="r" b="b"/>
            <a:pathLst>
              <a:path w="607695">
                <a:moveTo>
                  <a:pt x="0" y="0"/>
                </a:moveTo>
                <a:lnTo>
                  <a:pt x="607360" y="0"/>
                </a:lnTo>
              </a:path>
            </a:pathLst>
          </a:custGeom>
          <a:ln w="1221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55347" y="193720"/>
            <a:ext cx="1282700" cy="3390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292735" algn="l"/>
              </a:tabLst>
            </a:pPr>
            <a:r>
              <a:rPr sz="2050" b="1" spc="-440" dirty="0">
                <a:solidFill>
                  <a:srgbClr val="BD7E5D"/>
                </a:solidFill>
                <a:latin typeface="Times New Roman"/>
                <a:cs typeface="Times New Roman"/>
              </a:rPr>
              <a:t>J	</a:t>
            </a:r>
            <a:r>
              <a:rPr sz="2050" b="1" spc="-180" dirty="0">
                <a:solidFill>
                  <a:srgbClr val="7E7BA5"/>
                </a:solidFill>
                <a:latin typeface="Times New Roman"/>
                <a:cs typeface="Times New Roman"/>
              </a:rPr>
              <a:t>nte</a:t>
            </a:r>
            <a:r>
              <a:rPr sz="2050" b="1" spc="-160" dirty="0">
                <a:solidFill>
                  <a:srgbClr val="7E7BA5"/>
                </a:solidFill>
                <a:latin typeface="Times New Roman"/>
                <a:cs typeface="Times New Roman"/>
              </a:rPr>
              <a:t> </a:t>
            </a:r>
            <a:r>
              <a:rPr sz="2050" b="1" spc="-95" dirty="0">
                <a:solidFill>
                  <a:srgbClr val="7E7BA5"/>
                </a:solidFill>
                <a:latin typeface="Times New Roman"/>
                <a:cs typeface="Times New Roman"/>
              </a:rPr>
              <a:t>lli</a:t>
            </a:r>
            <a:r>
              <a:rPr sz="2050" b="1" spc="-95" dirty="0">
                <a:solidFill>
                  <a:srgbClr val="ED7C0E"/>
                </a:solidFill>
                <a:latin typeface="Times New Roman"/>
                <a:cs typeface="Times New Roman"/>
              </a:rPr>
              <a:t>Paat</a:t>
            </a:r>
            <a:endParaRPr sz="2050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833672" y="4981617"/>
            <a:ext cx="1255395" cy="160655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950" b="1" spc="-5" dirty="0">
                <a:solidFill>
                  <a:srgbClr val="592680"/>
                </a:solidFill>
                <a:latin typeface="Arial"/>
                <a:cs typeface="Arial"/>
                <a:hlinkClick r:id="rId5"/>
              </a:rPr>
              <a:t>www.inte11ipaat.com</a:t>
            </a:r>
            <a:endParaRPr sz="95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991158" y="3582232"/>
            <a:ext cx="36258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65" dirty="0">
                <a:solidFill>
                  <a:srgbClr val="699C23"/>
                </a:solidFill>
                <a:latin typeface="Courier New"/>
                <a:cs typeface="Courier New"/>
              </a:rPr>
              <a:t>TRUE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299512" y="2346274"/>
            <a:ext cx="327660" cy="147955"/>
          </a:xfrm>
          <a:prstGeom prst="rect">
            <a:avLst/>
          </a:prstGeom>
          <a:solidFill>
            <a:srgbClr val="1A5477"/>
          </a:solidFill>
        </p:spPr>
        <p:txBody>
          <a:bodyPr vert="horz" wrap="square" lIns="0" tIns="44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5"/>
              </a:spcBef>
            </a:pPr>
            <a:r>
              <a:rPr sz="850" spc="-65" dirty="0">
                <a:solidFill>
                  <a:srgbClr val="F9F9F9"/>
                </a:solidFill>
                <a:latin typeface="Arial"/>
                <a:cs typeface="Arial"/>
              </a:rPr>
              <a:t>START</a:t>
            </a:r>
            <a:endParaRPr sz="8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302768" y="2967313"/>
            <a:ext cx="314960" cy="144145"/>
          </a:xfrm>
          <a:prstGeom prst="rect">
            <a:avLst/>
          </a:prstGeom>
          <a:solidFill>
            <a:srgbClr val="3D3D3D"/>
          </a:solidFill>
        </p:spPr>
        <p:txBody>
          <a:bodyPr vert="horz" wrap="square" lIns="0" tIns="38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r>
              <a:rPr sz="750" spc="-55" dirty="0">
                <a:solidFill>
                  <a:srgbClr val="F9F9F9"/>
                </a:solidFill>
                <a:latin typeface="Arial"/>
                <a:cs typeface="Arial"/>
              </a:rPr>
              <a:t>CHECK</a:t>
            </a:r>
            <a:endParaRPr sz="75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141009" y="3110866"/>
            <a:ext cx="636270" cy="130810"/>
          </a:xfrm>
          <a:prstGeom prst="rect">
            <a:avLst/>
          </a:prstGeom>
          <a:solidFill>
            <a:srgbClr val="3D3D3D"/>
          </a:solidFill>
        </p:spPr>
        <p:txBody>
          <a:bodyPr vert="horz" wrap="square" lIns="0" tIns="38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r>
              <a:rPr sz="750" dirty="0">
                <a:solidFill>
                  <a:srgbClr val="F9F9F9"/>
                </a:solidFill>
                <a:latin typeface="Arial"/>
                <a:cs typeface="Arial"/>
              </a:rPr>
              <a:t>CONDITION</a:t>
            </a:r>
            <a:r>
              <a:rPr sz="750" spc="5" dirty="0">
                <a:solidFill>
                  <a:srgbClr val="F9F9F9"/>
                </a:solidFill>
                <a:latin typeface="Arial"/>
                <a:cs typeface="Arial"/>
              </a:rPr>
              <a:t> </a:t>
            </a:r>
            <a:r>
              <a:rPr sz="750" dirty="0">
                <a:solidFill>
                  <a:srgbClr val="F9F9F9"/>
                </a:solidFill>
                <a:latin typeface="Arial"/>
                <a:cs typeface="Arial"/>
              </a:rPr>
              <a:t>1</a:t>
            </a:r>
            <a:endParaRPr sz="75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366571" y="2836978"/>
            <a:ext cx="43307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85" dirty="0">
                <a:solidFill>
                  <a:srgbClr val="ED7C0E"/>
                </a:solidFill>
                <a:latin typeface="Courier New"/>
                <a:cs typeface="Courier New"/>
              </a:rPr>
              <a:t>FALSE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981583" y="4163593"/>
            <a:ext cx="941069" cy="147955"/>
          </a:xfrm>
          <a:prstGeom prst="rect">
            <a:avLst/>
          </a:prstGeom>
          <a:solidFill>
            <a:srgbClr val="6B9E24"/>
          </a:solidFill>
        </p:spPr>
        <p:txBody>
          <a:bodyPr vert="horz" wrap="square" lIns="0" tIns="44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5"/>
              </a:spcBef>
            </a:pPr>
            <a:r>
              <a:rPr sz="850" spc="-90" dirty="0">
                <a:solidFill>
                  <a:srgbClr val="F9F9F9"/>
                </a:solidFill>
                <a:latin typeface="Arial"/>
                <a:cs typeface="Arial"/>
              </a:rPr>
              <a:t>EXECUTE </a:t>
            </a:r>
            <a:r>
              <a:rPr sz="850" spc="-50" dirty="0">
                <a:solidFill>
                  <a:srgbClr val="F9F9F9"/>
                </a:solidFill>
                <a:latin typeface="Arial"/>
                <a:cs typeface="Arial"/>
              </a:rPr>
              <a:t>BLOCK</a:t>
            </a:r>
            <a:r>
              <a:rPr sz="850" spc="90" dirty="0">
                <a:solidFill>
                  <a:srgbClr val="F9F9F9"/>
                </a:solidFill>
                <a:latin typeface="Arial"/>
                <a:cs typeface="Arial"/>
              </a:rPr>
              <a:t> </a:t>
            </a:r>
            <a:r>
              <a:rPr sz="850" spc="-40" dirty="0">
                <a:solidFill>
                  <a:srgbClr val="F9F9F9"/>
                </a:solidFill>
                <a:latin typeface="Arial"/>
                <a:cs typeface="Arial"/>
              </a:rPr>
              <a:t>1</a:t>
            </a:r>
            <a:endParaRPr sz="85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663988" y="3572068"/>
            <a:ext cx="318135" cy="144145"/>
          </a:xfrm>
          <a:prstGeom prst="rect">
            <a:avLst/>
          </a:prstGeom>
          <a:solidFill>
            <a:srgbClr val="3D3D3D"/>
          </a:solidFill>
        </p:spPr>
        <p:txBody>
          <a:bodyPr vert="horz" wrap="square" lIns="0" tIns="38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r>
              <a:rPr sz="750" spc="-50" dirty="0">
                <a:solidFill>
                  <a:srgbClr val="F9F9F9"/>
                </a:solidFill>
                <a:latin typeface="Arial"/>
                <a:cs typeface="Arial"/>
              </a:rPr>
              <a:t>CHECK</a:t>
            </a:r>
            <a:endParaRPr sz="75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502229" y="3715622"/>
            <a:ext cx="648970" cy="130810"/>
          </a:xfrm>
          <a:prstGeom prst="rect">
            <a:avLst/>
          </a:prstGeom>
          <a:solidFill>
            <a:srgbClr val="3D3D3D"/>
          </a:solidFill>
        </p:spPr>
        <p:txBody>
          <a:bodyPr vert="horz" wrap="square" lIns="0" tIns="38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r>
              <a:rPr sz="750" spc="5" dirty="0">
                <a:solidFill>
                  <a:srgbClr val="F9F9F9"/>
                </a:solidFill>
                <a:latin typeface="Arial"/>
                <a:cs typeface="Arial"/>
              </a:rPr>
              <a:t>CONDITION</a:t>
            </a:r>
            <a:r>
              <a:rPr sz="750" spc="-5" dirty="0">
                <a:solidFill>
                  <a:srgbClr val="F9F9F9"/>
                </a:solidFill>
                <a:latin typeface="Arial"/>
                <a:cs typeface="Arial"/>
              </a:rPr>
              <a:t> </a:t>
            </a:r>
            <a:r>
              <a:rPr sz="750" spc="5" dirty="0">
                <a:solidFill>
                  <a:srgbClr val="F9F9F9"/>
                </a:solidFill>
                <a:latin typeface="Arial"/>
                <a:cs typeface="Arial"/>
              </a:rPr>
              <a:t>1</a:t>
            </a:r>
            <a:endParaRPr sz="75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401212" y="4186986"/>
            <a:ext cx="36639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5" dirty="0">
                <a:solidFill>
                  <a:srgbClr val="699C23"/>
                </a:solidFill>
                <a:latin typeface="Courier New"/>
                <a:cs typeface="Courier New"/>
              </a:rPr>
              <a:t>TRUE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791885" y="3450896"/>
            <a:ext cx="43307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85" dirty="0">
                <a:solidFill>
                  <a:srgbClr val="ED7C0E"/>
                </a:solidFill>
                <a:latin typeface="Courier New"/>
                <a:cs typeface="Courier New"/>
              </a:rPr>
              <a:t>FALSE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716232" y="4359069"/>
            <a:ext cx="960755" cy="147955"/>
          </a:xfrm>
          <a:prstGeom prst="rect">
            <a:avLst/>
          </a:prstGeom>
          <a:solidFill>
            <a:srgbClr val="6B9E24"/>
          </a:solidFill>
        </p:spPr>
        <p:txBody>
          <a:bodyPr vert="horz" wrap="square" lIns="0" tIns="44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5"/>
              </a:spcBef>
            </a:pPr>
            <a:r>
              <a:rPr sz="850" spc="-90" dirty="0">
                <a:solidFill>
                  <a:srgbClr val="F9F9F9"/>
                </a:solidFill>
                <a:latin typeface="Arial"/>
                <a:cs typeface="Arial"/>
              </a:rPr>
              <a:t>EXECUTE </a:t>
            </a:r>
            <a:r>
              <a:rPr sz="850" spc="-50" dirty="0">
                <a:solidFill>
                  <a:srgbClr val="F9F9F9"/>
                </a:solidFill>
                <a:latin typeface="Arial"/>
                <a:cs typeface="Arial"/>
              </a:rPr>
              <a:t>BLOCK</a:t>
            </a:r>
            <a:r>
              <a:rPr sz="850" spc="-20" dirty="0">
                <a:solidFill>
                  <a:srgbClr val="F9F9F9"/>
                </a:solidFill>
                <a:latin typeface="Arial"/>
                <a:cs typeface="Arial"/>
              </a:rPr>
              <a:t> </a:t>
            </a:r>
            <a:r>
              <a:rPr sz="850" spc="25" dirty="0">
                <a:solidFill>
                  <a:srgbClr val="F9F9F9"/>
                </a:solidFill>
                <a:latin typeface="Arial"/>
                <a:cs typeface="Arial"/>
              </a:rPr>
              <a:t>3</a:t>
            </a:r>
            <a:endParaRPr sz="85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361115" y="4756131"/>
            <a:ext cx="958850" cy="147955"/>
          </a:xfrm>
          <a:prstGeom prst="rect">
            <a:avLst/>
          </a:prstGeom>
          <a:solidFill>
            <a:srgbClr val="6B9E24"/>
          </a:solidFill>
        </p:spPr>
        <p:txBody>
          <a:bodyPr vert="horz" wrap="square" lIns="0" tIns="44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5"/>
              </a:spcBef>
            </a:pPr>
            <a:r>
              <a:rPr sz="850" spc="-90" dirty="0">
                <a:solidFill>
                  <a:srgbClr val="F9F9F9"/>
                </a:solidFill>
                <a:latin typeface="Arial"/>
                <a:cs typeface="Arial"/>
              </a:rPr>
              <a:t>EXECUTE </a:t>
            </a:r>
            <a:r>
              <a:rPr sz="850" spc="-50" dirty="0">
                <a:solidFill>
                  <a:srgbClr val="F9F9F9"/>
                </a:solidFill>
                <a:latin typeface="Arial"/>
                <a:cs typeface="Arial"/>
              </a:rPr>
              <a:t>BLOCK</a:t>
            </a:r>
            <a:r>
              <a:rPr sz="850" spc="110" dirty="0">
                <a:solidFill>
                  <a:srgbClr val="F9F9F9"/>
                </a:solidFill>
                <a:latin typeface="Arial"/>
                <a:cs typeface="Arial"/>
              </a:rPr>
              <a:t> </a:t>
            </a:r>
            <a:r>
              <a:rPr sz="850" spc="20" dirty="0">
                <a:solidFill>
                  <a:srgbClr val="F9F9F9"/>
                </a:solidFill>
                <a:latin typeface="Arial"/>
                <a:cs typeface="Arial"/>
              </a:rPr>
              <a:t>2</a:t>
            </a:r>
            <a:endParaRPr sz="8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054"/>
            <a:ext cx="9046317" cy="514044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203948" y="4447086"/>
            <a:ext cx="512746" cy="14660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373784" y="4502065"/>
            <a:ext cx="653415" cy="0"/>
          </a:xfrm>
          <a:custGeom>
            <a:avLst/>
            <a:gdLst/>
            <a:ahLst/>
            <a:cxnLst/>
            <a:rect l="l" t="t" r="r" b="b"/>
            <a:pathLst>
              <a:path w="653415">
                <a:moveTo>
                  <a:pt x="0" y="0"/>
                </a:moveTo>
                <a:lnTo>
                  <a:pt x="653141" y="0"/>
                </a:lnTo>
              </a:path>
            </a:pathLst>
          </a:custGeom>
          <a:ln w="183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6434588" y="1679926"/>
            <a:ext cx="403860" cy="156845"/>
          </a:xfrm>
          <a:prstGeom prst="rect">
            <a:avLst/>
          </a:prstGeom>
          <a:solidFill>
            <a:srgbClr val="1A5477"/>
          </a:solidFill>
        </p:spPr>
        <p:txBody>
          <a:bodyPr vert="horz" wrap="square" lIns="0" tIns="44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5"/>
              </a:spcBef>
            </a:pPr>
            <a:r>
              <a:rPr sz="900" spc="25" dirty="0">
                <a:solidFill>
                  <a:srgbClr val="F6F6F7"/>
                </a:solidFill>
                <a:latin typeface="Arial"/>
                <a:cs typeface="Arial"/>
              </a:rPr>
              <a:t>START</a:t>
            </a:r>
            <a:endParaRPr sz="9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833672" y="4981617"/>
            <a:ext cx="1255395" cy="160655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950" b="1" spc="-5" dirty="0">
                <a:solidFill>
                  <a:srgbClr val="592680"/>
                </a:solidFill>
                <a:latin typeface="Arial"/>
                <a:cs typeface="Arial"/>
                <a:hlinkClick r:id="rId4"/>
              </a:rPr>
              <a:t>www.inte11ipaat.com</a:t>
            </a:r>
            <a:endParaRPr sz="9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366985" y="2259741"/>
            <a:ext cx="560705" cy="165100"/>
          </a:xfrm>
          <a:prstGeom prst="rect">
            <a:avLst/>
          </a:prstGeom>
          <a:solidFill>
            <a:srgbClr val="5D4675"/>
          </a:solidFill>
        </p:spPr>
        <p:txBody>
          <a:bodyPr vert="horz" wrap="square" lIns="0" tIns="508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0"/>
              </a:spcBef>
            </a:pPr>
            <a:r>
              <a:rPr sz="900" spc="15" dirty="0">
                <a:solidFill>
                  <a:srgbClr val="F6F6F7"/>
                </a:solidFill>
                <a:latin typeface="Arial"/>
                <a:cs typeface="Arial"/>
              </a:rPr>
              <a:t>Count </a:t>
            </a:r>
            <a:r>
              <a:rPr sz="950" spc="55" dirty="0">
                <a:solidFill>
                  <a:srgbClr val="F6F6F7"/>
                </a:solidFill>
                <a:latin typeface="Arial"/>
                <a:cs typeface="Arial"/>
              </a:rPr>
              <a:t>=</a:t>
            </a:r>
            <a:r>
              <a:rPr sz="950" spc="25" dirty="0">
                <a:solidFill>
                  <a:srgbClr val="F6F6F7"/>
                </a:solidFill>
                <a:latin typeface="Arial"/>
                <a:cs typeface="Arial"/>
              </a:rPr>
              <a:t> </a:t>
            </a:r>
            <a:r>
              <a:rPr sz="900" spc="50" dirty="0">
                <a:solidFill>
                  <a:srgbClr val="F6F6F7"/>
                </a:solidFill>
                <a:latin typeface="Arial"/>
                <a:cs typeface="Arial"/>
              </a:rPr>
              <a:t>0</a:t>
            </a:r>
            <a:endParaRPr sz="9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226383" y="3726319"/>
            <a:ext cx="831215" cy="156845"/>
          </a:xfrm>
          <a:prstGeom prst="rect">
            <a:avLst/>
          </a:prstGeom>
          <a:solidFill>
            <a:srgbClr val="5D4675"/>
          </a:solidFill>
        </p:spPr>
        <p:txBody>
          <a:bodyPr vert="horz" wrap="square" lIns="0" tIns="44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5"/>
              </a:spcBef>
            </a:pPr>
            <a:r>
              <a:rPr sz="900" spc="45" dirty="0">
                <a:solidFill>
                  <a:srgbClr val="F6F6F7"/>
                </a:solidFill>
                <a:latin typeface="Arial"/>
                <a:cs typeface="Arial"/>
              </a:rPr>
              <a:t>Add 1 </a:t>
            </a:r>
            <a:r>
              <a:rPr sz="900" spc="30" dirty="0">
                <a:solidFill>
                  <a:srgbClr val="F6F6F7"/>
                </a:solidFill>
                <a:latin typeface="Arial"/>
                <a:cs typeface="Arial"/>
              </a:rPr>
              <a:t>to</a:t>
            </a:r>
            <a:r>
              <a:rPr sz="900" spc="-60" dirty="0">
                <a:solidFill>
                  <a:srgbClr val="F6F6F7"/>
                </a:solidFill>
                <a:latin typeface="Arial"/>
                <a:cs typeface="Arial"/>
              </a:rPr>
              <a:t> </a:t>
            </a:r>
            <a:r>
              <a:rPr sz="900" spc="10" dirty="0">
                <a:solidFill>
                  <a:srgbClr val="F6F6F7"/>
                </a:solidFill>
                <a:latin typeface="Arial"/>
                <a:cs typeface="Arial"/>
              </a:rPr>
              <a:t>Count</a:t>
            </a:r>
            <a:endParaRPr sz="9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480453" y="4301269"/>
            <a:ext cx="425450" cy="1708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50" b="1" dirty="0">
                <a:solidFill>
                  <a:srgbClr val="FD0000"/>
                </a:solidFill>
                <a:latin typeface="Arial"/>
                <a:cs typeface="Arial"/>
              </a:rPr>
              <a:t>FALSE</a:t>
            </a:r>
            <a:endParaRPr sz="9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3357270" cy="51434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662476" y="613917"/>
            <a:ext cx="817953" cy="70554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486710" y="0"/>
            <a:ext cx="0" cy="2315210"/>
          </a:xfrm>
          <a:custGeom>
            <a:avLst/>
            <a:gdLst/>
            <a:ahLst/>
            <a:cxnLst/>
            <a:rect l="l" t="t" r="r" b="b"/>
            <a:pathLst>
              <a:path h="2315210">
                <a:moveTo>
                  <a:pt x="0" y="2315173"/>
                </a:moveTo>
                <a:lnTo>
                  <a:pt x="0" y="0"/>
                </a:lnTo>
              </a:path>
            </a:pathLst>
          </a:custGeom>
          <a:ln w="2746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006637" y="9162"/>
            <a:ext cx="0" cy="610870"/>
          </a:xfrm>
          <a:custGeom>
            <a:avLst/>
            <a:gdLst/>
            <a:ahLst/>
            <a:cxnLst/>
            <a:rect l="l" t="t" r="r" b="b"/>
            <a:pathLst>
              <a:path h="610870">
                <a:moveTo>
                  <a:pt x="0" y="610863"/>
                </a:moveTo>
                <a:lnTo>
                  <a:pt x="0" y="0"/>
                </a:lnTo>
              </a:path>
            </a:pathLst>
          </a:custGeom>
          <a:ln w="2441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532491" y="12217"/>
            <a:ext cx="1489710" cy="0"/>
          </a:xfrm>
          <a:custGeom>
            <a:avLst/>
            <a:gdLst/>
            <a:ahLst/>
            <a:cxnLst/>
            <a:rect l="l" t="t" r="r" b="b"/>
            <a:pathLst>
              <a:path w="1489709">
                <a:moveTo>
                  <a:pt x="0" y="0"/>
                </a:moveTo>
                <a:lnTo>
                  <a:pt x="1489406" y="0"/>
                </a:lnTo>
              </a:path>
            </a:pathLst>
          </a:custGeom>
          <a:ln w="916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238416" y="12217"/>
            <a:ext cx="1221105" cy="0"/>
          </a:xfrm>
          <a:custGeom>
            <a:avLst/>
            <a:gdLst/>
            <a:ahLst/>
            <a:cxnLst/>
            <a:rect l="l" t="t" r="r" b="b"/>
            <a:pathLst>
              <a:path w="1221104">
                <a:moveTo>
                  <a:pt x="0" y="0"/>
                </a:moveTo>
                <a:lnTo>
                  <a:pt x="1220825" y="0"/>
                </a:lnTo>
              </a:path>
            </a:pathLst>
          </a:custGeom>
          <a:ln w="1221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357269" y="2296847"/>
            <a:ext cx="5786755" cy="0"/>
          </a:xfrm>
          <a:custGeom>
            <a:avLst/>
            <a:gdLst/>
            <a:ahLst/>
            <a:cxnLst/>
            <a:rect l="l" t="t" r="r" b="b"/>
            <a:pathLst>
              <a:path w="5786755">
                <a:moveTo>
                  <a:pt x="0" y="0"/>
                </a:moveTo>
                <a:lnTo>
                  <a:pt x="5786730" y="0"/>
                </a:lnTo>
              </a:path>
            </a:pathLst>
          </a:custGeom>
          <a:ln w="274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357269" y="3695725"/>
            <a:ext cx="5585460" cy="0"/>
          </a:xfrm>
          <a:custGeom>
            <a:avLst/>
            <a:gdLst/>
            <a:ahLst/>
            <a:cxnLst/>
            <a:rect l="l" t="t" r="r" b="b"/>
            <a:pathLst>
              <a:path w="5585459">
                <a:moveTo>
                  <a:pt x="0" y="0"/>
                </a:moveTo>
                <a:lnTo>
                  <a:pt x="5585275" y="0"/>
                </a:lnTo>
              </a:path>
            </a:pathLst>
          </a:custGeom>
          <a:ln w="916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357269" y="4001157"/>
            <a:ext cx="5573395" cy="0"/>
          </a:xfrm>
          <a:custGeom>
            <a:avLst/>
            <a:gdLst/>
            <a:ahLst/>
            <a:cxnLst/>
            <a:rect l="l" t="t" r="r" b="b"/>
            <a:pathLst>
              <a:path w="5573395">
                <a:moveTo>
                  <a:pt x="0" y="0"/>
                </a:moveTo>
                <a:lnTo>
                  <a:pt x="5573066" y="0"/>
                </a:lnTo>
              </a:path>
            </a:pathLst>
          </a:custGeom>
          <a:ln w="916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3396416" y="234954"/>
            <a:ext cx="384175" cy="2012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50" b="1" spc="25" dirty="0">
                <a:solidFill>
                  <a:srgbClr val="7C7C7C"/>
                </a:solidFill>
                <a:latin typeface="Arial"/>
                <a:cs typeface="Arial"/>
              </a:rPr>
              <a:t>code</a:t>
            </a:r>
            <a:endParaRPr sz="115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833672" y="4981617"/>
            <a:ext cx="1255395" cy="160655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950" b="1" spc="-5" dirty="0">
                <a:solidFill>
                  <a:srgbClr val="592680"/>
                </a:solidFill>
                <a:latin typeface="Arial"/>
                <a:cs typeface="Arial"/>
                <a:hlinkClick r:id="rId4"/>
              </a:rPr>
              <a:t>www.inte11ipaat.com</a:t>
            </a:r>
            <a:endParaRPr sz="95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429989" y="569104"/>
            <a:ext cx="213995" cy="697865"/>
          </a:xfrm>
          <a:prstGeom prst="rect">
            <a:avLst/>
          </a:prstGeom>
        </p:spPr>
        <p:txBody>
          <a:bodyPr vert="horz" wrap="square" lIns="0" tIns="596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70"/>
              </a:spcBef>
            </a:pPr>
            <a:r>
              <a:rPr sz="1300" spc="40" dirty="0">
                <a:solidFill>
                  <a:srgbClr val="1A5477"/>
                </a:solidFill>
                <a:latin typeface="Courier New"/>
                <a:cs typeface="Courier New"/>
              </a:rPr>
              <a:t>1</a:t>
            </a:r>
            <a:r>
              <a:rPr sz="1300" spc="-715" dirty="0">
                <a:solidFill>
                  <a:srgbClr val="1A5477"/>
                </a:solidFill>
                <a:latin typeface="Courier New"/>
                <a:cs typeface="Courier New"/>
              </a:rPr>
              <a:t> </a:t>
            </a:r>
            <a:r>
              <a:rPr sz="1300" spc="-245" dirty="0">
                <a:solidFill>
                  <a:srgbClr val="EF7E0A"/>
                </a:solidFill>
                <a:latin typeface="Courier New"/>
                <a:cs typeface="Courier New"/>
              </a:rPr>
              <a:t>'</a:t>
            </a:r>
            <a:endParaRPr sz="1300">
              <a:latin typeface="Courier New"/>
              <a:cs typeface="Courier New"/>
            </a:endParaRPr>
          </a:p>
          <a:p>
            <a:pPr marL="27305">
              <a:lnSpc>
                <a:spcPct val="100000"/>
              </a:lnSpc>
              <a:spcBef>
                <a:spcPts val="345"/>
              </a:spcBef>
            </a:pPr>
            <a:r>
              <a:rPr sz="1200" spc="45" dirty="0">
                <a:solidFill>
                  <a:srgbClr val="1A5477"/>
                </a:solidFill>
                <a:latin typeface="Times New Roman"/>
                <a:cs typeface="Times New Roman"/>
              </a:rPr>
              <a:t>2</a:t>
            </a:r>
            <a:endParaRPr sz="1200">
              <a:latin typeface="Times New Roman"/>
              <a:cs typeface="Times New Roman"/>
            </a:endParaRPr>
          </a:p>
          <a:p>
            <a:pPr marL="24765">
              <a:lnSpc>
                <a:spcPct val="100000"/>
              </a:lnSpc>
              <a:spcBef>
                <a:spcPts val="195"/>
              </a:spcBef>
            </a:pPr>
            <a:r>
              <a:rPr sz="1150" spc="30" dirty="0">
                <a:solidFill>
                  <a:srgbClr val="1A5477"/>
                </a:solidFill>
                <a:latin typeface="Arial"/>
                <a:cs typeface="Arial"/>
              </a:rPr>
              <a:t>3</a:t>
            </a:r>
            <a:endParaRPr sz="115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007440" y="608853"/>
            <a:ext cx="3298825" cy="465455"/>
          </a:xfrm>
          <a:prstGeom prst="rect">
            <a:avLst/>
          </a:prstGeom>
        </p:spPr>
        <p:txBody>
          <a:bodyPr vert="horz" wrap="square" lIns="0" tIns="34925" rIns="0" bIns="0" rtlCol="0">
            <a:spAutoFit/>
          </a:bodyPr>
          <a:lstStyle/>
          <a:p>
            <a:pPr marL="562610" marR="5080" indent="-550545">
              <a:lnSpc>
                <a:spcPts val="1660"/>
              </a:lnSpc>
              <a:spcBef>
                <a:spcPts val="275"/>
              </a:spcBef>
            </a:pPr>
            <a:r>
              <a:rPr sz="1500" spc="-195" dirty="0">
                <a:solidFill>
                  <a:srgbClr val="EF7E0A"/>
                </a:solidFill>
                <a:latin typeface="Courier New"/>
                <a:cs typeface="Courier New"/>
              </a:rPr>
              <a:t>its </a:t>
            </a:r>
            <a:r>
              <a:rPr sz="1000" spc="-125" dirty="0">
                <a:solidFill>
                  <a:srgbClr val="7C7C7C"/>
                </a:solidFill>
                <a:latin typeface="Arial"/>
                <a:cs typeface="Arial"/>
              </a:rPr>
              <a:t>= </a:t>
            </a:r>
            <a:r>
              <a:rPr sz="1500" spc="-170" dirty="0">
                <a:solidFill>
                  <a:srgbClr val="7C7C7C"/>
                </a:solidFill>
                <a:latin typeface="Courier New"/>
                <a:cs typeface="Courier New"/>
              </a:rPr>
              <a:t>["apple", </a:t>
            </a:r>
            <a:r>
              <a:rPr sz="1500" spc="-175" dirty="0">
                <a:solidFill>
                  <a:srgbClr val="7C7C7C"/>
                </a:solidFill>
                <a:latin typeface="Courier New"/>
                <a:cs typeface="Courier New"/>
              </a:rPr>
              <a:t>"banana", </a:t>
            </a:r>
            <a:r>
              <a:rPr sz="1500" spc="-170" dirty="0">
                <a:solidFill>
                  <a:srgbClr val="7C7C7C"/>
                </a:solidFill>
                <a:latin typeface="Courier New"/>
                <a:cs typeface="Courier New"/>
              </a:rPr>
              <a:t>"cherry"]  fruits:</a:t>
            </a:r>
            <a:endParaRPr sz="1500">
              <a:latin typeface="Courier New"/>
              <a:cs typeface="Courier New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581089" y="225791"/>
            <a:ext cx="497840" cy="2012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50" b="1" spc="15" dirty="0">
                <a:solidFill>
                  <a:srgbClr val="7C7C7C"/>
                </a:solidFill>
                <a:latin typeface="Arial"/>
                <a:cs typeface="Arial"/>
              </a:rPr>
              <a:t>output</a:t>
            </a:r>
            <a:endParaRPr sz="115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316687" y="0"/>
            <a:ext cx="583565" cy="112522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7200" spc="190" dirty="0">
                <a:solidFill>
                  <a:srgbClr val="345674"/>
                </a:solidFill>
                <a:latin typeface="Arial"/>
                <a:cs typeface="Arial"/>
              </a:rPr>
              <a:t>,.</a:t>
            </a:r>
            <a:endParaRPr sz="72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628904" y="541657"/>
            <a:ext cx="601980" cy="88391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 indent="17780">
              <a:lnSpc>
                <a:spcPct val="124900"/>
              </a:lnSpc>
              <a:spcBef>
                <a:spcPts val="110"/>
              </a:spcBef>
            </a:pPr>
            <a:r>
              <a:rPr sz="1500" spc="-170" dirty="0">
                <a:solidFill>
                  <a:srgbClr val="1A5477"/>
                </a:solidFill>
                <a:latin typeface="Courier New"/>
                <a:cs typeface="Courier New"/>
              </a:rPr>
              <a:t>apple  </a:t>
            </a:r>
            <a:r>
              <a:rPr sz="1500" spc="-185" dirty="0">
                <a:solidFill>
                  <a:srgbClr val="1A5477"/>
                </a:solidFill>
                <a:latin typeface="Courier New"/>
                <a:cs typeface="Courier New"/>
              </a:rPr>
              <a:t>banana  </a:t>
            </a:r>
            <a:r>
              <a:rPr sz="1500" spc="-180" dirty="0">
                <a:solidFill>
                  <a:srgbClr val="1A5477"/>
                </a:solidFill>
                <a:latin typeface="Courier New"/>
                <a:cs typeface="Courier New"/>
              </a:rPr>
              <a:t>cheery</a:t>
            </a:r>
            <a:endParaRPr sz="1500">
              <a:latin typeface="Courier New"/>
              <a:cs typeface="Courier New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381004" y="2380808"/>
            <a:ext cx="1414145" cy="1069975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63500">
              <a:lnSpc>
                <a:spcPct val="100000"/>
              </a:lnSpc>
              <a:spcBef>
                <a:spcPts val="375"/>
              </a:spcBef>
            </a:pPr>
            <a:r>
              <a:rPr sz="1150" b="1" spc="5" dirty="0">
                <a:solidFill>
                  <a:srgbClr val="7C7C7C"/>
                </a:solidFill>
                <a:latin typeface="Arial"/>
                <a:cs typeface="Arial"/>
              </a:rPr>
              <a:t>variable</a:t>
            </a:r>
            <a:endParaRPr sz="11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65"/>
              </a:spcBef>
            </a:pPr>
            <a:r>
              <a:rPr sz="1500" spc="-145" dirty="0">
                <a:solidFill>
                  <a:srgbClr val="1A5477"/>
                </a:solidFill>
                <a:latin typeface="Courier New"/>
                <a:cs typeface="Courier New"/>
              </a:rPr>
              <a:t>x </a:t>
            </a:r>
            <a:r>
              <a:rPr sz="1500" spc="-185" dirty="0">
                <a:solidFill>
                  <a:srgbClr val="1A5477"/>
                </a:solidFill>
                <a:latin typeface="Courier New"/>
                <a:cs typeface="Courier New"/>
              </a:rPr>
              <a:t>in </a:t>
            </a:r>
            <a:r>
              <a:rPr sz="1500" spc="-150" dirty="0">
                <a:solidFill>
                  <a:srgbClr val="1A5477"/>
                </a:solidFill>
                <a:latin typeface="Courier New"/>
                <a:cs typeface="Courier New"/>
              </a:rPr>
              <a:t>fruit[0]</a:t>
            </a:r>
            <a:r>
              <a:rPr sz="1500" spc="-305" dirty="0">
                <a:solidFill>
                  <a:srgbClr val="1A5477"/>
                </a:solidFill>
                <a:latin typeface="Courier New"/>
                <a:cs typeface="Courier New"/>
              </a:rPr>
              <a:t> </a:t>
            </a:r>
            <a:r>
              <a:rPr sz="1000" spc="-95" dirty="0">
                <a:solidFill>
                  <a:srgbClr val="1A5477"/>
                </a:solidFill>
                <a:latin typeface="Arial"/>
                <a:cs typeface="Arial"/>
              </a:rPr>
              <a:t>=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85"/>
              </a:spcBef>
            </a:pPr>
            <a:r>
              <a:rPr sz="1500" spc="-145" dirty="0">
                <a:solidFill>
                  <a:srgbClr val="1A5477"/>
                </a:solidFill>
                <a:latin typeface="Courier New"/>
                <a:cs typeface="Courier New"/>
              </a:rPr>
              <a:t>x </a:t>
            </a:r>
            <a:r>
              <a:rPr sz="1500" spc="-185" dirty="0">
                <a:solidFill>
                  <a:srgbClr val="1A5477"/>
                </a:solidFill>
                <a:latin typeface="Courier New"/>
                <a:cs typeface="Courier New"/>
              </a:rPr>
              <a:t>in </a:t>
            </a:r>
            <a:r>
              <a:rPr sz="1500" spc="-150" dirty="0">
                <a:solidFill>
                  <a:srgbClr val="1A5477"/>
                </a:solidFill>
                <a:latin typeface="Courier New"/>
                <a:cs typeface="Courier New"/>
              </a:rPr>
              <a:t>fruit[l]</a:t>
            </a:r>
            <a:r>
              <a:rPr sz="1500" spc="-305" dirty="0">
                <a:solidFill>
                  <a:srgbClr val="1A5477"/>
                </a:solidFill>
                <a:latin typeface="Courier New"/>
                <a:cs typeface="Courier New"/>
              </a:rPr>
              <a:t> </a:t>
            </a:r>
            <a:r>
              <a:rPr sz="1000" spc="-95" dirty="0">
                <a:solidFill>
                  <a:srgbClr val="1A5477"/>
                </a:solidFill>
                <a:latin typeface="Arial"/>
                <a:cs typeface="Arial"/>
              </a:rPr>
              <a:t>=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15"/>
              </a:spcBef>
            </a:pPr>
            <a:r>
              <a:rPr sz="1500" spc="-145" dirty="0">
                <a:solidFill>
                  <a:srgbClr val="1A5477"/>
                </a:solidFill>
                <a:latin typeface="Courier New"/>
                <a:cs typeface="Courier New"/>
              </a:rPr>
              <a:t>x </a:t>
            </a:r>
            <a:r>
              <a:rPr sz="1500" spc="-165" dirty="0">
                <a:solidFill>
                  <a:srgbClr val="1A5477"/>
                </a:solidFill>
                <a:latin typeface="Courier New"/>
                <a:cs typeface="Courier New"/>
              </a:rPr>
              <a:t>in </a:t>
            </a:r>
            <a:r>
              <a:rPr sz="1500" spc="-150" dirty="0">
                <a:solidFill>
                  <a:srgbClr val="1A5477"/>
                </a:solidFill>
                <a:latin typeface="Courier New"/>
                <a:cs typeface="Courier New"/>
              </a:rPr>
              <a:t>fruit[2]</a:t>
            </a:r>
            <a:r>
              <a:rPr sz="1500" spc="-375" dirty="0">
                <a:solidFill>
                  <a:srgbClr val="1A5477"/>
                </a:solidFill>
                <a:latin typeface="Courier New"/>
                <a:cs typeface="Courier New"/>
              </a:rPr>
              <a:t> </a:t>
            </a:r>
            <a:r>
              <a:rPr sz="1100" spc="-105" dirty="0">
                <a:solidFill>
                  <a:srgbClr val="1A5477"/>
                </a:solidFill>
                <a:latin typeface="Arial"/>
                <a:cs typeface="Arial"/>
              </a:rPr>
              <a:t>=</a:t>
            </a:r>
            <a:endParaRPr sz="11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885099" y="2588050"/>
            <a:ext cx="575945" cy="86233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 indent="2540">
              <a:lnSpc>
                <a:spcPct val="122300"/>
              </a:lnSpc>
              <a:spcBef>
                <a:spcPts val="85"/>
              </a:spcBef>
            </a:pPr>
            <a:r>
              <a:rPr sz="1500" spc="-185" dirty="0">
                <a:solidFill>
                  <a:srgbClr val="1A5477"/>
                </a:solidFill>
                <a:latin typeface="Courier New"/>
                <a:cs typeface="Courier New"/>
              </a:rPr>
              <a:t>apple  </a:t>
            </a:r>
            <a:r>
              <a:rPr sz="1500" spc="-204" dirty="0">
                <a:solidFill>
                  <a:srgbClr val="1A5477"/>
                </a:solidFill>
                <a:latin typeface="Courier New"/>
                <a:cs typeface="Courier New"/>
              </a:rPr>
              <a:t>banana  </a:t>
            </a:r>
            <a:r>
              <a:rPr sz="1500" spc="-185" dirty="0">
                <a:solidFill>
                  <a:srgbClr val="1A5477"/>
                </a:solidFill>
                <a:latin typeface="Courier New"/>
                <a:cs typeface="Courier New"/>
              </a:rPr>
              <a:t>cherry</a:t>
            </a:r>
            <a:endParaRPr sz="15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38240" y="97737"/>
            <a:ext cx="1672531" cy="129503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399281" y="48869"/>
            <a:ext cx="634829" cy="56199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7666" y="2727505"/>
            <a:ext cx="3113105" cy="182953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285098" y="1282813"/>
            <a:ext cx="3882224" cy="299323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61776" y="0"/>
            <a:ext cx="1266825" cy="560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500" spc="-1085" dirty="0">
                <a:solidFill>
                  <a:srgbClr val="7E7BA5"/>
                </a:solidFill>
                <a:latin typeface="Times New Roman"/>
                <a:cs typeface="Times New Roman"/>
              </a:rPr>
              <a:t>_</a:t>
            </a:r>
            <a:r>
              <a:rPr sz="3500" spc="-509" dirty="0">
                <a:solidFill>
                  <a:srgbClr val="7E7BA5"/>
                </a:solidFill>
                <a:latin typeface="Times New Roman"/>
                <a:cs typeface="Times New Roman"/>
              </a:rPr>
              <a:t> </a:t>
            </a:r>
            <a:r>
              <a:rPr sz="3500" spc="-605" dirty="0">
                <a:solidFill>
                  <a:srgbClr val="C67E52"/>
                </a:solidFill>
                <a:latin typeface="Times New Roman"/>
                <a:cs typeface="Times New Roman"/>
              </a:rPr>
              <a:t>j</a:t>
            </a:r>
            <a:r>
              <a:rPr sz="3500" spc="-415" dirty="0">
                <a:solidFill>
                  <a:srgbClr val="C67E52"/>
                </a:solidFill>
                <a:latin typeface="Times New Roman"/>
                <a:cs typeface="Times New Roman"/>
              </a:rPr>
              <a:t> </a:t>
            </a:r>
            <a:r>
              <a:rPr sz="3500" spc="-225" dirty="0">
                <a:solidFill>
                  <a:srgbClr val="7E7BA5"/>
                </a:solidFill>
                <a:latin typeface="Times New Roman"/>
                <a:cs typeface="Times New Roman"/>
              </a:rPr>
              <a:t>nte</a:t>
            </a:r>
            <a:r>
              <a:rPr sz="2050" spc="-225" dirty="0">
                <a:solidFill>
                  <a:srgbClr val="7E7BA5"/>
                </a:solidFill>
                <a:latin typeface="Arial"/>
                <a:cs typeface="Arial"/>
              </a:rPr>
              <a:t>Iii</a:t>
            </a:r>
            <a:r>
              <a:rPr sz="1900" b="1" spc="-225" dirty="0">
                <a:solidFill>
                  <a:srgbClr val="F4801D"/>
                </a:solidFill>
                <a:latin typeface="Arial"/>
                <a:cs typeface="Arial"/>
              </a:rPr>
              <a:t>Paat</a:t>
            </a:r>
            <a:endParaRPr sz="19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631674" y="585182"/>
            <a:ext cx="4961890" cy="6136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950" b="1" spc="25" dirty="0" smtClean="0">
                <a:solidFill>
                  <a:srgbClr val="6D2D9C"/>
                </a:solidFill>
                <a:latin typeface="Arial"/>
                <a:cs typeface="Arial"/>
              </a:rPr>
              <a:t>Ever</a:t>
            </a:r>
            <a:r>
              <a:rPr lang="en-IN" sz="1950" b="1" spc="25" smtClean="0">
                <a:solidFill>
                  <a:srgbClr val="6D2D9C"/>
                </a:solidFill>
                <a:latin typeface="Arial"/>
                <a:cs typeface="Arial"/>
              </a:rPr>
              <a:t>1</a:t>
            </a:r>
            <a:r>
              <a:rPr sz="1950" b="1" spc="15" smtClean="0">
                <a:solidFill>
                  <a:srgbClr val="6D2D9C"/>
                </a:solidFill>
                <a:latin typeface="Arial"/>
                <a:cs typeface="Arial"/>
              </a:rPr>
              <a:t> </a:t>
            </a:r>
            <a:r>
              <a:rPr sz="1950" b="1" spc="40" dirty="0">
                <a:solidFill>
                  <a:srgbClr val="6D2D9C"/>
                </a:solidFill>
                <a:latin typeface="Arial"/>
                <a:cs typeface="Arial"/>
              </a:rPr>
              <a:t>wondered</a:t>
            </a:r>
            <a:r>
              <a:rPr sz="1950" b="1" spc="-55" dirty="0">
                <a:solidFill>
                  <a:srgbClr val="6D2D9C"/>
                </a:solidFill>
                <a:latin typeface="Arial"/>
                <a:cs typeface="Arial"/>
              </a:rPr>
              <a:t> </a:t>
            </a:r>
            <a:r>
              <a:rPr sz="1950" b="1" spc="25" dirty="0">
                <a:solidFill>
                  <a:srgbClr val="6D2D9C"/>
                </a:solidFill>
                <a:latin typeface="Arial"/>
                <a:cs typeface="Arial"/>
              </a:rPr>
              <a:t>Why</a:t>
            </a:r>
            <a:r>
              <a:rPr sz="1950" b="1" spc="-30" dirty="0">
                <a:solidFill>
                  <a:srgbClr val="6D2D9C"/>
                </a:solidFill>
                <a:latin typeface="Arial"/>
                <a:cs typeface="Arial"/>
              </a:rPr>
              <a:t> </a:t>
            </a:r>
            <a:r>
              <a:rPr sz="1950" b="1" spc="55" dirty="0">
                <a:solidFill>
                  <a:srgbClr val="6D2D9C"/>
                </a:solidFill>
                <a:latin typeface="Arial"/>
                <a:cs typeface="Arial"/>
              </a:rPr>
              <a:t>is</a:t>
            </a:r>
            <a:r>
              <a:rPr sz="1950" b="1" spc="-30" dirty="0">
                <a:solidFill>
                  <a:srgbClr val="6D2D9C"/>
                </a:solidFill>
                <a:latin typeface="Arial"/>
                <a:cs typeface="Arial"/>
              </a:rPr>
              <a:t> </a:t>
            </a:r>
            <a:r>
              <a:rPr sz="1950" b="1" spc="45" dirty="0">
                <a:solidFill>
                  <a:srgbClr val="6D2D9C"/>
                </a:solidFill>
                <a:latin typeface="Arial"/>
                <a:cs typeface="Arial"/>
              </a:rPr>
              <a:t>it</a:t>
            </a:r>
            <a:r>
              <a:rPr sz="1950" b="1" spc="-100" dirty="0">
                <a:solidFill>
                  <a:srgbClr val="6D2D9C"/>
                </a:solidFill>
                <a:latin typeface="Arial"/>
                <a:cs typeface="Arial"/>
              </a:rPr>
              <a:t> </a:t>
            </a:r>
            <a:r>
              <a:rPr sz="1950" b="1" spc="70" dirty="0">
                <a:solidFill>
                  <a:srgbClr val="6D2D9C"/>
                </a:solidFill>
                <a:latin typeface="Arial"/>
                <a:cs typeface="Arial"/>
              </a:rPr>
              <a:t>named</a:t>
            </a:r>
            <a:r>
              <a:rPr sz="1950" b="1" spc="-150" dirty="0">
                <a:solidFill>
                  <a:srgbClr val="6D2D9C"/>
                </a:solidFill>
                <a:latin typeface="Arial"/>
                <a:cs typeface="Arial"/>
              </a:rPr>
              <a:t> </a:t>
            </a:r>
            <a:r>
              <a:rPr sz="1950" b="1" spc="40" dirty="0">
                <a:solidFill>
                  <a:srgbClr val="6D2D9C"/>
                </a:solidFill>
                <a:latin typeface="Arial"/>
                <a:cs typeface="Arial"/>
              </a:rPr>
              <a:t>Python?</a:t>
            </a:r>
            <a:endParaRPr sz="195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53315" y="1355669"/>
            <a:ext cx="2872105" cy="692785"/>
          </a:xfrm>
          <a:custGeom>
            <a:avLst/>
            <a:gdLst/>
            <a:ahLst/>
            <a:cxnLst/>
            <a:rect l="l" t="t" r="r" b="b"/>
            <a:pathLst>
              <a:path w="2872105" h="692785">
                <a:moveTo>
                  <a:pt x="0" y="0"/>
                </a:moveTo>
                <a:lnTo>
                  <a:pt x="2871991" y="0"/>
                </a:lnTo>
                <a:lnTo>
                  <a:pt x="2871991" y="692578"/>
                </a:lnTo>
                <a:lnTo>
                  <a:pt x="0" y="692578"/>
                </a:lnTo>
                <a:lnTo>
                  <a:pt x="0" y="0"/>
                </a:lnTo>
                <a:close/>
              </a:path>
            </a:pathLst>
          </a:custGeom>
          <a:solidFill>
            <a:srgbClr val="5B4B7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48075" y="1369887"/>
            <a:ext cx="2915920" cy="6057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5080">
              <a:lnSpc>
                <a:spcPct val="100000"/>
              </a:lnSpc>
              <a:spcBef>
                <a:spcPts val="105"/>
              </a:spcBef>
            </a:pPr>
            <a:r>
              <a:rPr sz="3800" b="1" spc="50" dirty="0">
                <a:solidFill>
                  <a:srgbClr val="FBFBFB"/>
                </a:solidFill>
                <a:latin typeface="Arial"/>
                <a:cs typeface="Arial"/>
              </a:rPr>
              <a:t>Introduction</a:t>
            </a:r>
            <a:endParaRPr sz="3800" dirty="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48075" y="2047946"/>
            <a:ext cx="2406650" cy="678815"/>
          </a:xfrm>
          <a:prstGeom prst="rect">
            <a:avLst/>
          </a:prstGeom>
          <a:solidFill>
            <a:srgbClr val="5B4B75"/>
          </a:solidFill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3800" b="1" spc="-95" dirty="0">
                <a:solidFill>
                  <a:srgbClr val="FBFBFB"/>
                </a:solidFill>
                <a:latin typeface="Arial"/>
                <a:cs typeface="Arial"/>
              </a:rPr>
              <a:t>To</a:t>
            </a:r>
            <a:r>
              <a:rPr sz="3800" b="1" spc="114" dirty="0">
                <a:solidFill>
                  <a:srgbClr val="FBFBFB"/>
                </a:solidFill>
                <a:latin typeface="Arial"/>
                <a:cs typeface="Arial"/>
              </a:rPr>
              <a:t> </a:t>
            </a:r>
            <a:r>
              <a:rPr sz="3800" b="1" spc="40" dirty="0">
                <a:solidFill>
                  <a:srgbClr val="FBFBFB"/>
                </a:solidFill>
                <a:latin typeface="Arial"/>
                <a:cs typeface="Arial"/>
              </a:rPr>
              <a:t>Python</a:t>
            </a:r>
            <a:endParaRPr sz="38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016082" y="4981950"/>
            <a:ext cx="116205" cy="80645"/>
          </a:xfrm>
          <a:custGeom>
            <a:avLst/>
            <a:gdLst/>
            <a:ahLst/>
            <a:cxnLst/>
            <a:rect l="l" t="t" r="r" b="b"/>
            <a:pathLst>
              <a:path w="116205" h="80645">
                <a:moveTo>
                  <a:pt x="0" y="80614"/>
                </a:moveTo>
                <a:lnTo>
                  <a:pt x="115978" y="80614"/>
                </a:lnTo>
                <a:lnTo>
                  <a:pt x="115978" y="0"/>
                </a:lnTo>
                <a:lnTo>
                  <a:pt x="0" y="0"/>
                </a:lnTo>
                <a:lnTo>
                  <a:pt x="0" y="80614"/>
                </a:lnTo>
                <a:close/>
              </a:path>
            </a:pathLst>
          </a:custGeom>
          <a:solidFill>
            <a:srgbClr val="5B4B7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016082" y="4488686"/>
            <a:ext cx="130175" cy="5219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045"/>
              </a:lnSpc>
            </a:pPr>
            <a:r>
              <a:rPr sz="3700" b="1" spc="-420" dirty="0">
                <a:solidFill>
                  <a:srgbClr val="E8CCB1"/>
                </a:solidFill>
                <a:latin typeface="Times New Roman"/>
                <a:cs typeface="Times New Roman"/>
              </a:rPr>
              <a:t>I</a:t>
            </a:r>
            <a:endParaRPr sz="37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005458" y="4353162"/>
            <a:ext cx="241300" cy="629285"/>
          </a:xfrm>
          <a:custGeom>
            <a:avLst/>
            <a:gdLst/>
            <a:ahLst/>
            <a:cxnLst/>
            <a:rect l="l" t="t" r="r" b="b"/>
            <a:pathLst>
              <a:path w="241300" h="629285">
                <a:moveTo>
                  <a:pt x="0" y="0"/>
                </a:moveTo>
                <a:lnTo>
                  <a:pt x="241112" y="0"/>
                </a:lnTo>
                <a:lnTo>
                  <a:pt x="241112" y="628788"/>
                </a:lnTo>
                <a:lnTo>
                  <a:pt x="0" y="628788"/>
                </a:lnTo>
                <a:lnTo>
                  <a:pt x="0" y="0"/>
                </a:lnTo>
                <a:close/>
              </a:path>
            </a:pathLst>
          </a:custGeom>
          <a:solidFill>
            <a:srgbClr val="69708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005458" y="4810297"/>
            <a:ext cx="241300" cy="13335"/>
          </a:xfrm>
          <a:custGeom>
            <a:avLst/>
            <a:gdLst/>
            <a:ahLst/>
            <a:cxnLst/>
            <a:rect l="l" t="t" r="r" b="b"/>
            <a:pathLst>
              <a:path w="241300" h="13335">
                <a:moveTo>
                  <a:pt x="0" y="0"/>
                </a:moveTo>
                <a:lnTo>
                  <a:pt x="241112" y="0"/>
                </a:lnTo>
                <a:lnTo>
                  <a:pt x="241112" y="12726"/>
                </a:lnTo>
                <a:lnTo>
                  <a:pt x="0" y="12726"/>
                </a:lnTo>
                <a:lnTo>
                  <a:pt x="0" y="0"/>
                </a:lnTo>
                <a:close/>
              </a:path>
            </a:pathLst>
          </a:custGeom>
          <a:solidFill>
            <a:srgbClr val="DDE6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033513" y="4816660"/>
            <a:ext cx="41910" cy="0"/>
          </a:xfrm>
          <a:custGeom>
            <a:avLst/>
            <a:gdLst/>
            <a:ahLst/>
            <a:cxnLst/>
            <a:rect l="l" t="t" r="r" b="b"/>
            <a:pathLst>
              <a:path w="41910">
                <a:moveTo>
                  <a:pt x="0" y="0"/>
                </a:moveTo>
                <a:lnTo>
                  <a:pt x="41355" y="0"/>
                </a:lnTo>
              </a:path>
            </a:pathLst>
          </a:custGeom>
          <a:ln w="12726">
            <a:solidFill>
              <a:srgbClr val="E8CCB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499951" y="4319575"/>
            <a:ext cx="212090" cy="651510"/>
          </a:xfrm>
          <a:custGeom>
            <a:avLst/>
            <a:gdLst/>
            <a:ahLst/>
            <a:cxnLst/>
            <a:rect l="l" t="t" r="r" b="b"/>
            <a:pathLst>
              <a:path w="212089" h="651510">
                <a:moveTo>
                  <a:pt x="0" y="651360"/>
                </a:moveTo>
                <a:lnTo>
                  <a:pt x="211870" y="651360"/>
                </a:lnTo>
                <a:lnTo>
                  <a:pt x="211870" y="0"/>
                </a:lnTo>
                <a:lnTo>
                  <a:pt x="0" y="0"/>
                </a:lnTo>
                <a:lnTo>
                  <a:pt x="0" y="651360"/>
                </a:lnTo>
                <a:close/>
              </a:path>
            </a:pathLst>
          </a:custGeom>
          <a:solidFill>
            <a:srgbClr val="5B4B7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074868" y="4319575"/>
            <a:ext cx="367665" cy="651510"/>
          </a:xfrm>
          <a:custGeom>
            <a:avLst/>
            <a:gdLst/>
            <a:ahLst/>
            <a:cxnLst/>
            <a:rect l="l" t="t" r="r" b="b"/>
            <a:pathLst>
              <a:path w="367664" h="651510">
                <a:moveTo>
                  <a:pt x="0" y="651360"/>
                </a:moveTo>
                <a:lnTo>
                  <a:pt x="367093" y="651360"/>
                </a:lnTo>
                <a:lnTo>
                  <a:pt x="367093" y="0"/>
                </a:lnTo>
                <a:lnTo>
                  <a:pt x="0" y="0"/>
                </a:lnTo>
                <a:lnTo>
                  <a:pt x="0" y="651360"/>
                </a:lnTo>
                <a:close/>
              </a:path>
            </a:pathLst>
          </a:custGeom>
          <a:solidFill>
            <a:srgbClr val="5B4B7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2528698" y="4397056"/>
            <a:ext cx="218440" cy="5219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045"/>
              </a:lnSpc>
            </a:pPr>
            <a:r>
              <a:rPr sz="3700" spc="-405" dirty="0">
                <a:solidFill>
                  <a:srgbClr val="C1DBA5"/>
                </a:solidFill>
                <a:latin typeface="Times New Roman"/>
                <a:cs typeface="Times New Roman"/>
              </a:rPr>
              <a:t>•</a:t>
            </a:r>
            <a:r>
              <a:rPr sz="3700" spc="-425" dirty="0">
                <a:solidFill>
                  <a:srgbClr val="C1DBA5"/>
                </a:solidFill>
                <a:latin typeface="Times New Roman"/>
                <a:cs typeface="Times New Roman"/>
              </a:rPr>
              <a:t> </a:t>
            </a:r>
            <a:r>
              <a:rPr sz="3700" spc="-1010" dirty="0">
                <a:solidFill>
                  <a:srgbClr val="9EA1B5"/>
                </a:solidFill>
                <a:latin typeface="Times New Roman"/>
                <a:cs typeface="Times New Roman"/>
              </a:rPr>
              <a:t>-</a:t>
            </a:r>
            <a:endParaRPr sz="370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19739" y="4383226"/>
            <a:ext cx="951865" cy="5524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310515" algn="l"/>
                <a:tab pos="585470" algn="l"/>
                <a:tab pos="913765" algn="l"/>
              </a:tabLst>
            </a:pPr>
            <a:r>
              <a:rPr sz="2300" b="1" spc="-944" dirty="0">
                <a:solidFill>
                  <a:srgbClr val="EF8989"/>
                </a:solidFill>
                <a:latin typeface="Times New Roman"/>
                <a:cs typeface="Times New Roman"/>
              </a:rPr>
              <a:t>a	</a:t>
            </a:r>
            <a:r>
              <a:rPr sz="2300" b="1" spc="-340" dirty="0">
                <a:solidFill>
                  <a:srgbClr val="858EAE"/>
                </a:solidFill>
                <a:latin typeface="Times New Roman"/>
                <a:cs typeface="Times New Roman"/>
              </a:rPr>
              <a:t>•	</a:t>
            </a:r>
            <a:r>
              <a:rPr sz="5175" b="1" spc="-3029" baseline="2415" dirty="0">
                <a:solidFill>
                  <a:srgbClr val="DDE6EB"/>
                </a:solidFill>
                <a:latin typeface="Arial"/>
                <a:cs typeface="Arial"/>
              </a:rPr>
              <a:t>m</a:t>
            </a:r>
            <a:r>
              <a:rPr sz="2300" spc="-470" dirty="0">
                <a:solidFill>
                  <a:srgbClr val="9EA1B5"/>
                </a:solidFill>
                <a:latin typeface="Times New Roman"/>
                <a:cs typeface="Times New Roman"/>
              </a:rPr>
              <a:t>.</a:t>
            </a:r>
            <a:r>
              <a:rPr sz="2300" dirty="0">
                <a:solidFill>
                  <a:srgbClr val="9EA1B5"/>
                </a:solidFill>
                <a:latin typeface="Times New Roman"/>
                <a:cs typeface="Times New Roman"/>
              </a:rPr>
              <a:t>	</a:t>
            </a:r>
            <a:r>
              <a:rPr sz="2300" spc="-575" dirty="0">
                <a:solidFill>
                  <a:srgbClr val="858EAE"/>
                </a:solidFill>
                <a:latin typeface="Times New Roman"/>
                <a:cs typeface="Times New Roman"/>
              </a:rPr>
              <a:t>-</a:t>
            </a:r>
            <a:endParaRPr sz="230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765618" y="4517474"/>
            <a:ext cx="233045" cy="411480"/>
          </a:xfrm>
          <a:prstGeom prst="rect">
            <a:avLst/>
          </a:prstGeom>
          <a:solidFill>
            <a:srgbClr val="697083"/>
          </a:solidFill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  <a:tabLst>
                <a:tab pos="194945" algn="l"/>
              </a:tabLst>
            </a:pPr>
            <a:r>
              <a:rPr sz="2400" spc="-550" dirty="0">
                <a:solidFill>
                  <a:srgbClr val="DFCAD3"/>
                </a:solidFill>
                <a:latin typeface="Times New Roman"/>
                <a:cs typeface="Times New Roman"/>
              </a:rPr>
              <a:t>Ii	</a:t>
            </a:r>
            <a:r>
              <a:rPr sz="2400" spc="-570" dirty="0">
                <a:solidFill>
                  <a:srgbClr val="9EA1B5"/>
                </a:solidFill>
                <a:latin typeface="Times New Roman"/>
                <a:cs typeface="Times New Roman"/>
              </a:rPr>
              <a:t>·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2499951" y="4610081"/>
            <a:ext cx="412115" cy="304165"/>
          </a:xfrm>
          <a:custGeom>
            <a:avLst/>
            <a:gdLst/>
            <a:ahLst/>
            <a:cxnLst/>
            <a:rect l="l" t="t" r="r" b="b"/>
            <a:pathLst>
              <a:path w="412114" h="304164">
                <a:moveTo>
                  <a:pt x="0" y="303955"/>
                </a:moveTo>
                <a:lnTo>
                  <a:pt x="411563" y="303955"/>
                </a:lnTo>
                <a:lnTo>
                  <a:pt x="411563" y="0"/>
                </a:lnTo>
                <a:lnTo>
                  <a:pt x="0" y="0"/>
                </a:lnTo>
                <a:lnTo>
                  <a:pt x="0" y="303955"/>
                </a:lnTo>
                <a:close/>
              </a:path>
            </a:pathLst>
          </a:custGeom>
          <a:solidFill>
            <a:srgbClr val="5B4B7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2020813" y="4333085"/>
            <a:ext cx="358775" cy="5905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53975" indent="-41275">
              <a:lnSpc>
                <a:spcPct val="100000"/>
              </a:lnSpc>
              <a:spcBef>
                <a:spcPts val="105"/>
              </a:spcBef>
              <a:buClr>
                <a:srgbClr val="858EAE"/>
              </a:buClr>
              <a:buChar char="·"/>
              <a:tabLst>
                <a:tab pos="54610" algn="l"/>
              </a:tabLst>
            </a:pPr>
            <a:r>
              <a:rPr sz="3700" b="1" spc="-575" dirty="0">
                <a:solidFill>
                  <a:srgbClr val="E8CCB1"/>
                </a:solidFill>
                <a:latin typeface="Times New Roman"/>
                <a:cs typeface="Times New Roman"/>
              </a:rPr>
              <a:t>1</a:t>
            </a:r>
            <a:r>
              <a:rPr sz="3700" b="1" spc="-565" dirty="0">
                <a:solidFill>
                  <a:srgbClr val="E8CCB1"/>
                </a:solidFill>
                <a:latin typeface="Times New Roman"/>
                <a:cs typeface="Times New Roman"/>
              </a:rPr>
              <a:t> </a:t>
            </a:r>
            <a:r>
              <a:rPr sz="2475" b="1" spc="-525" baseline="-5050" dirty="0">
                <a:solidFill>
                  <a:srgbClr val="D69795"/>
                </a:solidFill>
                <a:latin typeface="Arial"/>
                <a:cs typeface="Arial"/>
              </a:rPr>
              <a:t>-</a:t>
            </a:r>
            <a:endParaRPr sz="2475" baseline="-505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367605" y="4516852"/>
            <a:ext cx="584835" cy="3924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400" spc="-380" dirty="0">
                <a:solidFill>
                  <a:srgbClr val="9EA1B5"/>
                </a:solidFill>
                <a:latin typeface="Times New Roman"/>
                <a:cs typeface="Times New Roman"/>
              </a:rPr>
              <a:t>.</a:t>
            </a:r>
            <a:r>
              <a:rPr sz="2400" spc="-190" dirty="0">
                <a:solidFill>
                  <a:srgbClr val="9EA1B5"/>
                </a:solidFill>
                <a:latin typeface="Times New Roman"/>
                <a:cs typeface="Times New Roman"/>
              </a:rPr>
              <a:t> </a:t>
            </a:r>
            <a:r>
              <a:rPr sz="1650" b="1" spc="-20" dirty="0">
                <a:solidFill>
                  <a:srgbClr val="E8CCB1"/>
                </a:solidFill>
                <a:latin typeface="Arial"/>
                <a:cs typeface="Arial"/>
              </a:rPr>
              <a:t>iiii</a:t>
            </a:r>
            <a:r>
              <a:rPr sz="1700" spc="-20" dirty="0">
                <a:solidFill>
                  <a:srgbClr val="E8CCB1"/>
                </a:solidFill>
                <a:latin typeface="Arial"/>
                <a:cs typeface="Arial"/>
              </a:rPr>
              <a:t>■</a:t>
            </a:r>
            <a:endParaRPr sz="1700">
              <a:latin typeface="Arial"/>
              <a:cs typeface="Arial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2397471" y="4276355"/>
            <a:ext cx="0" cy="867410"/>
          </a:xfrm>
          <a:custGeom>
            <a:avLst/>
            <a:gdLst/>
            <a:ahLst/>
            <a:cxnLst/>
            <a:rect l="l" t="t" r="r" b="b"/>
            <a:pathLst>
              <a:path h="867410">
                <a:moveTo>
                  <a:pt x="0" y="0"/>
                </a:moveTo>
                <a:lnTo>
                  <a:pt x="0" y="867144"/>
                </a:lnTo>
              </a:path>
            </a:pathLst>
          </a:custGeom>
          <a:ln w="36624">
            <a:solidFill>
              <a:srgbClr val="56609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470956" y="4190362"/>
            <a:ext cx="0" cy="953135"/>
          </a:xfrm>
          <a:custGeom>
            <a:avLst/>
            <a:gdLst/>
            <a:ahLst/>
            <a:cxnLst/>
            <a:rect l="l" t="t" r="r" b="b"/>
            <a:pathLst>
              <a:path h="953135">
                <a:moveTo>
                  <a:pt x="0" y="0"/>
                </a:moveTo>
                <a:lnTo>
                  <a:pt x="0" y="953137"/>
                </a:lnTo>
              </a:path>
            </a:pathLst>
          </a:custGeom>
          <a:ln w="57989">
            <a:solidFill>
              <a:srgbClr val="56609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6998" y="4099938"/>
            <a:ext cx="2905125" cy="10795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  <a:tabLst>
                <a:tab pos="401955" algn="l"/>
                <a:tab pos="1248410" algn="l"/>
                <a:tab pos="1497965" algn="l"/>
                <a:tab pos="2001520" algn="l"/>
                <a:tab pos="2371725" algn="l"/>
              </a:tabLst>
            </a:pPr>
            <a:r>
              <a:rPr sz="6900" spc="-1864" dirty="0">
                <a:solidFill>
                  <a:srgbClr val="858EAE"/>
                </a:solidFill>
                <a:latin typeface="Times New Roman"/>
                <a:cs typeface="Times New Roman"/>
              </a:rPr>
              <a:t>-	</a:t>
            </a:r>
            <a:r>
              <a:rPr sz="6900" spc="-300" dirty="0">
                <a:solidFill>
                  <a:srgbClr val="EF7775"/>
                </a:solidFill>
                <a:latin typeface="Times New Roman"/>
                <a:cs typeface="Times New Roman"/>
              </a:rPr>
              <a:t>-	</a:t>
            </a:r>
            <a:r>
              <a:rPr sz="300" spc="-85" dirty="0">
                <a:solidFill>
                  <a:srgbClr val="858EAE"/>
                </a:solidFill>
                <a:latin typeface="Times New Roman"/>
                <a:cs typeface="Times New Roman"/>
              </a:rPr>
              <a:t>--	-	</a:t>
            </a:r>
            <a:r>
              <a:rPr sz="250" spc="-60" dirty="0">
                <a:solidFill>
                  <a:srgbClr val="858EAE"/>
                </a:solidFill>
                <a:latin typeface="Arial"/>
                <a:cs typeface="Arial"/>
              </a:rPr>
              <a:t>.	</a:t>
            </a:r>
            <a:r>
              <a:rPr sz="5400" spc="-725" dirty="0">
                <a:solidFill>
                  <a:srgbClr val="AABAF2"/>
                </a:solidFill>
                <a:latin typeface="Arial"/>
                <a:cs typeface="Arial"/>
              </a:rPr>
              <a:t>.</a:t>
            </a:r>
            <a:r>
              <a:rPr sz="6050" spc="-725" dirty="0">
                <a:solidFill>
                  <a:srgbClr val="AABAF2"/>
                </a:solidFill>
                <a:latin typeface="Times New Roman"/>
                <a:cs typeface="Times New Roman"/>
              </a:rPr>
              <a:t>.</a:t>
            </a:r>
            <a:r>
              <a:rPr sz="6050" spc="-15" dirty="0">
                <a:solidFill>
                  <a:srgbClr val="AABAF2"/>
                </a:solidFill>
                <a:latin typeface="Times New Roman"/>
                <a:cs typeface="Times New Roman"/>
              </a:rPr>
              <a:t> </a:t>
            </a:r>
            <a:r>
              <a:rPr sz="6050" spc="-1145" dirty="0">
                <a:solidFill>
                  <a:srgbClr val="999ED3"/>
                </a:solidFill>
                <a:latin typeface="Times New Roman"/>
                <a:cs typeface="Times New Roman"/>
              </a:rPr>
              <a:t>..</a:t>
            </a:r>
            <a:endParaRPr sz="6050">
              <a:latin typeface="Times New Roman"/>
              <a:cs typeface="Times New Roman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7833672" y="4981617"/>
            <a:ext cx="1255395" cy="161290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950" b="1" spc="-5" dirty="0">
                <a:solidFill>
                  <a:srgbClr val="6D2D9C"/>
                </a:solidFill>
                <a:latin typeface="Arial"/>
                <a:cs typeface="Arial"/>
                <a:hlinkClick r:id="rId6"/>
              </a:rPr>
              <a:t>www.</a:t>
            </a:r>
            <a:r>
              <a:rPr sz="950" spc="-5" dirty="0">
                <a:solidFill>
                  <a:srgbClr val="6D2D9C"/>
                </a:solidFill>
                <a:latin typeface="Times New Roman"/>
                <a:cs typeface="Times New Roman"/>
                <a:hlinkClick r:id="rId6"/>
              </a:rPr>
              <a:t>i</a:t>
            </a:r>
            <a:r>
              <a:rPr sz="950" b="1" spc="-5" dirty="0">
                <a:solidFill>
                  <a:srgbClr val="6D2D9C"/>
                </a:solidFill>
                <a:latin typeface="Arial"/>
                <a:cs typeface="Arial"/>
                <a:hlinkClick r:id="rId6"/>
              </a:rPr>
              <a:t>nte11ipaat.com</a:t>
            </a:r>
            <a:endParaRPr sz="95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4424161" y="4442531"/>
            <a:ext cx="355917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20" dirty="0">
                <a:solidFill>
                  <a:srgbClr val="2D213A"/>
                </a:solidFill>
                <a:latin typeface="Arial"/>
                <a:cs typeface="Arial"/>
              </a:rPr>
              <a:t>Named after</a:t>
            </a:r>
            <a:r>
              <a:rPr sz="1350" spc="-55" dirty="0">
                <a:solidFill>
                  <a:srgbClr val="2D213A"/>
                </a:solidFill>
                <a:latin typeface="Arial"/>
                <a:cs typeface="Arial"/>
              </a:rPr>
              <a:t> </a:t>
            </a:r>
            <a:r>
              <a:rPr sz="1400" spc="95" dirty="0">
                <a:solidFill>
                  <a:srgbClr val="2D213A"/>
                </a:solidFill>
                <a:latin typeface="Arial"/>
                <a:cs typeface="Arial"/>
              </a:rPr>
              <a:t>Monty's</a:t>
            </a:r>
            <a:r>
              <a:rPr sz="1400" spc="-85" dirty="0">
                <a:solidFill>
                  <a:srgbClr val="2D213A"/>
                </a:solidFill>
                <a:latin typeface="Arial"/>
                <a:cs typeface="Arial"/>
              </a:rPr>
              <a:t> </a:t>
            </a:r>
            <a:r>
              <a:rPr sz="1400" spc="75" dirty="0">
                <a:solidFill>
                  <a:srgbClr val="2D213A"/>
                </a:solidFill>
                <a:latin typeface="Arial"/>
                <a:cs typeface="Arial"/>
              </a:rPr>
              <a:t>Python</a:t>
            </a:r>
            <a:r>
              <a:rPr sz="1400" spc="-140" dirty="0">
                <a:solidFill>
                  <a:srgbClr val="2D213A"/>
                </a:solidFill>
                <a:latin typeface="Arial"/>
                <a:cs typeface="Arial"/>
              </a:rPr>
              <a:t> </a:t>
            </a:r>
            <a:r>
              <a:rPr sz="1400" spc="80" dirty="0">
                <a:solidFill>
                  <a:srgbClr val="2D213A"/>
                </a:solidFill>
                <a:latin typeface="Arial"/>
                <a:cs typeface="Arial"/>
              </a:rPr>
              <a:t>Flying</a:t>
            </a:r>
            <a:r>
              <a:rPr sz="1400" spc="-135" dirty="0">
                <a:solidFill>
                  <a:srgbClr val="2D213A"/>
                </a:solidFill>
                <a:latin typeface="Arial"/>
                <a:cs typeface="Arial"/>
              </a:rPr>
              <a:t> </a:t>
            </a:r>
            <a:r>
              <a:rPr sz="1400" spc="65" dirty="0">
                <a:solidFill>
                  <a:srgbClr val="2D213A"/>
                </a:solidFill>
                <a:latin typeface="Arial"/>
                <a:cs typeface="Arial"/>
              </a:rPr>
              <a:t>Circus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3308437" cy="51434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418311" y="0"/>
            <a:ext cx="5615797" cy="11606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029801" y="2092207"/>
            <a:ext cx="2295151" cy="24404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060320" y="2428183"/>
            <a:ext cx="0" cy="956310"/>
          </a:xfrm>
          <a:custGeom>
            <a:avLst/>
            <a:gdLst/>
            <a:ahLst/>
            <a:cxnLst/>
            <a:rect l="l" t="t" r="r" b="b"/>
            <a:pathLst>
              <a:path h="956310">
                <a:moveTo>
                  <a:pt x="0" y="956001"/>
                </a:moveTo>
                <a:lnTo>
                  <a:pt x="0" y="0"/>
                </a:lnTo>
              </a:path>
            </a:pathLst>
          </a:custGeom>
          <a:ln w="183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324951" y="3152056"/>
            <a:ext cx="598805" cy="0"/>
          </a:xfrm>
          <a:custGeom>
            <a:avLst/>
            <a:gdLst/>
            <a:ahLst/>
            <a:cxnLst/>
            <a:rect l="l" t="t" r="r" b="b"/>
            <a:pathLst>
              <a:path w="598804">
                <a:moveTo>
                  <a:pt x="0" y="0"/>
                </a:moveTo>
                <a:lnTo>
                  <a:pt x="598204" y="0"/>
                </a:lnTo>
              </a:path>
            </a:pathLst>
          </a:custGeom>
          <a:ln w="183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881552" y="3463142"/>
            <a:ext cx="375920" cy="165100"/>
          </a:xfrm>
          <a:prstGeom prst="rect">
            <a:avLst/>
          </a:prstGeom>
          <a:solidFill>
            <a:srgbClr val="1A5477"/>
          </a:solidFill>
        </p:spPr>
        <p:txBody>
          <a:bodyPr vert="horz" wrap="square" lIns="0" tIns="508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0"/>
              </a:spcBef>
            </a:pPr>
            <a:r>
              <a:rPr sz="950" spc="35" dirty="0">
                <a:solidFill>
                  <a:srgbClr val="F9FBF9"/>
                </a:solidFill>
                <a:latin typeface="Arial"/>
                <a:cs typeface="Arial"/>
              </a:rPr>
              <a:t>repeat</a:t>
            </a:r>
            <a:endParaRPr sz="95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833672" y="4981617"/>
            <a:ext cx="1255395" cy="160655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950" b="1" spc="-5" dirty="0">
                <a:solidFill>
                  <a:srgbClr val="592680"/>
                </a:solidFill>
                <a:latin typeface="Arial"/>
                <a:cs typeface="Arial"/>
                <a:hlinkClick r:id="rId5"/>
              </a:rPr>
              <a:t>www.inte11ipaat.com</a:t>
            </a:r>
            <a:endParaRPr sz="95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169643" y="1824492"/>
            <a:ext cx="358140" cy="139065"/>
          </a:xfrm>
          <a:prstGeom prst="rect">
            <a:avLst/>
          </a:prstGeom>
          <a:solidFill>
            <a:srgbClr val="1A5477"/>
          </a:solidFill>
        </p:spPr>
        <p:txBody>
          <a:bodyPr vert="horz" wrap="square" lIns="0" tIns="38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r>
              <a:rPr sz="800" spc="20" dirty="0">
                <a:solidFill>
                  <a:srgbClr val="F9FBF9"/>
                </a:solidFill>
                <a:latin typeface="Arial"/>
                <a:cs typeface="Arial"/>
              </a:rPr>
              <a:t>START</a:t>
            </a:r>
            <a:endParaRPr sz="8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467158" y="2954314"/>
            <a:ext cx="431165" cy="1708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50" spc="30" dirty="0">
                <a:solidFill>
                  <a:srgbClr val="EF7E08"/>
                </a:solidFill>
                <a:latin typeface="Arial"/>
                <a:cs typeface="Arial"/>
              </a:rPr>
              <a:t>FALSE</a:t>
            </a:r>
            <a:endParaRPr sz="95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833545" y="2956860"/>
            <a:ext cx="198755" cy="101091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6450" spc="-70" dirty="0">
                <a:solidFill>
                  <a:srgbClr val="797979"/>
                </a:solidFill>
                <a:latin typeface="Arial"/>
                <a:cs typeface="Arial"/>
              </a:rPr>
              <a:t>l</a:t>
            </a:r>
            <a:endParaRPr sz="64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631276" y="3938080"/>
            <a:ext cx="615315" cy="139065"/>
          </a:xfrm>
          <a:prstGeom prst="rect">
            <a:avLst/>
          </a:prstGeom>
          <a:solidFill>
            <a:srgbClr val="6B9E23"/>
          </a:solidFill>
        </p:spPr>
        <p:txBody>
          <a:bodyPr vert="horz" wrap="square" lIns="0" tIns="38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r>
              <a:rPr sz="800" spc="30" dirty="0">
                <a:solidFill>
                  <a:srgbClr val="F9FBF9"/>
                </a:solidFill>
                <a:latin typeface="Arial"/>
                <a:cs typeface="Arial"/>
              </a:rPr>
              <a:t>EXIT</a:t>
            </a:r>
            <a:r>
              <a:rPr sz="800" spc="-15" dirty="0">
                <a:solidFill>
                  <a:srgbClr val="F9FBF9"/>
                </a:solidFill>
                <a:latin typeface="Arial"/>
                <a:cs typeface="Arial"/>
              </a:rPr>
              <a:t> </a:t>
            </a:r>
            <a:r>
              <a:rPr sz="800" spc="70" dirty="0">
                <a:solidFill>
                  <a:srgbClr val="F9FBF9"/>
                </a:solidFill>
                <a:latin typeface="Arial"/>
                <a:cs typeface="Arial"/>
              </a:rPr>
              <a:t>LOOP</a:t>
            </a:r>
            <a:endParaRPr sz="8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848871" y="4420663"/>
            <a:ext cx="970915" cy="139065"/>
          </a:xfrm>
          <a:prstGeom prst="rect">
            <a:avLst/>
          </a:prstGeom>
          <a:solidFill>
            <a:srgbClr val="6B9E23"/>
          </a:solidFill>
        </p:spPr>
        <p:txBody>
          <a:bodyPr vert="horz" wrap="square" lIns="0" tIns="38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r>
              <a:rPr sz="800" spc="10" dirty="0">
                <a:solidFill>
                  <a:srgbClr val="F9FBF9"/>
                </a:solidFill>
                <a:latin typeface="Arial"/>
                <a:cs typeface="Arial"/>
              </a:rPr>
              <a:t>EXECUTE</a:t>
            </a:r>
            <a:r>
              <a:rPr sz="800" spc="-5" dirty="0">
                <a:solidFill>
                  <a:srgbClr val="F9FBF9"/>
                </a:solidFill>
                <a:latin typeface="Arial"/>
                <a:cs typeface="Arial"/>
              </a:rPr>
              <a:t> </a:t>
            </a:r>
            <a:r>
              <a:rPr sz="800" spc="55" dirty="0">
                <a:solidFill>
                  <a:srgbClr val="F9FBF9"/>
                </a:solidFill>
                <a:latin typeface="Arial"/>
                <a:cs typeface="Arial"/>
              </a:rPr>
              <a:t>BLOCK</a:t>
            </a:r>
            <a:endParaRPr sz="8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767155" y="4411988"/>
            <a:ext cx="88265" cy="14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45" dirty="0">
                <a:solidFill>
                  <a:srgbClr val="F9FBF9"/>
                </a:solidFill>
                <a:latin typeface="Arial"/>
                <a:cs typeface="Arial"/>
              </a:rPr>
              <a:t>1</a:t>
            </a:r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7666" y="100792"/>
            <a:ext cx="3467144" cy="495715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483658" y="0"/>
            <a:ext cx="0" cy="2303145"/>
          </a:xfrm>
          <a:custGeom>
            <a:avLst/>
            <a:gdLst/>
            <a:ahLst/>
            <a:cxnLst/>
            <a:rect l="l" t="t" r="r" b="b"/>
            <a:pathLst>
              <a:path h="2303145">
                <a:moveTo>
                  <a:pt x="0" y="2302956"/>
                </a:moveTo>
                <a:lnTo>
                  <a:pt x="0" y="0"/>
                </a:lnTo>
              </a:path>
            </a:pathLst>
          </a:custGeom>
          <a:ln w="2746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393894" y="2287684"/>
            <a:ext cx="5750560" cy="0"/>
          </a:xfrm>
          <a:custGeom>
            <a:avLst/>
            <a:gdLst/>
            <a:ahLst/>
            <a:cxnLst/>
            <a:rect l="l" t="t" r="r" b="b"/>
            <a:pathLst>
              <a:path w="5750559">
                <a:moveTo>
                  <a:pt x="0" y="0"/>
                </a:moveTo>
                <a:lnTo>
                  <a:pt x="5750106" y="0"/>
                </a:lnTo>
              </a:path>
            </a:pathLst>
          </a:custGeom>
          <a:ln w="274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76362" y="2826"/>
            <a:ext cx="1144270" cy="567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664210" algn="l"/>
              </a:tabLst>
            </a:pPr>
            <a:r>
              <a:rPr sz="3550" b="1" i="1" spc="-969" dirty="0">
                <a:solidFill>
                  <a:srgbClr val="F07E16"/>
                </a:solidFill>
                <a:latin typeface="Arial"/>
                <a:cs typeface="Arial"/>
              </a:rPr>
              <a:t>J	</a:t>
            </a:r>
            <a:r>
              <a:rPr sz="1850" b="1" spc="-65" dirty="0">
                <a:solidFill>
                  <a:srgbClr val="F07E16"/>
                </a:solidFill>
                <a:latin typeface="Arial"/>
                <a:cs typeface="Arial"/>
              </a:rPr>
              <a:t>Paat</a:t>
            </a:r>
            <a:endParaRPr sz="185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80701" y="595143"/>
            <a:ext cx="1782445" cy="692785"/>
          </a:xfrm>
          <a:custGeom>
            <a:avLst/>
            <a:gdLst/>
            <a:ahLst/>
            <a:cxnLst/>
            <a:rect l="l" t="t" r="r" b="b"/>
            <a:pathLst>
              <a:path w="1782445" h="692785">
                <a:moveTo>
                  <a:pt x="0" y="0"/>
                </a:moveTo>
                <a:lnTo>
                  <a:pt x="1782404" y="0"/>
                </a:lnTo>
                <a:lnTo>
                  <a:pt x="1782404" y="692578"/>
                </a:lnTo>
                <a:lnTo>
                  <a:pt x="0" y="692578"/>
                </a:lnTo>
                <a:lnTo>
                  <a:pt x="0" y="0"/>
                </a:lnTo>
                <a:close/>
              </a:path>
            </a:pathLst>
          </a:custGeom>
          <a:solidFill>
            <a:srgbClr val="5E467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84109" y="595143"/>
            <a:ext cx="1758314" cy="556260"/>
          </a:xfrm>
          <a:prstGeom prst="rect">
            <a:avLst/>
          </a:prstGeom>
          <a:solidFill>
            <a:srgbClr val="5E4677"/>
          </a:solidFill>
        </p:spPr>
        <p:txBody>
          <a:bodyPr vert="horz" wrap="square" lIns="0" tIns="27939" rIns="0" bIns="0" rtlCol="0">
            <a:spAutoFit/>
          </a:bodyPr>
          <a:lstStyle/>
          <a:p>
            <a:pPr>
              <a:lnSpc>
                <a:spcPts val="4155"/>
              </a:lnSpc>
              <a:spcBef>
                <a:spcPts val="219"/>
              </a:spcBef>
            </a:pPr>
            <a:r>
              <a:rPr sz="3800" b="1" spc="40" dirty="0">
                <a:solidFill>
                  <a:srgbClr val="F9F9F9"/>
                </a:solidFill>
                <a:latin typeface="Arial"/>
                <a:cs typeface="Arial"/>
              </a:rPr>
              <a:t>Python</a:t>
            </a:r>
            <a:endParaRPr sz="3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735371" y="609362"/>
            <a:ext cx="189230" cy="6057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800" b="1" spc="20" dirty="0">
                <a:solidFill>
                  <a:srgbClr val="F9F9F9"/>
                </a:solidFill>
                <a:latin typeface="Arial"/>
                <a:cs typeface="Arial"/>
              </a:rPr>
              <a:t>:</a:t>
            </a:r>
            <a:endParaRPr sz="38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83753" y="1151029"/>
            <a:ext cx="1108075" cy="556260"/>
          </a:xfrm>
          <a:custGeom>
            <a:avLst/>
            <a:gdLst/>
            <a:ahLst/>
            <a:cxnLst/>
            <a:rect l="l" t="t" r="r" b="b"/>
            <a:pathLst>
              <a:path w="1108075" h="556260">
                <a:moveTo>
                  <a:pt x="0" y="555886"/>
                </a:moveTo>
                <a:lnTo>
                  <a:pt x="1107898" y="555886"/>
                </a:lnTo>
                <a:lnTo>
                  <a:pt x="1107898" y="0"/>
                </a:lnTo>
                <a:lnTo>
                  <a:pt x="0" y="0"/>
                </a:lnTo>
                <a:lnTo>
                  <a:pt x="0" y="555886"/>
                </a:lnTo>
                <a:close/>
              </a:path>
            </a:pathLst>
          </a:custGeom>
          <a:solidFill>
            <a:srgbClr val="5E467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84109" y="1287721"/>
            <a:ext cx="1133475" cy="419734"/>
          </a:xfrm>
          <a:prstGeom prst="rect">
            <a:avLst/>
          </a:prstGeom>
          <a:solidFill>
            <a:srgbClr val="5E4677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300"/>
              </a:lnSpc>
            </a:pPr>
            <a:r>
              <a:rPr sz="3800" b="1" spc="40" dirty="0">
                <a:solidFill>
                  <a:srgbClr val="F9F9F9"/>
                </a:solidFill>
                <a:latin typeface="Arial"/>
                <a:cs typeface="Arial"/>
              </a:rPr>
              <a:t>Flow</a:t>
            </a:r>
            <a:endParaRPr sz="38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84109" y="1706916"/>
            <a:ext cx="1736725" cy="692785"/>
          </a:xfrm>
          <a:custGeom>
            <a:avLst/>
            <a:gdLst/>
            <a:ahLst/>
            <a:cxnLst/>
            <a:rect l="l" t="t" r="r" b="b"/>
            <a:pathLst>
              <a:path w="1736725" h="692785">
                <a:moveTo>
                  <a:pt x="0" y="0"/>
                </a:moveTo>
                <a:lnTo>
                  <a:pt x="1736623" y="0"/>
                </a:lnTo>
                <a:lnTo>
                  <a:pt x="1736623" y="692578"/>
                </a:lnTo>
                <a:lnTo>
                  <a:pt x="0" y="692578"/>
                </a:lnTo>
                <a:lnTo>
                  <a:pt x="0" y="0"/>
                </a:lnTo>
                <a:close/>
              </a:path>
            </a:pathLst>
          </a:custGeom>
          <a:solidFill>
            <a:srgbClr val="3B2D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84109" y="1706916"/>
            <a:ext cx="1783714" cy="529590"/>
          </a:xfrm>
          <a:prstGeom prst="rect">
            <a:avLst/>
          </a:prstGeom>
          <a:solidFill>
            <a:srgbClr val="3B2D42"/>
          </a:solidFill>
        </p:spPr>
        <p:txBody>
          <a:bodyPr vert="horz" wrap="square" lIns="0" tIns="27939" rIns="0" bIns="0" rtlCol="0">
            <a:spAutoFit/>
          </a:bodyPr>
          <a:lstStyle/>
          <a:p>
            <a:pPr>
              <a:lnSpc>
                <a:spcPts val="3950"/>
              </a:lnSpc>
              <a:spcBef>
                <a:spcPts val="219"/>
              </a:spcBef>
            </a:pPr>
            <a:r>
              <a:rPr sz="3800" b="1" spc="55" dirty="0">
                <a:solidFill>
                  <a:srgbClr val="F9F9F9"/>
                </a:solidFill>
                <a:latin typeface="Arial"/>
                <a:cs typeface="Arial"/>
              </a:rPr>
              <a:t>Control</a:t>
            </a:r>
            <a:endParaRPr sz="38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117627" y="2236370"/>
            <a:ext cx="589280" cy="304165"/>
          </a:xfrm>
          <a:custGeom>
            <a:avLst/>
            <a:gdLst/>
            <a:ahLst/>
            <a:cxnLst/>
            <a:rect l="l" t="t" r="r" b="b"/>
            <a:pathLst>
              <a:path w="589280" h="304164">
                <a:moveTo>
                  <a:pt x="0" y="0"/>
                </a:moveTo>
                <a:lnTo>
                  <a:pt x="589048" y="0"/>
                </a:lnTo>
                <a:lnTo>
                  <a:pt x="589048" y="303834"/>
                </a:lnTo>
                <a:lnTo>
                  <a:pt x="0" y="303834"/>
                </a:lnTo>
                <a:lnTo>
                  <a:pt x="0" y="0"/>
                </a:lnTo>
                <a:close/>
              </a:path>
            </a:pathLst>
          </a:custGeom>
          <a:solidFill>
            <a:srgbClr val="7B7B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104927" y="2232477"/>
            <a:ext cx="631190" cy="292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50" spc="5" dirty="0">
                <a:solidFill>
                  <a:srgbClr val="F9F9F9"/>
                </a:solidFill>
                <a:latin typeface="Arial"/>
                <a:cs typeface="Arial"/>
              </a:rPr>
              <a:t>if-else</a:t>
            </a:r>
            <a:endParaRPr sz="175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833672" y="4981617"/>
            <a:ext cx="1255395" cy="160655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950" b="1" spc="-5" dirty="0">
                <a:solidFill>
                  <a:srgbClr val="592680"/>
                </a:solidFill>
                <a:latin typeface="Arial"/>
                <a:cs typeface="Arial"/>
                <a:hlinkClick r:id="rId3"/>
              </a:rPr>
              <a:t>www.inte11ipaat.com</a:t>
            </a:r>
            <a:endParaRPr sz="95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18633" y="2688409"/>
            <a:ext cx="1407160" cy="304165"/>
          </a:xfrm>
          <a:prstGeom prst="rect">
            <a:avLst/>
          </a:prstGeom>
          <a:solidFill>
            <a:srgbClr val="7B7B7B"/>
          </a:solidFill>
        </p:spPr>
        <p:txBody>
          <a:bodyPr vert="horz" wrap="square" lIns="0" tIns="889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70"/>
              </a:spcBef>
            </a:pPr>
            <a:r>
              <a:rPr sz="1750" spc="5" dirty="0">
                <a:solidFill>
                  <a:srgbClr val="F9F9F9"/>
                </a:solidFill>
                <a:latin typeface="Arial"/>
                <a:cs typeface="Arial"/>
              </a:rPr>
              <a:t>Nested</a:t>
            </a:r>
            <a:r>
              <a:rPr sz="1750" spc="85" dirty="0">
                <a:solidFill>
                  <a:srgbClr val="F9F9F9"/>
                </a:solidFill>
                <a:latin typeface="Arial"/>
                <a:cs typeface="Arial"/>
              </a:rPr>
              <a:t> </a:t>
            </a:r>
            <a:r>
              <a:rPr sz="1750" spc="5" dirty="0">
                <a:solidFill>
                  <a:srgbClr val="F9F9F9"/>
                </a:solidFill>
                <a:latin typeface="Arial"/>
                <a:cs typeface="Arial"/>
              </a:rPr>
              <a:t>if-else</a:t>
            </a:r>
            <a:endParaRPr sz="175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384208" y="238009"/>
            <a:ext cx="384175" cy="2012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50" b="1" spc="25" dirty="0">
                <a:solidFill>
                  <a:srgbClr val="7C7C7C"/>
                </a:solidFill>
                <a:latin typeface="Arial"/>
                <a:cs typeface="Arial"/>
              </a:rPr>
              <a:t>code</a:t>
            </a:r>
            <a:endParaRPr sz="115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136162" y="4038419"/>
            <a:ext cx="568325" cy="304165"/>
          </a:xfrm>
          <a:prstGeom prst="rect">
            <a:avLst/>
          </a:prstGeom>
          <a:solidFill>
            <a:srgbClr val="7B7B7B"/>
          </a:solidFill>
        </p:spPr>
        <p:txBody>
          <a:bodyPr vert="horz" wrap="square" lIns="0" tIns="889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70"/>
              </a:spcBef>
            </a:pPr>
            <a:r>
              <a:rPr sz="1750" dirty="0">
                <a:solidFill>
                  <a:srgbClr val="F9F9F9"/>
                </a:solidFill>
                <a:latin typeface="Arial"/>
                <a:cs typeface="Arial"/>
              </a:rPr>
              <a:t>break</a:t>
            </a:r>
            <a:endParaRPr sz="175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983018" y="4469077"/>
            <a:ext cx="876935" cy="304165"/>
          </a:xfrm>
          <a:prstGeom prst="rect">
            <a:avLst/>
          </a:prstGeom>
          <a:solidFill>
            <a:srgbClr val="7B7B7B"/>
          </a:solidFill>
        </p:spPr>
        <p:txBody>
          <a:bodyPr vert="horz" wrap="square" lIns="0" tIns="889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70"/>
              </a:spcBef>
            </a:pPr>
            <a:r>
              <a:rPr sz="1750" spc="25" dirty="0">
                <a:solidFill>
                  <a:srgbClr val="F9F9F9"/>
                </a:solidFill>
                <a:latin typeface="Arial"/>
                <a:cs typeface="Arial"/>
              </a:rPr>
              <a:t>continue</a:t>
            </a:r>
            <a:endParaRPr sz="175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420745" y="630997"/>
            <a:ext cx="1270000" cy="8572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580"/>
              </a:lnSpc>
              <a:spcBef>
                <a:spcPts val="100"/>
              </a:spcBef>
              <a:tabLst>
                <a:tab pos="308610" algn="l"/>
              </a:tabLst>
            </a:pPr>
            <a:r>
              <a:rPr sz="1250" spc="15" dirty="0">
                <a:solidFill>
                  <a:srgbClr val="1A5477"/>
                </a:solidFill>
                <a:latin typeface="Times New Roman"/>
                <a:cs typeface="Times New Roman"/>
              </a:rPr>
              <a:t>1	</a:t>
            </a:r>
            <a:r>
              <a:rPr sz="1350" spc="40" dirty="0">
                <a:solidFill>
                  <a:srgbClr val="F07E16"/>
                </a:solidFill>
                <a:latin typeface="Times New Roman"/>
                <a:cs typeface="Times New Roman"/>
              </a:rPr>
              <a:t>a  </a:t>
            </a:r>
            <a:r>
              <a:rPr sz="1100" spc="45" dirty="0">
                <a:solidFill>
                  <a:srgbClr val="7C7C7C"/>
                </a:solidFill>
                <a:latin typeface="Arial"/>
                <a:cs typeface="Arial"/>
              </a:rPr>
              <a:t>= </a:t>
            </a:r>
            <a:r>
              <a:rPr sz="1100" spc="95" dirty="0">
                <a:solidFill>
                  <a:srgbClr val="7C7C7C"/>
                </a:solidFill>
                <a:latin typeface="Arial"/>
                <a:cs typeface="Arial"/>
              </a:rPr>
              <a:t> </a:t>
            </a:r>
            <a:r>
              <a:rPr sz="1250" spc="40" dirty="0">
                <a:solidFill>
                  <a:srgbClr val="7C7C7C"/>
                </a:solidFill>
                <a:latin typeface="Times New Roman"/>
                <a:cs typeface="Times New Roman"/>
              </a:rPr>
              <a:t>1</a:t>
            </a:r>
            <a:endParaRPr sz="1250">
              <a:latin typeface="Times New Roman"/>
              <a:cs typeface="Times New Roman"/>
            </a:endParaRPr>
          </a:p>
          <a:p>
            <a:pPr marL="399415" marR="5080" indent="-97790">
              <a:lnSpc>
                <a:spcPct val="94000"/>
              </a:lnSpc>
              <a:spcBef>
                <a:spcPts val="65"/>
              </a:spcBef>
            </a:pPr>
            <a:r>
              <a:rPr sz="1450" spc="-125" dirty="0">
                <a:solidFill>
                  <a:srgbClr val="01AFEF"/>
                </a:solidFill>
                <a:latin typeface="Courier New"/>
                <a:cs typeface="Courier New"/>
              </a:rPr>
              <a:t>while</a:t>
            </a:r>
            <a:r>
              <a:rPr sz="1450" spc="-245" dirty="0">
                <a:solidFill>
                  <a:srgbClr val="01AFEF"/>
                </a:solidFill>
                <a:latin typeface="Courier New"/>
                <a:cs typeface="Courier New"/>
              </a:rPr>
              <a:t> </a:t>
            </a:r>
            <a:r>
              <a:rPr sz="1450" spc="-180" dirty="0">
                <a:solidFill>
                  <a:srgbClr val="F07E16"/>
                </a:solidFill>
                <a:latin typeface="Courier New"/>
                <a:cs typeface="Courier New"/>
              </a:rPr>
              <a:t>a</a:t>
            </a:r>
            <a:r>
              <a:rPr sz="1450" spc="-180" dirty="0">
                <a:solidFill>
                  <a:srgbClr val="7C7C7C"/>
                </a:solidFill>
                <a:latin typeface="Courier New"/>
                <a:cs typeface="Courier New"/>
              </a:rPr>
              <a:t>&lt;S</a:t>
            </a:r>
            <a:r>
              <a:rPr sz="1450" spc="-750" dirty="0">
                <a:solidFill>
                  <a:srgbClr val="7C7C7C"/>
                </a:solidFill>
                <a:latin typeface="Courier New"/>
                <a:cs typeface="Courier New"/>
              </a:rPr>
              <a:t> </a:t>
            </a:r>
            <a:r>
              <a:rPr sz="1450" spc="-25" dirty="0">
                <a:solidFill>
                  <a:srgbClr val="01AFEF"/>
                </a:solidFill>
                <a:latin typeface="Courier New"/>
                <a:cs typeface="Courier New"/>
              </a:rPr>
              <a:t>:  </a:t>
            </a:r>
            <a:r>
              <a:rPr sz="1450" spc="-229" dirty="0">
                <a:solidFill>
                  <a:srgbClr val="01AFEF"/>
                </a:solidFill>
                <a:latin typeface="Courier New"/>
                <a:cs typeface="Courier New"/>
              </a:rPr>
              <a:t>prin</a:t>
            </a:r>
            <a:r>
              <a:rPr sz="1450" spc="-680" dirty="0">
                <a:solidFill>
                  <a:srgbClr val="01AFEF"/>
                </a:solidFill>
                <a:latin typeface="Courier New"/>
                <a:cs typeface="Courier New"/>
              </a:rPr>
              <a:t> </a:t>
            </a:r>
            <a:r>
              <a:rPr sz="1450" spc="-180" dirty="0">
                <a:solidFill>
                  <a:srgbClr val="01AFEF"/>
                </a:solidFill>
                <a:latin typeface="Courier New"/>
                <a:cs typeface="Courier New"/>
              </a:rPr>
              <a:t>t</a:t>
            </a:r>
            <a:r>
              <a:rPr sz="1450" spc="-180" dirty="0">
                <a:solidFill>
                  <a:srgbClr val="7C7C7C"/>
                </a:solidFill>
                <a:latin typeface="Courier New"/>
                <a:cs typeface="Courier New"/>
              </a:rPr>
              <a:t>(</a:t>
            </a:r>
            <a:r>
              <a:rPr sz="1450" spc="-705" dirty="0">
                <a:solidFill>
                  <a:srgbClr val="7C7C7C"/>
                </a:solidFill>
                <a:latin typeface="Courier New"/>
                <a:cs typeface="Courier New"/>
              </a:rPr>
              <a:t> </a:t>
            </a:r>
            <a:r>
              <a:rPr sz="1450" spc="-170" dirty="0">
                <a:solidFill>
                  <a:srgbClr val="F07E16"/>
                </a:solidFill>
                <a:latin typeface="Courier New"/>
                <a:cs typeface="Courier New"/>
              </a:rPr>
              <a:t>a</a:t>
            </a:r>
            <a:r>
              <a:rPr sz="1450" spc="-170" dirty="0">
                <a:solidFill>
                  <a:srgbClr val="7C7C7C"/>
                </a:solidFill>
                <a:latin typeface="Courier New"/>
                <a:cs typeface="Courier New"/>
              </a:rPr>
              <a:t>)  </a:t>
            </a:r>
            <a:r>
              <a:rPr sz="1450" spc="-90" dirty="0">
                <a:solidFill>
                  <a:srgbClr val="F07E16"/>
                </a:solidFill>
                <a:latin typeface="Courier New"/>
                <a:cs typeface="Courier New"/>
              </a:rPr>
              <a:t>a</a:t>
            </a:r>
            <a:r>
              <a:rPr sz="1450" spc="-90" dirty="0">
                <a:solidFill>
                  <a:srgbClr val="7C7C7C"/>
                </a:solidFill>
                <a:latin typeface="Courier New"/>
                <a:cs typeface="Courier New"/>
              </a:rPr>
              <a:t>+=2</a:t>
            </a:r>
            <a:endParaRPr sz="1450">
              <a:latin typeface="Courier New"/>
              <a:cs typeface="Courier New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568881" y="213574"/>
            <a:ext cx="502284" cy="2012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50" b="1" spc="25" dirty="0">
                <a:solidFill>
                  <a:srgbClr val="7C7C7C"/>
                </a:solidFill>
                <a:latin typeface="Arial"/>
                <a:cs typeface="Arial"/>
              </a:rPr>
              <a:t>output</a:t>
            </a:r>
            <a:endParaRPr sz="115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632593" y="622342"/>
            <a:ext cx="109220" cy="2165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50" spc="30" dirty="0">
                <a:solidFill>
                  <a:srgbClr val="1A5477"/>
                </a:solidFill>
                <a:latin typeface="Times New Roman"/>
                <a:cs typeface="Times New Roman"/>
              </a:rPr>
              <a:t>1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647942" y="925229"/>
            <a:ext cx="111125" cy="2012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50" spc="30" dirty="0">
                <a:solidFill>
                  <a:srgbClr val="1A5477"/>
                </a:solidFill>
                <a:latin typeface="Arial"/>
                <a:cs typeface="Arial"/>
              </a:rPr>
              <a:t>3</a:t>
            </a:r>
            <a:endParaRPr sz="115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7729471" y="885269"/>
            <a:ext cx="346075" cy="112522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7200" spc="120" dirty="0">
                <a:solidFill>
                  <a:srgbClr val="DB1113"/>
                </a:solidFill>
                <a:latin typeface="Arial"/>
                <a:cs typeface="Arial"/>
              </a:rPr>
              <a:t>-</a:t>
            </a:r>
            <a:endParaRPr sz="72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380680" y="2367922"/>
            <a:ext cx="635635" cy="537845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64135">
              <a:lnSpc>
                <a:spcPct val="100000"/>
              </a:lnSpc>
              <a:spcBef>
                <a:spcPts val="500"/>
              </a:spcBef>
            </a:pPr>
            <a:r>
              <a:rPr sz="1150" b="1" dirty="0">
                <a:solidFill>
                  <a:srgbClr val="7C7C7C"/>
                </a:solidFill>
                <a:latin typeface="Arial"/>
                <a:cs typeface="Arial"/>
              </a:rPr>
              <a:t>variable</a:t>
            </a:r>
            <a:endParaRPr sz="11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09"/>
              </a:spcBef>
            </a:pPr>
            <a:r>
              <a:rPr sz="2175" spc="-240" baseline="3831" dirty="0">
                <a:solidFill>
                  <a:srgbClr val="1A5477"/>
                </a:solidFill>
                <a:latin typeface="Courier New"/>
                <a:cs typeface="Courier New"/>
              </a:rPr>
              <a:t>a </a:t>
            </a:r>
            <a:r>
              <a:rPr sz="1450" spc="-175" dirty="0">
                <a:solidFill>
                  <a:srgbClr val="1A5477"/>
                </a:solidFill>
                <a:latin typeface="Courier New"/>
                <a:cs typeface="Courier New"/>
              </a:rPr>
              <a:t>=</a:t>
            </a:r>
            <a:r>
              <a:rPr sz="1450" spc="-114" dirty="0">
                <a:solidFill>
                  <a:srgbClr val="1A5477"/>
                </a:solidFill>
                <a:latin typeface="Courier New"/>
                <a:cs typeface="Courier New"/>
              </a:rPr>
              <a:t> </a:t>
            </a:r>
            <a:r>
              <a:rPr sz="2175" spc="104" baseline="3831" dirty="0">
                <a:solidFill>
                  <a:srgbClr val="1A5477"/>
                </a:solidFill>
                <a:latin typeface="Courier New"/>
                <a:cs typeface="Courier New"/>
              </a:rPr>
              <a:t>1</a:t>
            </a:r>
            <a:endParaRPr sz="2175" baseline="3831">
              <a:latin typeface="Courier New"/>
              <a:cs typeface="Courier New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142322" y="2646337"/>
            <a:ext cx="1332865" cy="2470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50" spc="-114" dirty="0">
                <a:solidFill>
                  <a:srgbClr val="1A5477"/>
                </a:solidFill>
                <a:latin typeface="Courier New"/>
                <a:cs typeface="Courier New"/>
              </a:rPr>
              <a:t>is </a:t>
            </a:r>
            <a:r>
              <a:rPr sz="1450" spc="-135" dirty="0">
                <a:solidFill>
                  <a:srgbClr val="1A5477"/>
                </a:solidFill>
                <a:latin typeface="Courier New"/>
                <a:cs typeface="Courier New"/>
              </a:rPr>
              <a:t>less than</a:t>
            </a:r>
            <a:r>
              <a:rPr sz="1450" spc="-125" dirty="0">
                <a:solidFill>
                  <a:srgbClr val="1A5477"/>
                </a:solidFill>
                <a:latin typeface="Courier New"/>
                <a:cs typeface="Courier New"/>
              </a:rPr>
              <a:t> </a:t>
            </a:r>
            <a:r>
              <a:rPr sz="1250" spc="-95" dirty="0">
                <a:solidFill>
                  <a:srgbClr val="1A5477"/>
                </a:solidFill>
                <a:latin typeface="Times New Roman"/>
                <a:cs typeface="Times New Roman"/>
              </a:rPr>
              <a:t>5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3380680" y="2936498"/>
            <a:ext cx="1445895" cy="2470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75" spc="-240" baseline="3831" dirty="0">
                <a:solidFill>
                  <a:srgbClr val="1A5477"/>
                </a:solidFill>
                <a:latin typeface="Courier New"/>
                <a:cs typeface="Courier New"/>
              </a:rPr>
              <a:t>a </a:t>
            </a:r>
            <a:r>
              <a:rPr sz="1450" spc="-175" dirty="0">
                <a:solidFill>
                  <a:srgbClr val="1A5477"/>
                </a:solidFill>
                <a:latin typeface="Courier New"/>
                <a:cs typeface="Courier New"/>
              </a:rPr>
              <a:t>= </a:t>
            </a:r>
            <a:r>
              <a:rPr sz="2175" spc="-217" baseline="3831" dirty="0">
                <a:solidFill>
                  <a:srgbClr val="1A5477"/>
                </a:solidFill>
                <a:latin typeface="Courier New"/>
                <a:cs typeface="Courier New"/>
              </a:rPr>
              <a:t>a+2= </a:t>
            </a:r>
            <a:r>
              <a:rPr sz="2175" spc="-202" baseline="3831" dirty="0">
                <a:solidFill>
                  <a:srgbClr val="1A5477"/>
                </a:solidFill>
                <a:latin typeface="Courier New"/>
                <a:cs typeface="Courier New"/>
              </a:rPr>
              <a:t>1+2=</a:t>
            </a:r>
            <a:r>
              <a:rPr sz="2175" spc="-67" baseline="3831" dirty="0">
                <a:solidFill>
                  <a:srgbClr val="1A5477"/>
                </a:solidFill>
                <a:latin typeface="Courier New"/>
                <a:cs typeface="Courier New"/>
              </a:rPr>
              <a:t> </a:t>
            </a:r>
            <a:r>
              <a:rPr sz="2175" spc="-52" baseline="3831" dirty="0">
                <a:solidFill>
                  <a:srgbClr val="1A5477"/>
                </a:solidFill>
                <a:latin typeface="Courier New"/>
                <a:cs typeface="Courier New"/>
              </a:rPr>
              <a:t>3</a:t>
            </a:r>
            <a:endParaRPr sz="2175" baseline="3831">
              <a:latin typeface="Courier New"/>
              <a:cs typeface="Courier New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3380680" y="3217496"/>
            <a:ext cx="507365" cy="2470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75" spc="-240" baseline="3831" dirty="0">
                <a:solidFill>
                  <a:srgbClr val="1A5477"/>
                </a:solidFill>
                <a:latin typeface="Courier New"/>
                <a:cs typeface="Courier New"/>
              </a:rPr>
              <a:t>a </a:t>
            </a:r>
            <a:r>
              <a:rPr sz="1450" spc="-200" dirty="0">
                <a:solidFill>
                  <a:srgbClr val="1A5477"/>
                </a:solidFill>
                <a:latin typeface="Courier New"/>
                <a:cs typeface="Courier New"/>
              </a:rPr>
              <a:t>=</a:t>
            </a:r>
            <a:r>
              <a:rPr sz="1450" spc="-70" dirty="0">
                <a:solidFill>
                  <a:srgbClr val="1A5477"/>
                </a:solidFill>
                <a:latin typeface="Courier New"/>
                <a:cs typeface="Courier New"/>
              </a:rPr>
              <a:t> </a:t>
            </a:r>
            <a:r>
              <a:rPr sz="2175" spc="-104" baseline="3831" dirty="0">
                <a:solidFill>
                  <a:srgbClr val="1A5477"/>
                </a:solidFill>
                <a:latin typeface="Courier New"/>
                <a:cs typeface="Courier New"/>
              </a:rPr>
              <a:t>3</a:t>
            </a:r>
            <a:endParaRPr sz="2175" baseline="3831">
              <a:latin typeface="Courier New"/>
              <a:cs typeface="Courier New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3389836" y="3455732"/>
            <a:ext cx="478790" cy="2470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75" spc="-292" baseline="3831" dirty="0">
                <a:solidFill>
                  <a:srgbClr val="1A5477"/>
                </a:solidFill>
                <a:latin typeface="Courier New"/>
                <a:cs typeface="Courier New"/>
              </a:rPr>
              <a:t>a </a:t>
            </a:r>
            <a:r>
              <a:rPr sz="1450" spc="-175" dirty="0">
                <a:solidFill>
                  <a:srgbClr val="1A5477"/>
                </a:solidFill>
                <a:latin typeface="Courier New"/>
                <a:cs typeface="Courier New"/>
              </a:rPr>
              <a:t>=</a:t>
            </a:r>
            <a:r>
              <a:rPr sz="1450" spc="50" dirty="0">
                <a:solidFill>
                  <a:srgbClr val="1A5477"/>
                </a:solidFill>
                <a:latin typeface="Courier New"/>
                <a:cs typeface="Courier New"/>
              </a:rPr>
              <a:t> </a:t>
            </a:r>
            <a:r>
              <a:rPr sz="1875" spc="-187" baseline="4444" dirty="0">
                <a:solidFill>
                  <a:srgbClr val="1A5477"/>
                </a:solidFill>
                <a:latin typeface="Times New Roman"/>
                <a:cs typeface="Times New Roman"/>
              </a:rPr>
              <a:t>5</a:t>
            </a:r>
            <a:endParaRPr sz="1875" baseline="4444">
              <a:latin typeface="Times New Roman"/>
              <a:cs typeface="Times New Roman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4142322" y="3199169"/>
            <a:ext cx="1344930" cy="4794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50" spc="-114" dirty="0">
                <a:solidFill>
                  <a:srgbClr val="1A5477"/>
                </a:solidFill>
                <a:latin typeface="Courier New"/>
                <a:cs typeface="Courier New"/>
              </a:rPr>
              <a:t>is </a:t>
            </a:r>
            <a:r>
              <a:rPr sz="1450" spc="-135" dirty="0">
                <a:solidFill>
                  <a:srgbClr val="1A5477"/>
                </a:solidFill>
                <a:latin typeface="Courier New"/>
                <a:cs typeface="Courier New"/>
              </a:rPr>
              <a:t>less than</a:t>
            </a:r>
            <a:r>
              <a:rPr sz="1450" spc="-130" dirty="0">
                <a:solidFill>
                  <a:srgbClr val="1A5477"/>
                </a:solidFill>
                <a:latin typeface="Courier New"/>
                <a:cs typeface="Courier New"/>
              </a:rPr>
              <a:t> </a:t>
            </a:r>
            <a:r>
              <a:rPr sz="1250" spc="-95" dirty="0">
                <a:solidFill>
                  <a:srgbClr val="1A5477"/>
                </a:solidFill>
                <a:latin typeface="Times New Roman"/>
                <a:cs typeface="Times New Roman"/>
              </a:rPr>
              <a:t>5</a:t>
            </a:r>
            <a:endParaRPr sz="1250">
              <a:latin typeface="Times New Roman"/>
              <a:cs typeface="Times New Roman"/>
            </a:endParaRPr>
          </a:p>
          <a:p>
            <a:pPr marL="18415">
              <a:lnSpc>
                <a:spcPct val="100000"/>
              </a:lnSpc>
              <a:spcBef>
                <a:spcPts val="90"/>
              </a:spcBef>
            </a:pPr>
            <a:r>
              <a:rPr sz="1450" spc="-114" dirty="0">
                <a:solidFill>
                  <a:srgbClr val="1A5477"/>
                </a:solidFill>
                <a:latin typeface="Courier New"/>
                <a:cs typeface="Courier New"/>
              </a:rPr>
              <a:t>is </a:t>
            </a:r>
            <a:r>
              <a:rPr sz="1450" spc="-135" dirty="0">
                <a:solidFill>
                  <a:srgbClr val="1A5477"/>
                </a:solidFill>
                <a:latin typeface="Courier New"/>
                <a:cs typeface="Courier New"/>
              </a:rPr>
              <a:t>less than</a:t>
            </a:r>
            <a:r>
              <a:rPr sz="1450" spc="-85" dirty="0">
                <a:solidFill>
                  <a:srgbClr val="1A5477"/>
                </a:solidFill>
                <a:latin typeface="Courier New"/>
                <a:cs typeface="Courier New"/>
              </a:rPr>
              <a:t> </a:t>
            </a:r>
            <a:r>
              <a:rPr sz="1250" spc="-95" dirty="0">
                <a:solidFill>
                  <a:srgbClr val="1A5477"/>
                </a:solidFill>
                <a:latin typeface="Times New Roman"/>
                <a:cs typeface="Times New Roman"/>
              </a:rPr>
              <a:t>5</a:t>
            </a:r>
            <a:endParaRPr sz="125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3308437" cy="51434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528185" y="97737"/>
            <a:ext cx="3784559" cy="32986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203948" y="2944362"/>
            <a:ext cx="622621" cy="12217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812026" y="3494140"/>
            <a:ext cx="0" cy="1111885"/>
          </a:xfrm>
          <a:custGeom>
            <a:avLst/>
            <a:gdLst/>
            <a:ahLst/>
            <a:cxnLst/>
            <a:rect l="l" t="t" r="r" b="b"/>
            <a:pathLst>
              <a:path h="1111885">
                <a:moveTo>
                  <a:pt x="0" y="1111771"/>
                </a:moveTo>
                <a:lnTo>
                  <a:pt x="0" y="0"/>
                </a:lnTo>
              </a:path>
            </a:pathLst>
          </a:custGeom>
          <a:ln w="183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072528" y="3494140"/>
            <a:ext cx="0" cy="904240"/>
          </a:xfrm>
          <a:custGeom>
            <a:avLst/>
            <a:gdLst/>
            <a:ahLst/>
            <a:cxnLst/>
            <a:rect l="l" t="t" r="r" b="b"/>
            <a:pathLst>
              <a:path h="904239">
                <a:moveTo>
                  <a:pt x="0" y="904078"/>
                </a:moveTo>
                <a:lnTo>
                  <a:pt x="0" y="0"/>
                </a:lnTo>
              </a:path>
            </a:pathLst>
          </a:custGeom>
          <a:ln w="2136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859062" y="2809973"/>
            <a:ext cx="0" cy="391160"/>
          </a:xfrm>
          <a:custGeom>
            <a:avLst/>
            <a:gdLst/>
            <a:ahLst/>
            <a:cxnLst/>
            <a:rect l="l" t="t" r="r" b="b"/>
            <a:pathLst>
              <a:path h="391160">
                <a:moveTo>
                  <a:pt x="0" y="390952"/>
                </a:moveTo>
                <a:lnTo>
                  <a:pt x="0" y="0"/>
                </a:lnTo>
              </a:path>
            </a:pathLst>
          </a:custGeom>
          <a:ln w="2136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503047" y="1808156"/>
            <a:ext cx="0" cy="1026794"/>
          </a:xfrm>
          <a:custGeom>
            <a:avLst/>
            <a:gdLst/>
            <a:ahLst/>
            <a:cxnLst/>
            <a:rect l="l" t="t" r="r" b="b"/>
            <a:pathLst>
              <a:path h="1026794">
                <a:moveTo>
                  <a:pt x="0" y="1026251"/>
                </a:moveTo>
                <a:lnTo>
                  <a:pt x="0" y="0"/>
                </a:lnTo>
              </a:path>
            </a:pathLst>
          </a:custGeom>
          <a:ln w="183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410408" y="1829536"/>
            <a:ext cx="1111250" cy="0"/>
          </a:xfrm>
          <a:custGeom>
            <a:avLst/>
            <a:gdLst/>
            <a:ahLst/>
            <a:cxnLst/>
            <a:rect l="l" t="t" r="r" b="b"/>
            <a:pathLst>
              <a:path w="1111250">
                <a:moveTo>
                  <a:pt x="0" y="0"/>
                </a:moveTo>
                <a:lnTo>
                  <a:pt x="1110950" y="0"/>
                </a:lnTo>
              </a:path>
            </a:pathLst>
          </a:custGeom>
          <a:ln w="183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410408" y="3005449"/>
            <a:ext cx="464184" cy="0"/>
          </a:xfrm>
          <a:custGeom>
            <a:avLst/>
            <a:gdLst/>
            <a:ahLst/>
            <a:cxnLst/>
            <a:rect l="l" t="t" r="r" b="b"/>
            <a:pathLst>
              <a:path w="464184">
                <a:moveTo>
                  <a:pt x="0" y="0"/>
                </a:moveTo>
                <a:lnTo>
                  <a:pt x="463913" y="0"/>
                </a:lnTo>
              </a:path>
            </a:pathLst>
          </a:custGeom>
          <a:ln w="183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796766" y="4587586"/>
            <a:ext cx="622935" cy="0"/>
          </a:xfrm>
          <a:custGeom>
            <a:avLst/>
            <a:gdLst/>
            <a:ahLst/>
            <a:cxnLst/>
            <a:rect l="l" t="t" r="r" b="b"/>
            <a:pathLst>
              <a:path w="622935">
                <a:moveTo>
                  <a:pt x="0" y="0"/>
                </a:moveTo>
                <a:lnTo>
                  <a:pt x="622620" y="0"/>
                </a:lnTo>
              </a:path>
            </a:pathLst>
          </a:custGeom>
          <a:ln w="183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4875276" y="428162"/>
            <a:ext cx="358140" cy="147955"/>
          </a:xfrm>
          <a:prstGeom prst="rect">
            <a:avLst/>
          </a:prstGeom>
          <a:solidFill>
            <a:srgbClr val="1A567B"/>
          </a:solidFill>
        </p:spPr>
        <p:txBody>
          <a:bodyPr vert="horz" wrap="square" lIns="0" tIns="44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5"/>
              </a:spcBef>
            </a:pPr>
            <a:r>
              <a:rPr sz="850" spc="-20" dirty="0">
                <a:solidFill>
                  <a:srgbClr val="F7F7F7"/>
                </a:solidFill>
                <a:latin typeface="Arial"/>
                <a:cs typeface="Arial"/>
              </a:rPr>
              <a:t>START</a:t>
            </a:r>
            <a:endParaRPr sz="85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902312" y="1714030"/>
            <a:ext cx="385445" cy="144145"/>
          </a:xfrm>
          <a:prstGeom prst="rect">
            <a:avLst/>
          </a:prstGeom>
          <a:solidFill>
            <a:srgbClr val="232323"/>
          </a:solidFill>
        </p:spPr>
        <p:txBody>
          <a:bodyPr vert="horz" wrap="square" lIns="0" tIns="44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5"/>
              </a:spcBef>
            </a:pPr>
            <a:r>
              <a:rPr sz="850" spc="-15" dirty="0">
                <a:solidFill>
                  <a:srgbClr val="F7F7F7"/>
                </a:solidFill>
                <a:latin typeface="Arial"/>
                <a:cs typeface="Arial"/>
              </a:rPr>
              <a:t>CHECK</a:t>
            </a:r>
            <a:endParaRPr sz="85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700876" y="1857583"/>
            <a:ext cx="681355" cy="147955"/>
          </a:xfrm>
          <a:prstGeom prst="rect">
            <a:avLst/>
          </a:prstGeom>
          <a:solidFill>
            <a:srgbClr val="232323"/>
          </a:solidFill>
        </p:spPr>
        <p:txBody>
          <a:bodyPr vert="horz" wrap="square" lIns="0" tIns="44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5"/>
              </a:spcBef>
            </a:pPr>
            <a:r>
              <a:rPr sz="850" spc="50" dirty="0">
                <a:solidFill>
                  <a:srgbClr val="F7F7F7"/>
                </a:solidFill>
                <a:latin typeface="Arial"/>
                <a:cs typeface="Arial"/>
              </a:rPr>
              <a:t>CONDITION</a:t>
            </a:r>
            <a:endParaRPr sz="85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424049" y="1857583"/>
            <a:ext cx="0" cy="147955"/>
          </a:xfrm>
          <a:custGeom>
            <a:avLst/>
            <a:gdLst/>
            <a:ahLst/>
            <a:cxnLst/>
            <a:rect l="l" t="t" r="r" b="b"/>
            <a:pathLst>
              <a:path h="147955">
                <a:moveTo>
                  <a:pt x="0" y="0"/>
                </a:moveTo>
                <a:lnTo>
                  <a:pt x="0" y="147576"/>
                </a:lnTo>
              </a:path>
            </a:pathLst>
          </a:custGeom>
          <a:ln w="36624">
            <a:solidFill>
              <a:srgbClr val="23232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5393039" y="1849161"/>
            <a:ext cx="92710" cy="1555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50" spc="50" dirty="0">
                <a:solidFill>
                  <a:srgbClr val="F7F7F7"/>
                </a:solidFill>
                <a:latin typeface="Arial"/>
                <a:cs typeface="Arial"/>
              </a:rPr>
              <a:t>1</a:t>
            </a:r>
            <a:endParaRPr sz="85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7833672" y="4981617"/>
            <a:ext cx="1255395" cy="160655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950" b="1" spc="-5" dirty="0">
                <a:solidFill>
                  <a:srgbClr val="592680"/>
                </a:solidFill>
                <a:latin typeface="Arial"/>
                <a:cs typeface="Arial"/>
                <a:hlinkClick r:id="rId5"/>
              </a:rPr>
              <a:t>www.inte11ipaat.com</a:t>
            </a:r>
            <a:endParaRPr sz="95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921642" y="2981065"/>
            <a:ext cx="330200" cy="125095"/>
          </a:xfrm>
          <a:prstGeom prst="rect">
            <a:avLst/>
          </a:prstGeom>
          <a:solidFill>
            <a:srgbClr val="232323"/>
          </a:solidFill>
        </p:spPr>
        <p:txBody>
          <a:bodyPr vert="horz" wrap="square" lIns="0" tIns="4445" rIns="0" bIns="0" rtlCol="0">
            <a:spAutoFit/>
          </a:bodyPr>
          <a:lstStyle/>
          <a:p>
            <a:pPr>
              <a:lnSpc>
                <a:spcPts val="944"/>
              </a:lnSpc>
              <a:spcBef>
                <a:spcPts val="35"/>
              </a:spcBef>
            </a:pPr>
            <a:r>
              <a:rPr sz="900" spc="50" dirty="0">
                <a:solidFill>
                  <a:srgbClr val="F7F7F7"/>
                </a:solidFill>
                <a:latin typeface="Arial"/>
                <a:cs typeface="Arial"/>
              </a:rPr>
              <a:t>break</a:t>
            </a:r>
            <a:endParaRPr sz="9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805218" y="3105787"/>
            <a:ext cx="556895" cy="165100"/>
          </a:xfrm>
          <a:prstGeom prst="rect">
            <a:avLst/>
          </a:prstGeom>
          <a:solidFill>
            <a:srgbClr val="232323"/>
          </a:solidFill>
        </p:spPr>
        <p:txBody>
          <a:bodyPr vert="horz" wrap="square" lIns="0" tIns="508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0"/>
              </a:spcBef>
            </a:pPr>
            <a:r>
              <a:rPr sz="950" spc="50" dirty="0">
                <a:solidFill>
                  <a:srgbClr val="F7F7F7"/>
                </a:solidFill>
                <a:latin typeface="Arial"/>
                <a:cs typeface="Arial"/>
              </a:rPr>
              <a:t>condition</a:t>
            </a:r>
            <a:endParaRPr sz="95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545498" y="2937816"/>
            <a:ext cx="437515" cy="217170"/>
          </a:xfrm>
          <a:prstGeom prst="rect">
            <a:avLst/>
          </a:prstGeom>
          <a:solidFill>
            <a:srgbClr val="5B4474"/>
          </a:solidFill>
        </p:spPr>
        <p:txBody>
          <a:bodyPr vert="horz" wrap="square" lIns="0" tIns="635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0"/>
              </a:spcBef>
            </a:pPr>
            <a:r>
              <a:rPr sz="1250" spc="50" dirty="0">
                <a:solidFill>
                  <a:srgbClr val="F7F7F7"/>
                </a:solidFill>
                <a:latin typeface="Arial"/>
                <a:cs typeface="Arial"/>
              </a:rPr>
              <a:t>break</a:t>
            </a:r>
            <a:endParaRPr sz="125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631790" y="3766763"/>
            <a:ext cx="431165" cy="1708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50" spc="30" dirty="0">
                <a:solidFill>
                  <a:srgbClr val="ED7E08"/>
                </a:solidFill>
                <a:latin typeface="Arial"/>
                <a:cs typeface="Arial"/>
              </a:rPr>
              <a:t>FALSE</a:t>
            </a:r>
            <a:endParaRPr sz="95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575659" y="4527057"/>
            <a:ext cx="970915" cy="147955"/>
          </a:xfrm>
          <a:prstGeom prst="rect">
            <a:avLst/>
          </a:prstGeom>
          <a:solidFill>
            <a:srgbClr val="6B9E23"/>
          </a:solidFill>
        </p:spPr>
        <p:txBody>
          <a:bodyPr vert="horz" wrap="square" lIns="0" tIns="44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5"/>
              </a:spcBef>
            </a:pPr>
            <a:r>
              <a:rPr sz="850" spc="-25" dirty="0">
                <a:solidFill>
                  <a:srgbClr val="F7F7F7"/>
                </a:solidFill>
                <a:latin typeface="Arial"/>
                <a:cs typeface="Arial"/>
              </a:rPr>
              <a:t>EXECUTE</a:t>
            </a:r>
            <a:r>
              <a:rPr sz="850" spc="-10" dirty="0">
                <a:solidFill>
                  <a:srgbClr val="F7F7F7"/>
                </a:solidFill>
                <a:latin typeface="Arial"/>
                <a:cs typeface="Arial"/>
              </a:rPr>
              <a:t> </a:t>
            </a:r>
            <a:r>
              <a:rPr sz="850" spc="20" dirty="0">
                <a:solidFill>
                  <a:srgbClr val="F7F7F7"/>
                </a:solidFill>
                <a:latin typeface="Arial"/>
                <a:cs typeface="Arial"/>
              </a:rPr>
              <a:t>BLOCK</a:t>
            </a:r>
            <a:endParaRPr sz="85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493757" y="4518634"/>
            <a:ext cx="88900" cy="1555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50" spc="20" dirty="0">
                <a:solidFill>
                  <a:srgbClr val="F7F7F7"/>
                </a:solidFill>
                <a:latin typeface="Arial"/>
                <a:cs typeface="Arial"/>
              </a:rPr>
              <a:t>1</a:t>
            </a:r>
            <a:endParaRPr sz="8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3308437" cy="51434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238419" y="0"/>
            <a:ext cx="2795690" cy="6230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442728" y="1322519"/>
            <a:ext cx="4492637" cy="274583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118490" y="2968796"/>
            <a:ext cx="622621" cy="1221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815078" y="4068352"/>
            <a:ext cx="0" cy="589915"/>
          </a:xfrm>
          <a:custGeom>
            <a:avLst/>
            <a:gdLst/>
            <a:ahLst/>
            <a:cxnLst/>
            <a:rect l="l" t="t" r="r" b="b"/>
            <a:pathLst>
              <a:path h="589914">
                <a:moveTo>
                  <a:pt x="0" y="589483"/>
                </a:moveTo>
                <a:lnTo>
                  <a:pt x="0" y="0"/>
                </a:lnTo>
              </a:path>
            </a:pathLst>
          </a:custGeom>
          <a:ln w="183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417590" y="1899786"/>
            <a:ext cx="0" cy="965200"/>
          </a:xfrm>
          <a:custGeom>
            <a:avLst/>
            <a:gdLst/>
            <a:ahLst/>
            <a:cxnLst/>
            <a:rect l="l" t="t" r="r" b="b"/>
            <a:pathLst>
              <a:path h="965200">
                <a:moveTo>
                  <a:pt x="0" y="965164"/>
                </a:moveTo>
                <a:lnTo>
                  <a:pt x="0" y="0"/>
                </a:lnTo>
              </a:path>
            </a:pathLst>
          </a:custGeom>
          <a:ln w="183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922079" y="1915057"/>
            <a:ext cx="1504950" cy="0"/>
          </a:xfrm>
          <a:custGeom>
            <a:avLst/>
            <a:gdLst/>
            <a:ahLst/>
            <a:cxnLst/>
            <a:rect l="l" t="t" r="r" b="b"/>
            <a:pathLst>
              <a:path w="1504950">
                <a:moveTo>
                  <a:pt x="0" y="0"/>
                </a:moveTo>
                <a:lnTo>
                  <a:pt x="1504667" y="0"/>
                </a:lnTo>
              </a:path>
            </a:pathLst>
          </a:custGeom>
          <a:ln w="183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796766" y="4666998"/>
            <a:ext cx="610870" cy="0"/>
          </a:xfrm>
          <a:custGeom>
            <a:avLst/>
            <a:gdLst/>
            <a:ahLst/>
            <a:cxnLst/>
            <a:rect l="l" t="t" r="r" b="b"/>
            <a:pathLst>
              <a:path w="610870">
                <a:moveTo>
                  <a:pt x="0" y="0"/>
                </a:moveTo>
                <a:lnTo>
                  <a:pt x="610412" y="0"/>
                </a:lnTo>
              </a:path>
            </a:pathLst>
          </a:custGeom>
          <a:ln w="183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897607" y="572417"/>
            <a:ext cx="345440" cy="164465"/>
          </a:xfrm>
          <a:custGeom>
            <a:avLst/>
            <a:gdLst/>
            <a:ahLst/>
            <a:cxnLst/>
            <a:rect l="l" t="t" r="r" b="b"/>
            <a:pathLst>
              <a:path w="345439" h="164465">
                <a:moveTo>
                  <a:pt x="0" y="0"/>
                </a:moveTo>
                <a:lnTo>
                  <a:pt x="344883" y="0"/>
                </a:lnTo>
                <a:lnTo>
                  <a:pt x="344883" y="164031"/>
                </a:lnTo>
                <a:lnTo>
                  <a:pt x="0" y="164031"/>
                </a:lnTo>
                <a:lnTo>
                  <a:pt x="0" y="0"/>
                </a:lnTo>
                <a:close/>
              </a:path>
            </a:pathLst>
          </a:custGeom>
          <a:solidFill>
            <a:srgbClr val="1A56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4884908" y="566092"/>
            <a:ext cx="372110" cy="163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60" dirty="0">
                <a:solidFill>
                  <a:srgbClr val="FDFDFD"/>
                </a:solidFill>
                <a:latin typeface="Arial"/>
                <a:cs typeface="Arial"/>
              </a:rPr>
              <a:t>START</a:t>
            </a:r>
            <a:endParaRPr sz="9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833672" y="4981617"/>
            <a:ext cx="1255395" cy="160655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950" b="1" spc="-5" dirty="0">
                <a:solidFill>
                  <a:srgbClr val="592680"/>
                </a:solidFill>
                <a:latin typeface="Arial"/>
                <a:cs typeface="Arial"/>
                <a:hlinkClick r:id="rId6"/>
              </a:rPr>
              <a:t>www.inte11ipaat.com</a:t>
            </a:r>
            <a:endParaRPr sz="950">
              <a:latin typeface="Arial"/>
              <a:cs typeface="Arial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pc="-865" dirty="0"/>
              <a:t>r--</a:t>
            </a:r>
            <a:r>
              <a:rPr spc="-765" dirty="0"/>
              <a:t> </a:t>
            </a:r>
            <a:r>
              <a:rPr spc="-755" dirty="0"/>
              <a:t>--</a:t>
            </a:r>
            <a:r>
              <a:rPr spc="-755" dirty="0">
                <a:solidFill>
                  <a:srgbClr val="181818"/>
                </a:solidFill>
              </a:rPr>
              <a:t>•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6915822" y="1607361"/>
            <a:ext cx="425450" cy="1708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50" b="1" dirty="0">
                <a:solidFill>
                  <a:srgbClr val="E87B08"/>
                </a:solidFill>
                <a:latin typeface="Arial"/>
                <a:cs typeface="Arial"/>
              </a:rPr>
              <a:t>FALSE</a:t>
            </a:r>
            <a:endParaRPr sz="95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578895" y="4596295"/>
            <a:ext cx="990600" cy="166370"/>
          </a:xfrm>
          <a:prstGeom prst="rect">
            <a:avLst/>
          </a:prstGeom>
          <a:solidFill>
            <a:srgbClr val="6B9E23"/>
          </a:solidFill>
        </p:spPr>
        <p:txBody>
          <a:bodyPr vert="horz" wrap="square" lIns="0" tIns="508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0"/>
              </a:spcBef>
            </a:pPr>
            <a:r>
              <a:rPr sz="900" b="1" spc="-60" dirty="0">
                <a:solidFill>
                  <a:srgbClr val="FDFDFD"/>
                </a:solidFill>
                <a:latin typeface="Arial"/>
                <a:cs typeface="Arial"/>
              </a:rPr>
              <a:t>EXECUTE </a:t>
            </a:r>
            <a:r>
              <a:rPr sz="900" b="1" spc="-45" dirty="0">
                <a:solidFill>
                  <a:srgbClr val="FDFDFD"/>
                </a:solidFill>
                <a:latin typeface="Arial"/>
                <a:cs typeface="Arial"/>
              </a:rPr>
              <a:t>BLOCK</a:t>
            </a:r>
            <a:r>
              <a:rPr sz="900" b="1" spc="-100" dirty="0">
                <a:solidFill>
                  <a:srgbClr val="FDFDFD"/>
                </a:solidFill>
                <a:latin typeface="Arial"/>
                <a:cs typeface="Arial"/>
              </a:rPr>
              <a:t> </a:t>
            </a:r>
            <a:r>
              <a:rPr sz="950" spc="-30" dirty="0">
                <a:solidFill>
                  <a:srgbClr val="FDFDFD"/>
                </a:solidFill>
                <a:latin typeface="Times New Roman"/>
                <a:cs typeface="Times New Roman"/>
              </a:rPr>
              <a:t>1</a:t>
            </a:r>
            <a:endParaRPr sz="95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7666" y="100792"/>
            <a:ext cx="3113105" cy="495715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399281" y="103846"/>
            <a:ext cx="476121" cy="48258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515977" y="2186891"/>
            <a:ext cx="476121" cy="139276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359424" y="2165510"/>
            <a:ext cx="3650268" cy="197614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57147" y="0"/>
            <a:ext cx="1258570" cy="6978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400" b="1" spc="-1570" dirty="0">
                <a:solidFill>
                  <a:srgbClr val="807CA7"/>
                </a:solidFill>
                <a:latin typeface="Times New Roman"/>
                <a:cs typeface="Times New Roman"/>
              </a:rPr>
              <a:t>_</a:t>
            </a:r>
            <a:r>
              <a:rPr sz="4400" b="1" spc="-750" dirty="0">
                <a:solidFill>
                  <a:srgbClr val="C67E54"/>
                </a:solidFill>
                <a:latin typeface="Times New Roman"/>
                <a:cs typeface="Times New Roman"/>
              </a:rPr>
              <a:t>J</a:t>
            </a:r>
            <a:r>
              <a:rPr sz="1850" b="1" spc="-70" dirty="0">
                <a:solidFill>
                  <a:srgbClr val="807CA7"/>
                </a:solidFill>
                <a:latin typeface="Arial"/>
                <a:cs typeface="Arial"/>
              </a:rPr>
              <a:t>n</a:t>
            </a:r>
            <a:r>
              <a:rPr sz="1850" b="1" spc="-65" dirty="0">
                <a:solidFill>
                  <a:srgbClr val="807CA7"/>
                </a:solidFill>
                <a:latin typeface="Arial"/>
                <a:cs typeface="Arial"/>
              </a:rPr>
              <a:t>t</a:t>
            </a:r>
            <a:r>
              <a:rPr sz="1850" b="1" spc="-165" dirty="0">
                <a:solidFill>
                  <a:srgbClr val="807CA7"/>
                </a:solidFill>
                <a:latin typeface="Arial"/>
                <a:cs typeface="Arial"/>
              </a:rPr>
              <a:t>e</a:t>
            </a:r>
            <a:r>
              <a:rPr sz="2050" spc="20" dirty="0">
                <a:solidFill>
                  <a:srgbClr val="807CA7"/>
                </a:solidFill>
              </a:rPr>
              <a:t>Ii</a:t>
            </a:r>
            <a:r>
              <a:rPr sz="2050" spc="-40" dirty="0">
                <a:solidFill>
                  <a:srgbClr val="807CA7"/>
                </a:solidFill>
              </a:rPr>
              <a:t>i</a:t>
            </a:r>
            <a:r>
              <a:rPr sz="1850" b="1" spc="-75" dirty="0">
                <a:solidFill>
                  <a:srgbClr val="F4801D"/>
                </a:solidFill>
                <a:latin typeface="Arial"/>
                <a:cs typeface="Arial"/>
              </a:rPr>
              <a:t>Paat</a:t>
            </a:r>
            <a:endParaRPr sz="18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677578" y="395814"/>
            <a:ext cx="2476500" cy="3232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950" b="1" spc="30" dirty="0">
                <a:solidFill>
                  <a:srgbClr val="6E2F9C"/>
                </a:solidFill>
                <a:latin typeface="Arial"/>
                <a:cs typeface="Arial"/>
              </a:rPr>
              <a:t>What </a:t>
            </a:r>
            <a:r>
              <a:rPr sz="1950" b="1" spc="35" dirty="0">
                <a:solidFill>
                  <a:srgbClr val="6E2F9C"/>
                </a:solidFill>
                <a:latin typeface="Arial"/>
                <a:cs typeface="Arial"/>
              </a:rPr>
              <a:t>are</a:t>
            </a:r>
            <a:r>
              <a:rPr sz="1950" b="1" spc="-120" dirty="0">
                <a:solidFill>
                  <a:srgbClr val="6E2F9C"/>
                </a:solidFill>
                <a:latin typeface="Arial"/>
                <a:cs typeface="Arial"/>
              </a:rPr>
              <a:t> </a:t>
            </a:r>
            <a:r>
              <a:rPr sz="1950" b="1" spc="30" dirty="0">
                <a:solidFill>
                  <a:srgbClr val="6E2F9C"/>
                </a:solidFill>
                <a:latin typeface="Arial"/>
                <a:cs typeface="Arial"/>
              </a:rPr>
              <a:t>functions?</a:t>
            </a:r>
            <a:endParaRPr sz="195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2066" y="1367886"/>
            <a:ext cx="1779905" cy="556260"/>
          </a:xfrm>
          <a:prstGeom prst="rect">
            <a:avLst/>
          </a:prstGeom>
          <a:solidFill>
            <a:srgbClr val="5D4475"/>
          </a:solidFill>
        </p:spPr>
        <p:txBody>
          <a:bodyPr vert="horz" wrap="square" lIns="0" tIns="27939" rIns="0" bIns="0" rtlCol="0">
            <a:spAutoFit/>
          </a:bodyPr>
          <a:lstStyle/>
          <a:p>
            <a:pPr>
              <a:lnSpc>
                <a:spcPts val="4155"/>
              </a:lnSpc>
              <a:spcBef>
                <a:spcPts val="219"/>
              </a:spcBef>
            </a:pPr>
            <a:r>
              <a:rPr sz="3800" b="1" spc="40" dirty="0">
                <a:solidFill>
                  <a:srgbClr val="FBFBFB"/>
                </a:solidFill>
                <a:latin typeface="Arial"/>
                <a:cs typeface="Arial"/>
              </a:rPr>
              <a:t>Python</a:t>
            </a:r>
            <a:endParaRPr sz="38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753683" y="1382104"/>
            <a:ext cx="189230" cy="6057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800" b="1" spc="20" dirty="0">
                <a:solidFill>
                  <a:srgbClr val="FBFBFB"/>
                </a:solidFill>
                <a:latin typeface="Arial"/>
                <a:cs typeface="Arial"/>
              </a:rPr>
              <a:t>:</a:t>
            </a:r>
            <a:endParaRPr sz="38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2066" y="1923772"/>
            <a:ext cx="2051050" cy="692785"/>
          </a:xfrm>
          <a:prstGeom prst="rect">
            <a:avLst/>
          </a:prstGeom>
          <a:solidFill>
            <a:srgbClr val="5D4475"/>
          </a:solidFill>
        </p:spPr>
        <p:txBody>
          <a:bodyPr vert="horz" wrap="square" lIns="0" tIns="27939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19"/>
              </a:spcBef>
            </a:pPr>
            <a:r>
              <a:rPr sz="3800" b="1" spc="35" dirty="0">
                <a:solidFill>
                  <a:srgbClr val="FBFBFB"/>
                </a:solidFill>
                <a:latin typeface="Arial"/>
                <a:cs typeface="Arial"/>
              </a:rPr>
              <a:t>Functio</a:t>
            </a:r>
            <a:endParaRPr sz="38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866040" y="1937991"/>
            <a:ext cx="326390" cy="6057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800" b="1" spc="40" dirty="0">
                <a:solidFill>
                  <a:srgbClr val="FBFBFB"/>
                </a:solidFill>
                <a:latin typeface="Arial"/>
                <a:cs typeface="Arial"/>
              </a:rPr>
              <a:t>n</a:t>
            </a:r>
            <a:endParaRPr sz="38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869866" y="887052"/>
            <a:ext cx="4366895" cy="12807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4604" marR="5080" indent="-2540">
              <a:lnSpc>
                <a:spcPct val="156300"/>
              </a:lnSpc>
              <a:spcBef>
                <a:spcPts val="135"/>
              </a:spcBef>
            </a:pPr>
            <a:r>
              <a:rPr sz="1750" spc="20" dirty="0">
                <a:solidFill>
                  <a:srgbClr val="7B7B7B"/>
                </a:solidFill>
                <a:latin typeface="Arial"/>
                <a:cs typeface="Arial"/>
              </a:rPr>
              <a:t>A </a:t>
            </a:r>
            <a:r>
              <a:rPr sz="1750" spc="15" dirty="0">
                <a:solidFill>
                  <a:srgbClr val="7B7B7B"/>
                </a:solidFill>
                <a:latin typeface="Arial"/>
                <a:cs typeface="Arial"/>
              </a:rPr>
              <a:t>function </a:t>
            </a:r>
            <a:r>
              <a:rPr sz="1750" spc="-5" dirty="0">
                <a:solidFill>
                  <a:srgbClr val="7B7B7B"/>
                </a:solidFill>
                <a:latin typeface="Arial"/>
                <a:cs typeface="Arial"/>
              </a:rPr>
              <a:t>is </a:t>
            </a:r>
            <a:r>
              <a:rPr sz="1750" spc="10" dirty="0">
                <a:solidFill>
                  <a:srgbClr val="7B7B7B"/>
                </a:solidFill>
                <a:latin typeface="Arial"/>
                <a:cs typeface="Arial"/>
              </a:rPr>
              <a:t>a </a:t>
            </a:r>
            <a:r>
              <a:rPr sz="1750" spc="20" dirty="0">
                <a:solidFill>
                  <a:srgbClr val="7B7B7B"/>
                </a:solidFill>
                <a:latin typeface="Arial"/>
                <a:cs typeface="Arial"/>
              </a:rPr>
              <a:t>block </a:t>
            </a:r>
            <a:r>
              <a:rPr sz="1750" spc="5" dirty="0">
                <a:solidFill>
                  <a:srgbClr val="7B7B7B"/>
                </a:solidFill>
                <a:latin typeface="Arial"/>
                <a:cs typeface="Arial"/>
              </a:rPr>
              <a:t>of </a:t>
            </a:r>
            <a:r>
              <a:rPr sz="1750" dirty="0">
                <a:solidFill>
                  <a:srgbClr val="7B7B7B"/>
                </a:solidFill>
                <a:latin typeface="Arial"/>
                <a:cs typeface="Arial"/>
              </a:rPr>
              <a:t>organized, </a:t>
            </a:r>
            <a:r>
              <a:rPr sz="1750" spc="15" dirty="0">
                <a:solidFill>
                  <a:srgbClr val="7B7B7B"/>
                </a:solidFill>
                <a:latin typeface="Arial"/>
                <a:cs typeface="Arial"/>
              </a:rPr>
              <a:t>reusable  </a:t>
            </a:r>
            <a:r>
              <a:rPr sz="1750" spc="5" dirty="0">
                <a:solidFill>
                  <a:srgbClr val="7B7B7B"/>
                </a:solidFill>
                <a:latin typeface="Arial"/>
                <a:cs typeface="Arial"/>
              </a:rPr>
              <a:t>sets </a:t>
            </a:r>
            <a:r>
              <a:rPr sz="1750" spc="-5" dirty="0">
                <a:solidFill>
                  <a:srgbClr val="7B7B7B"/>
                </a:solidFill>
                <a:latin typeface="Arial"/>
                <a:cs typeface="Arial"/>
              </a:rPr>
              <a:t>of </a:t>
            </a:r>
            <a:r>
              <a:rPr sz="1750" spc="10" dirty="0">
                <a:solidFill>
                  <a:srgbClr val="7B7B7B"/>
                </a:solidFill>
                <a:latin typeface="Arial"/>
                <a:cs typeface="Arial"/>
              </a:rPr>
              <a:t>instructions </a:t>
            </a:r>
            <a:r>
              <a:rPr sz="1750" spc="15" dirty="0">
                <a:solidFill>
                  <a:srgbClr val="7B7B7B"/>
                </a:solidFill>
                <a:latin typeface="Arial"/>
                <a:cs typeface="Arial"/>
              </a:rPr>
              <a:t>that </a:t>
            </a:r>
            <a:r>
              <a:rPr sz="1750" spc="-5" dirty="0">
                <a:solidFill>
                  <a:srgbClr val="7B7B7B"/>
                </a:solidFill>
                <a:latin typeface="Arial"/>
                <a:cs typeface="Arial"/>
              </a:rPr>
              <a:t>is </a:t>
            </a:r>
            <a:r>
              <a:rPr sz="1750" spc="15" dirty="0">
                <a:solidFill>
                  <a:srgbClr val="7B7B7B"/>
                </a:solidFill>
                <a:latin typeface="Arial"/>
                <a:cs typeface="Arial"/>
              </a:rPr>
              <a:t>used </a:t>
            </a:r>
            <a:r>
              <a:rPr sz="1750" spc="20" dirty="0">
                <a:solidFill>
                  <a:srgbClr val="7B7B7B"/>
                </a:solidFill>
                <a:latin typeface="Arial"/>
                <a:cs typeface="Arial"/>
              </a:rPr>
              <a:t>to </a:t>
            </a:r>
            <a:r>
              <a:rPr sz="1750" spc="10" dirty="0">
                <a:solidFill>
                  <a:srgbClr val="7B7B7B"/>
                </a:solidFill>
                <a:latin typeface="Arial"/>
                <a:cs typeface="Arial"/>
              </a:rPr>
              <a:t>perform  some </a:t>
            </a:r>
            <a:r>
              <a:rPr sz="1750" spc="5" dirty="0">
                <a:solidFill>
                  <a:srgbClr val="7B7B7B"/>
                </a:solidFill>
                <a:latin typeface="Arial"/>
                <a:cs typeface="Arial"/>
              </a:rPr>
              <a:t>related</a:t>
            </a:r>
            <a:r>
              <a:rPr sz="1750" spc="145" dirty="0">
                <a:solidFill>
                  <a:srgbClr val="7B7B7B"/>
                </a:solidFill>
                <a:latin typeface="Arial"/>
                <a:cs typeface="Arial"/>
              </a:rPr>
              <a:t> </a:t>
            </a:r>
            <a:r>
              <a:rPr sz="1750" dirty="0">
                <a:solidFill>
                  <a:srgbClr val="7B7B7B"/>
                </a:solidFill>
                <a:latin typeface="Arial"/>
                <a:cs typeface="Arial"/>
              </a:rPr>
              <a:t>actions</a:t>
            </a:r>
            <a:endParaRPr sz="175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529693" y="3106653"/>
            <a:ext cx="659765" cy="1250315"/>
          </a:xfrm>
          <a:custGeom>
            <a:avLst/>
            <a:gdLst/>
            <a:ahLst/>
            <a:cxnLst/>
            <a:rect l="l" t="t" r="r" b="b"/>
            <a:pathLst>
              <a:path w="659764" h="1250314">
                <a:moveTo>
                  <a:pt x="0" y="0"/>
                </a:moveTo>
                <a:lnTo>
                  <a:pt x="659245" y="0"/>
                </a:lnTo>
                <a:lnTo>
                  <a:pt x="659245" y="1250063"/>
                </a:lnTo>
                <a:lnTo>
                  <a:pt x="0" y="1250063"/>
                </a:lnTo>
                <a:lnTo>
                  <a:pt x="0" y="0"/>
                </a:lnTo>
                <a:close/>
              </a:path>
            </a:pathLst>
          </a:custGeom>
          <a:solidFill>
            <a:srgbClr val="3D2F2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529694" y="3130192"/>
            <a:ext cx="850265" cy="112522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15"/>
              </a:spcBef>
            </a:pPr>
            <a:r>
              <a:rPr sz="7200" spc="-1620" dirty="0">
                <a:solidFill>
                  <a:srgbClr val="E1CDB3"/>
                </a:solidFill>
                <a:latin typeface="Arial"/>
                <a:cs typeface="Arial"/>
              </a:rPr>
              <a:t>·</a:t>
            </a:r>
            <a:r>
              <a:rPr sz="10800" spc="-1537" baseline="-29706" dirty="0">
                <a:solidFill>
                  <a:srgbClr val="90A7D4"/>
                </a:solidFill>
                <a:latin typeface="Arial"/>
                <a:cs typeface="Arial"/>
              </a:rPr>
              <a:t>-</a:t>
            </a:r>
            <a:r>
              <a:rPr sz="7200" spc="-250" dirty="0">
                <a:solidFill>
                  <a:srgbClr val="E1CDB3"/>
                </a:solidFill>
                <a:latin typeface="Arial"/>
                <a:cs typeface="Arial"/>
              </a:rPr>
              <a:t>•·</a:t>
            </a:r>
            <a:endParaRPr sz="720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628466" y="4028731"/>
            <a:ext cx="94615" cy="257175"/>
          </a:xfrm>
          <a:custGeom>
            <a:avLst/>
            <a:gdLst/>
            <a:ahLst/>
            <a:cxnLst/>
            <a:rect l="l" t="t" r="r" b="b"/>
            <a:pathLst>
              <a:path w="94614" h="257175">
                <a:moveTo>
                  <a:pt x="0" y="0"/>
                </a:moveTo>
                <a:lnTo>
                  <a:pt x="94613" y="0"/>
                </a:lnTo>
                <a:lnTo>
                  <a:pt x="94613" y="256981"/>
                </a:lnTo>
                <a:lnTo>
                  <a:pt x="0" y="256981"/>
                </a:lnTo>
                <a:lnTo>
                  <a:pt x="0" y="0"/>
                </a:lnTo>
                <a:close/>
              </a:path>
            </a:pathLst>
          </a:custGeom>
          <a:solidFill>
            <a:srgbClr val="3D2F2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045026" y="4077652"/>
            <a:ext cx="153035" cy="411480"/>
          </a:xfrm>
          <a:custGeom>
            <a:avLst/>
            <a:gdLst/>
            <a:ahLst/>
            <a:cxnLst/>
            <a:rect l="l" t="t" r="r" b="b"/>
            <a:pathLst>
              <a:path w="153034" h="411479">
                <a:moveTo>
                  <a:pt x="0" y="0"/>
                </a:moveTo>
                <a:lnTo>
                  <a:pt x="152603" y="0"/>
                </a:lnTo>
                <a:lnTo>
                  <a:pt x="152603" y="411169"/>
                </a:lnTo>
                <a:lnTo>
                  <a:pt x="0" y="411169"/>
                </a:lnTo>
                <a:lnTo>
                  <a:pt x="0" y="0"/>
                </a:lnTo>
                <a:close/>
              </a:path>
            </a:pathLst>
          </a:custGeom>
          <a:solidFill>
            <a:srgbClr val="2F2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1032326" y="4077031"/>
            <a:ext cx="114300" cy="3924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400" spc="-505" dirty="0">
                <a:solidFill>
                  <a:srgbClr val="D6D6D6"/>
                </a:solidFill>
                <a:latin typeface="Times New Roman"/>
                <a:cs typeface="Times New Roman"/>
              </a:rPr>
              <a:t>1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284613" y="4010457"/>
            <a:ext cx="201930" cy="411480"/>
          </a:xfrm>
          <a:custGeom>
            <a:avLst/>
            <a:gdLst/>
            <a:ahLst/>
            <a:cxnLst/>
            <a:rect l="l" t="t" r="r" b="b"/>
            <a:pathLst>
              <a:path w="201930" h="411479">
                <a:moveTo>
                  <a:pt x="0" y="0"/>
                </a:moveTo>
                <a:lnTo>
                  <a:pt x="201436" y="0"/>
                </a:lnTo>
                <a:lnTo>
                  <a:pt x="201436" y="411169"/>
                </a:lnTo>
                <a:lnTo>
                  <a:pt x="0" y="411169"/>
                </a:lnTo>
                <a:lnTo>
                  <a:pt x="0" y="0"/>
                </a:lnTo>
                <a:close/>
              </a:path>
            </a:pathLst>
          </a:custGeom>
          <a:solidFill>
            <a:srgbClr val="827E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586767" y="4010457"/>
            <a:ext cx="0" cy="411480"/>
          </a:xfrm>
          <a:custGeom>
            <a:avLst/>
            <a:gdLst/>
            <a:ahLst/>
            <a:cxnLst/>
            <a:rect l="l" t="t" r="r" b="b"/>
            <a:pathLst>
              <a:path h="411479">
                <a:moveTo>
                  <a:pt x="0" y="0"/>
                </a:moveTo>
                <a:lnTo>
                  <a:pt x="0" y="411169"/>
                </a:lnTo>
              </a:path>
            </a:pathLst>
          </a:custGeom>
          <a:ln w="48833">
            <a:solidFill>
              <a:srgbClr val="3D2F2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1284613" y="4010457"/>
            <a:ext cx="227329" cy="252729"/>
          </a:xfrm>
          <a:prstGeom prst="rect">
            <a:avLst/>
          </a:prstGeom>
          <a:solidFill>
            <a:srgbClr val="827E7E"/>
          </a:solidFill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ts val="1885"/>
              </a:lnSpc>
              <a:spcBef>
                <a:spcPts val="100"/>
              </a:spcBef>
            </a:pPr>
            <a:r>
              <a:rPr sz="2400" spc="-480" dirty="0">
                <a:solidFill>
                  <a:srgbClr val="AEA8AA"/>
                </a:solidFill>
                <a:latin typeface="Times New Roman"/>
                <a:cs typeface="Times New Roman"/>
              </a:rPr>
              <a:t>--</a:t>
            </a:r>
            <a:r>
              <a:rPr sz="2400" spc="-470" dirty="0">
                <a:solidFill>
                  <a:srgbClr val="AEA8AA"/>
                </a:solidFill>
                <a:latin typeface="Times New Roman"/>
                <a:cs typeface="Times New Roman"/>
              </a:rPr>
              <a:t> </a:t>
            </a:r>
            <a:r>
              <a:rPr sz="2400" spc="-315" dirty="0">
                <a:solidFill>
                  <a:srgbClr val="AEA8AA"/>
                </a:solidFill>
                <a:latin typeface="Times New Roman"/>
                <a:cs typeface="Times New Roman"/>
              </a:rPr>
              <a:t>-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562351" y="3909043"/>
            <a:ext cx="189865" cy="3924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3600" spc="-127" baseline="-18518" dirty="0">
                <a:solidFill>
                  <a:srgbClr val="E1CDB3"/>
                </a:solidFill>
                <a:latin typeface="Times New Roman"/>
                <a:cs typeface="Times New Roman"/>
              </a:rPr>
              <a:t>.</a:t>
            </a:r>
            <a:r>
              <a:rPr sz="1500" spc="-160" dirty="0">
                <a:solidFill>
                  <a:srgbClr val="E1CDB3"/>
                </a:solidFill>
                <a:latin typeface="Times New Roman"/>
                <a:cs typeface="Times New Roman"/>
              </a:rPr>
              <a:t>..,.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2313158" y="4010457"/>
            <a:ext cx="0" cy="411480"/>
          </a:xfrm>
          <a:custGeom>
            <a:avLst/>
            <a:gdLst/>
            <a:ahLst/>
            <a:cxnLst/>
            <a:rect l="l" t="t" r="r" b="b"/>
            <a:pathLst>
              <a:path h="411479">
                <a:moveTo>
                  <a:pt x="0" y="0"/>
                </a:moveTo>
                <a:lnTo>
                  <a:pt x="0" y="411169"/>
                </a:lnTo>
              </a:path>
            </a:pathLst>
          </a:custGeom>
          <a:ln w="48833">
            <a:solidFill>
              <a:srgbClr val="3D2F2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2276043" y="4009836"/>
            <a:ext cx="72390" cy="3924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400" spc="-235" dirty="0">
                <a:solidFill>
                  <a:srgbClr val="E1CDB3"/>
                </a:solidFill>
                <a:latin typeface="Times New Roman"/>
                <a:cs typeface="Times New Roman"/>
              </a:rPr>
              <a:t>.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1128303" y="4262868"/>
            <a:ext cx="305435" cy="173990"/>
          </a:xfrm>
          <a:custGeom>
            <a:avLst/>
            <a:gdLst/>
            <a:ahLst/>
            <a:cxnLst/>
            <a:rect l="l" t="t" r="r" b="b"/>
            <a:pathLst>
              <a:path w="305434" h="173989">
                <a:moveTo>
                  <a:pt x="0" y="0"/>
                </a:moveTo>
                <a:lnTo>
                  <a:pt x="305206" y="0"/>
                </a:lnTo>
                <a:lnTo>
                  <a:pt x="305206" y="173619"/>
                </a:lnTo>
                <a:lnTo>
                  <a:pt x="0" y="173619"/>
                </a:lnTo>
                <a:lnTo>
                  <a:pt x="0" y="0"/>
                </a:lnTo>
                <a:close/>
              </a:path>
            </a:pathLst>
          </a:custGeom>
          <a:solidFill>
            <a:srgbClr val="3D2F2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4341216" y="3431604"/>
            <a:ext cx="690880" cy="234950"/>
          </a:xfrm>
          <a:prstGeom prst="rect">
            <a:avLst/>
          </a:prstGeom>
          <a:solidFill>
            <a:srgbClr val="5D4475"/>
          </a:solidFill>
        </p:spPr>
        <p:txBody>
          <a:bodyPr vert="horz" wrap="square" lIns="0" tIns="698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5"/>
              </a:spcBef>
            </a:pPr>
            <a:r>
              <a:rPr sz="1350" spc="20" dirty="0">
                <a:solidFill>
                  <a:srgbClr val="FBFBFB"/>
                </a:solidFill>
                <a:latin typeface="Arial"/>
                <a:cs typeface="Arial"/>
              </a:rPr>
              <a:t>Function</a:t>
            </a:r>
            <a:endParaRPr sz="135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7833672" y="4981617"/>
            <a:ext cx="1255395" cy="160655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950" b="1" spc="-5" dirty="0">
                <a:solidFill>
                  <a:srgbClr val="592680"/>
                </a:solidFill>
                <a:latin typeface="Arial"/>
                <a:cs typeface="Arial"/>
                <a:hlinkClick r:id="rId6"/>
              </a:rPr>
              <a:t>www.inte11ipaat.com</a:t>
            </a:r>
            <a:endParaRPr sz="95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530060" y="2924587"/>
            <a:ext cx="1779905" cy="234950"/>
          </a:xfrm>
          <a:prstGeom prst="rect">
            <a:avLst/>
          </a:prstGeom>
          <a:solidFill>
            <a:srgbClr val="5D67C3"/>
          </a:solidFill>
        </p:spPr>
        <p:txBody>
          <a:bodyPr vert="horz" wrap="square" lIns="0" tIns="698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5"/>
              </a:spcBef>
            </a:pPr>
            <a:r>
              <a:rPr sz="1350" spc="30" dirty="0">
                <a:solidFill>
                  <a:srgbClr val="FBFBFB"/>
                </a:solidFill>
                <a:latin typeface="Arial"/>
                <a:cs typeface="Arial"/>
              </a:rPr>
              <a:t>User </a:t>
            </a:r>
            <a:r>
              <a:rPr sz="1350" spc="35" dirty="0">
                <a:solidFill>
                  <a:srgbClr val="FBFBFB"/>
                </a:solidFill>
                <a:latin typeface="Arial"/>
                <a:cs typeface="Arial"/>
              </a:rPr>
              <a:t>Defined</a:t>
            </a:r>
            <a:r>
              <a:rPr sz="1350" spc="-204" dirty="0">
                <a:solidFill>
                  <a:srgbClr val="FBFBFB"/>
                </a:solidFill>
                <a:latin typeface="Arial"/>
                <a:cs typeface="Arial"/>
              </a:rPr>
              <a:t> </a:t>
            </a:r>
            <a:r>
              <a:rPr sz="1350" spc="20" dirty="0">
                <a:solidFill>
                  <a:srgbClr val="FBFBFB"/>
                </a:solidFill>
                <a:latin typeface="Arial"/>
                <a:cs typeface="Arial"/>
              </a:rPr>
              <a:t>Function</a:t>
            </a:r>
            <a:endParaRPr sz="135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6778307" y="3963056"/>
            <a:ext cx="1281430" cy="234950"/>
          </a:xfrm>
          <a:prstGeom prst="rect">
            <a:avLst/>
          </a:prstGeom>
          <a:solidFill>
            <a:srgbClr val="5D67C3"/>
          </a:solidFill>
        </p:spPr>
        <p:txBody>
          <a:bodyPr vert="horz" wrap="square" lIns="0" tIns="698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5"/>
              </a:spcBef>
            </a:pPr>
            <a:r>
              <a:rPr sz="1350" spc="5" dirty="0">
                <a:solidFill>
                  <a:srgbClr val="FBFBFB"/>
                </a:solidFill>
                <a:latin typeface="Arial"/>
                <a:cs typeface="Arial"/>
              </a:rPr>
              <a:t>Built-in</a:t>
            </a:r>
            <a:r>
              <a:rPr sz="1350" spc="15" dirty="0">
                <a:solidFill>
                  <a:srgbClr val="FBFBFB"/>
                </a:solidFill>
                <a:latin typeface="Arial"/>
                <a:cs typeface="Arial"/>
              </a:rPr>
              <a:t> Function</a:t>
            </a:r>
            <a:endParaRPr sz="13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399281" y="0"/>
            <a:ext cx="634829" cy="59864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295151" y="97737"/>
            <a:ext cx="915619" cy="25289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589227" y="989599"/>
            <a:ext cx="2588150" cy="190589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7666" y="3005448"/>
            <a:ext cx="3113105" cy="205250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458167" y="3042100"/>
            <a:ext cx="2453859" cy="125837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238416" y="9162"/>
            <a:ext cx="2160905" cy="0"/>
          </a:xfrm>
          <a:custGeom>
            <a:avLst/>
            <a:gdLst/>
            <a:ahLst/>
            <a:cxnLst/>
            <a:rect l="l" t="t" r="r" b="b"/>
            <a:pathLst>
              <a:path w="2160904">
                <a:moveTo>
                  <a:pt x="0" y="0"/>
                </a:moveTo>
                <a:lnTo>
                  <a:pt x="2160860" y="0"/>
                </a:lnTo>
              </a:path>
            </a:pathLst>
          </a:custGeom>
          <a:ln w="916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55347" y="193720"/>
            <a:ext cx="1282700" cy="3390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292735" algn="l"/>
              </a:tabLst>
            </a:pPr>
            <a:r>
              <a:rPr sz="2050" b="1" spc="20" dirty="0">
                <a:solidFill>
                  <a:srgbClr val="BD7E5D"/>
                </a:solidFill>
                <a:latin typeface="Times New Roman"/>
                <a:cs typeface="Times New Roman"/>
              </a:rPr>
              <a:t>J	</a:t>
            </a:r>
            <a:r>
              <a:rPr sz="2050" b="1" spc="-180" dirty="0">
                <a:solidFill>
                  <a:srgbClr val="7E7BA5"/>
                </a:solidFill>
                <a:latin typeface="Times New Roman"/>
                <a:cs typeface="Times New Roman"/>
              </a:rPr>
              <a:t>nte</a:t>
            </a:r>
            <a:r>
              <a:rPr sz="2050" b="1" spc="-160" dirty="0">
                <a:solidFill>
                  <a:srgbClr val="7E7BA5"/>
                </a:solidFill>
                <a:latin typeface="Times New Roman"/>
                <a:cs typeface="Times New Roman"/>
              </a:rPr>
              <a:t> </a:t>
            </a:r>
            <a:r>
              <a:rPr sz="2050" b="1" spc="-95" dirty="0">
                <a:solidFill>
                  <a:srgbClr val="7E7BA5"/>
                </a:solidFill>
                <a:latin typeface="Times New Roman"/>
                <a:cs typeface="Times New Roman"/>
              </a:rPr>
              <a:t>lli</a:t>
            </a:r>
            <a:r>
              <a:rPr sz="2050" b="1" spc="-95" dirty="0">
                <a:solidFill>
                  <a:srgbClr val="F4801D"/>
                </a:solidFill>
                <a:latin typeface="Times New Roman"/>
                <a:cs typeface="Times New Roman"/>
              </a:rPr>
              <a:t>Paat</a:t>
            </a:r>
            <a:endParaRPr sz="205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833672" y="4981617"/>
            <a:ext cx="1255395" cy="160655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950" b="1" spc="-5" dirty="0">
                <a:solidFill>
                  <a:srgbClr val="592680"/>
                </a:solidFill>
                <a:latin typeface="Arial"/>
                <a:cs typeface="Arial"/>
                <a:hlinkClick r:id="rId7"/>
              </a:rPr>
              <a:t>www.inte11ipaat.com</a:t>
            </a:r>
            <a:endParaRPr sz="95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355012" y="401924"/>
            <a:ext cx="3133090" cy="3232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950" b="1" spc="50" dirty="0">
                <a:solidFill>
                  <a:srgbClr val="6B2D9C"/>
                </a:solidFill>
                <a:latin typeface="Arial"/>
                <a:cs typeface="Arial"/>
              </a:rPr>
              <a:t>How </a:t>
            </a:r>
            <a:r>
              <a:rPr sz="1950" b="1" spc="25" dirty="0">
                <a:solidFill>
                  <a:srgbClr val="6B2D9C"/>
                </a:solidFill>
                <a:latin typeface="Arial"/>
                <a:cs typeface="Arial"/>
              </a:rPr>
              <a:t>to </a:t>
            </a:r>
            <a:r>
              <a:rPr sz="1950" b="1" spc="35" dirty="0">
                <a:solidFill>
                  <a:srgbClr val="6B2D9C"/>
                </a:solidFill>
                <a:latin typeface="Arial"/>
                <a:cs typeface="Arial"/>
              </a:rPr>
              <a:t>define </a:t>
            </a:r>
            <a:r>
              <a:rPr sz="1950" b="1" spc="40" dirty="0">
                <a:solidFill>
                  <a:srgbClr val="6B2D9C"/>
                </a:solidFill>
                <a:latin typeface="Arial"/>
                <a:cs typeface="Arial"/>
              </a:rPr>
              <a:t>a</a:t>
            </a:r>
            <a:r>
              <a:rPr sz="1950" b="1" spc="-325" dirty="0">
                <a:solidFill>
                  <a:srgbClr val="6B2D9C"/>
                </a:solidFill>
                <a:latin typeface="Arial"/>
                <a:cs typeface="Arial"/>
              </a:rPr>
              <a:t> </a:t>
            </a:r>
            <a:r>
              <a:rPr sz="1950" b="1" spc="30" dirty="0">
                <a:solidFill>
                  <a:srgbClr val="6B2D9C"/>
                </a:solidFill>
                <a:latin typeface="Arial"/>
                <a:cs typeface="Arial"/>
              </a:rPr>
              <a:t>function?</a:t>
            </a:r>
            <a:endParaRPr sz="195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5118" y="757022"/>
            <a:ext cx="1782445" cy="556260"/>
          </a:xfrm>
          <a:prstGeom prst="rect">
            <a:avLst/>
          </a:prstGeom>
          <a:solidFill>
            <a:srgbClr val="5E4677"/>
          </a:solidFill>
        </p:spPr>
        <p:txBody>
          <a:bodyPr vert="horz" wrap="square" lIns="0" tIns="27939" rIns="0" bIns="0" rtlCol="0">
            <a:spAutoFit/>
          </a:bodyPr>
          <a:lstStyle/>
          <a:p>
            <a:pPr>
              <a:lnSpc>
                <a:spcPts val="4155"/>
              </a:lnSpc>
              <a:spcBef>
                <a:spcPts val="219"/>
              </a:spcBef>
            </a:pPr>
            <a:r>
              <a:rPr sz="3800" b="1" spc="40" dirty="0">
                <a:solidFill>
                  <a:srgbClr val="F9F9F9"/>
                </a:solidFill>
                <a:latin typeface="Arial"/>
                <a:cs typeface="Arial"/>
              </a:rPr>
              <a:t>Python</a:t>
            </a:r>
            <a:endParaRPr sz="38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759787" y="771241"/>
            <a:ext cx="189230" cy="6057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800" b="1" spc="20" dirty="0">
                <a:solidFill>
                  <a:srgbClr val="F9F9F9"/>
                </a:solidFill>
                <a:latin typeface="Arial"/>
                <a:cs typeface="Arial"/>
              </a:rPr>
              <a:t>:</a:t>
            </a:r>
            <a:endParaRPr sz="38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05118" y="1312909"/>
            <a:ext cx="2090420" cy="692785"/>
          </a:xfrm>
          <a:prstGeom prst="rect">
            <a:avLst/>
          </a:prstGeom>
          <a:solidFill>
            <a:srgbClr val="5E4677"/>
          </a:solidFill>
        </p:spPr>
        <p:txBody>
          <a:bodyPr vert="horz" wrap="square" lIns="0" tIns="27939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19"/>
              </a:spcBef>
            </a:pPr>
            <a:r>
              <a:rPr sz="3800" b="1" spc="35" dirty="0">
                <a:solidFill>
                  <a:srgbClr val="F9F9F9"/>
                </a:solidFill>
                <a:latin typeface="Arial"/>
                <a:cs typeface="Arial"/>
              </a:rPr>
              <a:t>Function</a:t>
            </a:r>
            <a:endParaRPr sz="38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34124" y="2667029"/>
            <a:ext cx="2254885" cy="304165"/>
          </a:xfrm>
          <a:prstGeom prst="rect">
            <a:avLst/>
          </a:prstGeom>
          <a:solidFill>
            <a:srgbClr val="5B64BF"/>
          </a:solidFill>
        </p:spPr>
        <p:txBody>
          <a:bodyPr vert="horz" wrap="square" lIns="0" tIns="889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70"/>
              </a:spcBef>
            </a:pPr>
            <a:r>
              <a:rPr sz="1750" spc="-5" dirty="0">
                <a:solidFill>
                  <a:srgbClr val="F9F9F9"/>
                </a:solidFill>
                <a:latin typeface="Arial"/>
                <a:cs typeface="Arial"/>
              </a:rPr>
              <a:t>User </a:t>
            </a:r>
            <a:r>
              <a:rPr sz="1750" spc="5" dirty="0">
                <a:solidFill>
                  <a:srgbClr val="F9F9F9"/>
                </a:solidFill>
                <a:latin typeface="Arial"/>
                <a:cs typeface="Arial"/>
              </a:rPr>
              <a:t>Defined</a:t>
            </a:r>
            <a:r>
              <a:rPr sz="1750" spc="204" dirty="0">
                <a:solidFill>
                  <a:srgbClr val="F9F9F9"/>
                </a:solidFill>
                <a:latin typeface="Arial"/>
                <a:cs typeface="Arial"/>
              </a:rPr>
              <a:t> </a:t>
            </a:r>
            <a:r>
              <a:rPr sz="1750" spc="20" dirty="0">
                <a:solidFill>
                  <a:srgbClr val="F9F9F9"/>
                </a:solidFill>
                <a:latin typeface="Arial"/>
                <a:cs typeface="Arial"/>
              </a:rPr>
              <a:t>Functio</a:t>
            </a:r>
            <a:endParaRPr sz="175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571995" y="2663137"/>
            <a:ext cx="153035" cy="292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50" spc="25" dirty="0">
                <a:solidFill>
                  <a:srgbClr val="F9F9F9"/>
                </a:solidFill>
                <a:latin typeface="Arial"/>
                <a:cs typeface="Arial"/>
              </a:rPr>
              <a:t>n</a:t>
            </a:r>
            <a:endParaRPr sz="17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7666" y="100792"/>
            <a:ext cx="3113105" cy="32467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399281" y="0"/>
            <a:ext cx="634829" cy="59864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7666" y="3726267"/>
            <a:ext cx="3113105" cy="133168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238416" y="9162"/>
            <a:ext cx="2160905" cy="0"/>
          </a:xfrm>
          <a:custGeom>
            <a:avLst/>
            <a:gdLst/>
            <a:ahLst/>
            <a:cxnLst/>
            <a:rect l="l" t="t" r="r" b="b"/>
            <a:pathLst>
              <a:path w="2160904">
                <a:moveTo>
                  <a:pt x="0" y="0"/>
                </a:moveTo>
                <a:lnTo>
                  <a:pt x="2160860" y="0"/>
                </a:lnTo>
              </a:path>
            </a:pathLst>
          </a:custGeom>
          <a:ln w="916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55347" y="193720"/>
            <a:ext cx="1282700" cy="3390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292735" algn="l"/>
              </a:tabLst>
            </a:pPr>
            <a:r>
              <a:rPr sz="2050" b="1" spc="-440" dirty="0">
                <a:solidFill>
                  <a:srgbClr val="BD7E5D"/>
                </a:solidFill>
                <a:latin typeface="Times New Roman"/>
                <a:cs typeface="Times New Roman"/>
              </a:rPr>
              <a:t>J	</a:t>
            </a:r>
            <a:r>
              <a:rPr sz="2050" b="1" spc="-180" dirty="0">
                <a:solidFill>
                  <a:srgbClr val="7E7BA5"/>
                </a:solidFill>
                <a:latin typeface="Times New Roman"/>
                <a:cs typeface="Times New Roman"/>
              </a:rPr>
              <a:t>nte</a:t>
            </a:r>
            <a:r>
              <a:rPr sz="2050" b="1" spc="-160" dirty="0">
                <a:solidFill>
                  <a:srgbClr val="7E7BA5"/>
                </a:solidFill>
                <a:latin typeface="Times New Roman"/>
                <a:cs typeface="Times New Roman"/>
              </a:rPr>
              <a:t> </a:t>
            </a:r>
            <a:r>
              <a:rPr sz="2050" b="1" spc="-95" dirty="0">
                <a:solidFill>
                  <a:srgbClr val="7E7BA5"/>
                </a:solidFill>
                <a:latin typeface="Times New Roman"/>
                <a:cs typeface="Times New Roman"/>
              </a:rPr>
              <a:t>lli</a:t>
            </a:r>
            <a:r>
              <a:rPr sz="2050" b="1" spc="-95" dirty="0">
                <a:solidFill>
                  <a:srgbClr val="F4801D"/>
                </a:solidFill>
                <a:latin typeface="Times New Roman"/>
                <a:cs typeface="Times New Roman"/>
              </a:rPr>
              <a:t>Paat</a:t>
            </a:r>
            <a:endParaRPr sz="205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833672" y="4981617"/>
            <a:ext cx="1255395" cy="160655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950" b="1" spc="-5" dirty="0">
                <a:solidFill>
                  <a:srgbClr val="592680"/>
                </a:solidFill>
                <a:latin typeface="Arial"/>
                <a:cs typeface="Arial"/>
                <a:hlinkClick r:id="rId5"/>
              </a:rPr>
              <a:t>www.inte11ipaat.com</a:t>
            </a:r>
            <a:endParaRPr sz="9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355012" y="401924"/>
            <a:ext cx="3133090" cy="3232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950" b="1" spc="50" dirty="0">
                <a:solidFill>
                  <a:srgbClr val="6B2D9C"/>
                </a:solidFill>
                <a:latin typeface="Arial"/>
                <a:cs typeface="Arial"/>
              </a:rPr>
              <a:t>How </a:t>
            </a:r>
            <a:r>
              <a:rPr sz="1950" b="1" spc="25" dirty="0">
                <a:solidFill>
                  <a:srgbClr val="6B2D9C"/>
                </a:solidFill>
                <a:latin typeface="Arial"/>
                <a:cs typeface="Arial"/>
              </a:rPr>
              <a:t>to </a:t>
            </a:r>
            <a:r>
              <a:rPr sz="1950" b="1" spc="35" dirty="0">
                <a:solidFill>
                  <a:srgbClr val="6B2D9C"/>
                </a:solidFill>
                <a:latin typeface="Arial"/>
                <a:cs typeface="Arial"/>
              </a:rPr>
              <a:t>define </a:t>
            </a:r>
            <a:r>
              <a:rPr sz="1950" b="1" spc="40" dirty="0">
                <a:solidFill>
                  <a:srgbClr val="6B2D9C"/>
                </a:solidFill>
                <a:latin typeface="Arial"/>
                <a:cs typeface="Arial"/>
              </a:rPr>
              <a:t>a</a:t>
            </a:r>
            <a:r>
              <a:rPr sz="1950" b="1" spc="-325" dirty="0">
                <a:solidFill>
                  <a:srgbClr val="6B2D9C"/>
                </a:solidFill>
                <a:latin typeface="Arial"/>
                <a:cs typeface="Arial"/>
              </a:rPr>
              <a:t> </a:t>
            </a:r>
            <a:r>
              <a:rPr sz="1950" b="1" spc="30" dirty="0">
                <a:solidFill>
                  <a:srgbClr val="6B2D9C"/>
                </a:solidFill>
                <a:latin typeface="Arial"/>
                <a:cs typeface="Arial"/>
              </a:rPr>
              <a:t>function?</a:t>
            </a:r>
            <a:endParaRPr sz="195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5118" y="757022"/>
            <a:ext cx="1782445" cy="556260"/>
          </a:xfrm>
          <a:prstGeom prst="rect">
            <a:avLst/>
          </a:prstGeom>
          <a:solidFill>
            <a:srgbClr val="5E4677"/>
          </a:solidFill>
        </p:spPr>
        <p:txBody>
          <a:bodyPr vert="horz" wrap="square" lIns="0" tIns="27939" rIns="0" bIns="0" rtlCol="0">
            <a:spAutoFit/>
          </a:bodyPr>
          <a:lstStyle/>
          <a:p>
            <a:pPr>
              <a:lnSpc>
                <a:spcPts val="4155"/>
              </a:lnSpc>
              <a:spcBef>
                <a:spcPts val="219"/>
              </a:spcBef>
            </a:pPr>
            <a:r>
              <a:rPr sz="3800" b="1" spc="40" dirty="0">
                <a:solidFill>
                  <a:srgbClr val="F9F9F9"/>
                </a:solidFill>
                <a:latin typeface="Arial"/>
                <a:cs typeface="Arial"/>
              </a:rPr>
              <a:t>Python</a:t>
            </a:r>
            <a:endParaRPr sz="38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759787" y="771241"/>
            <a:ext cx="189230" cy="6057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800" b="1" spc="20" dirty="0">
                <a:solidFill>
                  <a:srgbClr val="F9F9F9"/>
                </a:solidFill>
                <a:latin typeface="Arial"/>
                <a:cs typeface="Arial"/>
              </a:rPr>
              <a:t>:</a:t>
            </a:r>
            <a:endParaRPr sz="38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5118" y="1312909"/>
            <a:ext cx="2051050" cy="692785"/>
          </a:xfrm>
          <a:prstGeom prst="rect">
            <a:avLst/>
          </a:prstGeom>
          <a:solidFill>
            <a:srgbClr val="5E4677"/>
          </a:solidFill>
        </p:spPr>
        <p:txBody>
          <a:bodyPr vert="horz" wrap="square" lIns="0" tIns="27939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19"/>
              </a:spcBef>
            </a:pPr>
            <a:r>
              <a:rPr sz="3800" b="1" spc="35" dirty="0">
                <a:solidFill>
                  <a:srgbClr val="F9F9F9"/>
                </a:solidFill>
                <a:latin typeface="Arial"/>
                <a:cs typeface="Arial"/>
              </a:rPr>
              <a:t>Functio</a:t>
            </a:r>
            <a:endParaRPr sz="38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869092" y="1327127"/>
            <a:ext cx="326390" cy="6057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800" b="1" spc="40" dirty="0">
                <a:solidFill>
                  <a:srgbClr val="F9F9F9"/>
                </a:solidFill>
                <a:latin typeface="Arial"/>
                <a:cs typeface="Arial"/>
              </a:rPr>
              <a:t>n</a:t>
            </a:r>
            <a:endParaRPr sz="38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43717" y="3393957"/>
            <a:ext cx="1619250" cy="304165"/>
          </a:xfrm>
          <a:prstGeom prst="rect">
            <a:avLst/>
          </a:prstGeom>
          <a:solidFill>
            <a:srgbClr val="5B64BF"/>
          </a:solidFill>
        </p:spPr>
        <p:txBody>
          <a:bodyPr vert="horz" wrap="square" lIns="0" tIns="889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70"/>
              </a:spcBef>
            </a:pPr>
            <a:r>
              <a:rPr sz="1750" spc="15" dirty="0">
                <a:solidFill>
                  <a:srgbClr val="F9F9F9"/>
                </a:solidFill>
                <a:latin typeface="Arial"/>
                <a:cs typeface="Arial"/>
              </a:rPr>
              <a:t>Built-in</a:t>
            </a:r>
            <a:r>
              <a:rPr sz="1750" spc="-10" dirty="0">
                <a:solidFill>
                  <a:srgbClr val="F9F9F9"/>
                </a:solidFill>
                <a:latin typeface="Arial"/>
                <a:cs typeface="Arial"/>
              </a:rPr>
              <a:t> </a:t>
            </a:r>
            <a:r>
              <a:rPr sz="1750" spc="20" dirty="0">
                <a:solidFill>
                  <a:srgbClr val="F9F9F9"/>
                </a:solidFill>
                <a:latin typeface="Arial"/>
                <a:cs typeface="Arial"/>
              </a:rPr>
              <a:t>Functio</a:t>
            </a:r>
            <a:endParaRPr sz="175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245424" y="3390064"/>
            <a:ext cx="153035" cy="292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50" spc="25" dirty="0">
                <a:solidFill>
                  <a:srgbClr val="F9F9F9"/>
                </a:solidFill>
                <a:latin typeface="Arial"/>
                <a:cs typeface="Arial"/>
              </a:rPr>
              <a:t>n</a:t>
            </a:r>
            <a:endParaRPr sz="175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486726" y="999551"/>
            <a:ext cx="4396740" cy="2622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3370" indent="-280670">
              <a:lnSpc>
                <a:spcPct val="100000"/>
              </a:lnSpc>
              <a:spcBef>
                <a:spcPts val="100"/>
              </a:spcBef>
              <a:buChar char="•"/>
              <a:tabLst>
                <a:tab pos="293370" algn="l"/>
                <a:tab pos="294005" algn="l"/>
              </a:tabLst>
            </a:pPr>
            <a:r>
              <a:rPr sz="1550" spc="5" dirty="0">
                <a:solidFill>
                  <a:srgbClr val="5B4475"/>
                </a:solidFill>
                <a:latin typeface="Arial"/>
                <a:cs typeface="Arial"/>
              </a:rPr>
              <a:t>abs(): </a:t>
            </a:r>
            <a:r>
              <a:rPr sz="1550" spc="-15" dirty="0">
                <a:solidFill>
                  <a:srgbClr val="7C7C7C"/>
                </a:solidFill>
                <a:latin typeface="Arial"/>
                <a:cs typeface="Arial"/>
              </a:rPr>
              <a:t>Returns </a:t>
            </a:r>
            <a:r>
              <a:rPr sz="1550" spc="-10" dirty="0">
                <a:solidFill>
                  <a:srgbClr val="7C7C7C"/>
                </a:solidFill>
                <a:latin typeface="Arial"/>
                <a:cs typeface="Arial"/>
              </a:rPr>
              <a:t>the </a:t>
            </a:r>
            <a:r>
              <a:rPr sz="1550" spc="-15" dirty="0">
                <a:solidFill>
                  <a:srgbClr val="7C7C7C"/>
                </a:solidFill>
                <a:latin typeface="Arial"/>
                <a:cs typeface="Arial"/>
              </a:rPr>
              <a:t>absolute </a:t>
            </a:r>
            <a:r>
              <a:rPr sz="1550" spc="-10" dirty="0">
                <a:solidFill>
                  <a:srgbClr val="7C7C7C"/>
                </a:solidFill>
                <a:latin typeface="Arial"/>
                <a:cs typeface="Arial"/>
              </a:rPr>
              <a:t>value </a:t>
            </a:r>
            <a:r>
              <a:rPr sz="1550" spc="10" dirty="0">
                <a:solidFill>
                  <a:srgbClr val="7C7C7C"/>
                </a:solidFill>
                <a:latin typeface="Arial"/>
                <a:cs typeface="Arial"/>
              </a:rPr>
              <a:t>of </a:t>
            </a:r>
            <a:r>
              <a:rPr sz="1550" spc="-20" dirty="0">
                <a:solidFill>
                  <a:srgbClr val="7C7C7C"/>
                </a:solidFill>
                <a:latin typeface="Arial"/>
                <a:cs typeface="Arial"/>
              </a:rPr>
              <a:t>a</a:t>
            </a:r>
            <a:r>
              <a:rPr sz="1550" spc="-210" dirty="0">
                <a:solidFill>
                  <a:srgbClr val="7C7C7C"/>
                </a:solidFill>
                <a:latin typeface="Arial"/>
                <a:cs typeface="Arial"/>
              </a:rPr>
              <a:t> </a:t>
            </a:r>
            <a:r>
              <a:rPr sz="1550" spc="-50" dirty="0">
                <a:solidFill>
                  <a:srgbClr val="7C7C7C"/>
                </a:solidFill>
                <a:latin typeface="Arial"/>
                <a:cs typeface="Arial"/>
              </a:rPr>
              <a:t>number</a:t>
            </a:r>
            <a:endParaRPr sz="155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486726" y="1497405"/>
            <a:ext cx="5459095" cy="2622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0195" indent="-277495">
              <a:lnSpc>
                <a:spcPct val="100000"/>
              </a:lnSpc>
              <a:spcBef>
                <a:spcPts val="100"/>
              </a:spcBef>
              <a:buChar char="•"/>
              <a:tabLst>
                <a:tab pos="290195" algn="l"/>
                <a:tab pos="290830" algn="l"/>
              </a:tabLst>
            </a:pPr>
            <a:r>
              <a:rPr sz="1550" spc="-15" dirty="0">
                <a:solidFill>
                  <a:srgbClr val="5B4475"/>
                </a:solidFill>
                <a:latin typeface="Arial"/>
                <a:cs typeface="Arial"/>
              </a:rPr>
              <a:t>all(): </a:t>
            </a:r>
            <a:r>
              <a:rPr sz="1550" spc="-15" dirty="0">
                <a:solidFill>
                  <a:srgbClr val="7C7C7C"/>
                </a:solidFill>
                <a:latin typeface="Arial"/>
                <a:cs typeface="Arial"/>
              </a:rPr>
              <a:t>Returns </a:t>
            </a:r>
            <a:r>
              <a:rPr sz="1550" spc="-55" dirty="0">
                <a:solidFill>
                  <a:srgbClr val="7C7C7C"/>
                </a:solidFill>
                <a:latin typeface="Arial"/>
                <a:cs typeface="Arial"/>
              </a:rPr>
              <a:t>True </a:t>
            </a:r>
            <a:r>
              <a:rPr sz="1550" spc="25" dirty="0">
                <a:solidFill>
                  <a:srgbClr val="7C7C7C"/>
                </a:solidFill>
                <a:latin typeface="Arial"/>
                <a:cs typeface="Arial"/>
              </a:rPr>
              <a:t>if </a:t>
            </a:r>
            <a:r>
              <a:rPr sz="1550" spc="-5" dirty="0">
                <a:solidFill>
                  <a:srgbClr val="7C7C7C"/>
                </a:solidFill>
                <a:latin typeface="Arial"/>
                <a:cs typeface="Arial"/>
              </a:rPr>
              <a:t>all </a:t>
            </a:r>
            <a:r>
              <a:rPr sz="1550" spc="-15" dirty="0">
                <a:solidFill>
                  <a:srgbClr val="7C7C7C"/>
                </a:solidFill>
                <a:latin typeface="Arial"/>
                <a:cs typeface="Arial"/>
              </a:rPr>
              <a:t>items </a:t>
            </a:r>
            <a:r>
              <a:rPr sz="1550" spc="20" dirty="0">
                <a:solidFill>
                  <a:srgbClr val="7C7C7C"/>
                </a:solidFill>
                <a:latin typeface="Arial"/>
                <a:cs typeface="Arial"/>
              </a:rPr>
              <a:t>in </a:t>
            </a:r>
            <a:r>
              <a:rPr sz="1550" spc="30" dirty="0">
                <a:solidFill>
                  <a:srgbClr val="7C7C7C"/>
                </a:solidFill>
                <a:latin typeface="Arial"/>
                <a:cs typeface="Arial"/>
              </a:rPr>
              <a:t>an </a:t>
            </a:r>
            <a:r>
              <a:rPr sz="1550" spc="-5" dirty="0">
                <a:solidFill>
                  <a:srgbClr val="7C7C7C"/>
                </a:solidFill>
                <a:latin typeface="Arial"/>
                <a:cs typeface="Arial"/>
              </a:rPr>
              <a:t>iterable object </a:t>
            </a:r>
            <a:r>
              <a:rPr sz="1550" spc="10" dirty="0">
                <a:solidFill>
                  <a:srgbClr val="7C7C7C"/>
                </a:solidFill>
                <a:latin typeface="Arial"/>
                <a:cs typeface="Arial"/>
              </a:rPr>
              <a:t>are</a:t>
            </a:r>
            <a:r>
              <a:rPr sz="1550" spc="135" dirty="0">
                <a:solidFill>
                  <a:srgbClr val="7C7C7C"/>
                </a:solidFill>
                <a:latin typeface="Arial"/>
                <a:cs typeface="Arial"/>
              </a:rPr>
              <a:t> </a:t>
            </a:r>
            <a:r>
              <a:rPr sz="1550" spc="-20" dirty="0">
                <a:solidFill>
                  <a:srgbClr val="7C7C7C"/>
                </a:solidFill>
                <a:latin typeface="Arial"/>
                <a:cs typeface="Arial"/>
              </a:rPr>
              <a:t>true</a:t>
            </a:r>
            <a:endParaRPr sz="155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483674" y="1986096"/>
            <a:ext cx="5462270" cy="12369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0830" indent="-278130">
              <a:lnSpc>
                <a:spcPct val="100000"/>
              </a:lnSpc>
              <a:spcBef>
                <a:spcPts val="100"/>
              </a:spcBef>
              <a:buChar char="•"/>
              <a:tabLst>
                <a:tab pos="293370" algn="l"/>
                <a:tab pos="294005" algn="l"/>
              </a:tabLst>
            </a:pPr>
            <a:r>
              <a:rPr sz="1550" spc="5" dirty="0">
                <a:solidFill>
                  <a:srgbClr val="5B4475"/>
                </a:solidFill>
                <a:latin typeface="Arial"/>
                <a:cs typeface="Arial"/>
              </a:rPr>
              <a:t>any(): </a:t>
            </a:r>
            <a:r>
              <a:rPr sz="1550" spc="-15" dirty="0">
                <a:solidFill>
                  <a:srgbClr val="7C7C7C"/>
                </a:solidFill>
                <a:latin typeface="Arial"/>
                <a:cs typeface="Arial"/>
              </a:rPr>
              <a:t>Returns </a:t>
            </a:r>
            <a:r>
              <a:rPr sz="1550" spc="-55" dirty="0">
                <a:solidFill>
                  <a:srgbClr val="7C7C7C"/>
                </a:solidFill>
                <a:latin typeface="Arial"/>
                <a:cs typeface="Arial"/>
              </a:rPr>
              <a:t>True </a:t>
            </a:r>
            <a:r>
              <a:rPr sz="1550" spc="25" dirty="0">
                <a:solidFill>
                  <a:srgbClr val="7C7C7C"/>
                </a:solidFill>
                <a:latin typeface="Arial"/>
                <a:cs typeface="Arial"/>
              </a:rPr>
              <a:t>if </a:t>
            </a:r>
            <a:r>
              <a:rPr sz="1550" spc="-15" dirty="0">
                <a:solidFill>
                  <a:srgbClr val="7C7C7C"/>
                </a:solidFill>
                <a:latin typeface="Arial"/>
                <a:cs typeface="Arial"/>
              </a:rPr>
              <a:t>any </a:t>
            </a:r>
            <a:r>
              <a:rPr sz="1550" spc="15" dirty="0">
                <a:solidFill>
                  <a:srgbClr val="7C7C7C"/>
                </a:solidFill>
                <a:latin typeface="Arial"/>
                <a:cs typeface="Arial"/>
              </a:rPr>
              <a:t>item </a:t>
            </a:r>
            <a:r>
              <a:rPr sz="1550" spc="30" dirty="0">
                <a:solidFill>
                  <a:srgbClr val="7C7C7C"/>
                </a:solidFill>
                <a:latin typeface="Arial"/>
                <a:cs typeface="Arial"/>
              </a:rPr>
              <a:t>in </a:t>
            </a:r>
            <a:r>
              <a:rPr sz="1550" spc="20" dirty="0">
                <a:solidFill>
                  <a:srgbClr val="7C7C7C"/>
                </a:solidFill>
                <a:latin typeface="Arial"/>
                <a:cs typeface="Arial"/>
              </a:rPr>
              <a:t>an </a:t>
            </a:r>
            <a:r>
              <a:rPr sz="1550" spc="-5" dirty="0">
                <a:solidFill>
                  <a:srgbClr val="7C7C7C"/>
                </a:solidFill>
                <a:latin typeface="Arial"/>
                <a:cs typeface="Arial"/>
              </a:rPr>
              <a:t>iterable object </a:t>
            </a:r>
            <a:r>
              <a:rPr sz="1550" spc="30" dirty="0">
                <a:solidFill>
                  <a:srgbClr val="7C7C7C"/>
                </a:solidFill>
                <a:latin typeface="Arial"/>
                <a:cs typeface="Arial"/>
              </a:rPr>
              <a:t>is</a:t>
            </a:r>
            <a:r>
              <a:rPr sz="1550" spc="-160" dirty="0">
                <a:solidFill>
                  <a:srgbClr val="7C7C7C"/>
                </a:solidFill>
                <a:latin typeface="Arial"/>
                <a:cs typeface="Arial"/>
              </a:rPr>
              <a:t> </a:t>
            </a:r>
            <a:r>
              <a:rPr sz="1550" spc="-20" dirty="0">
                <a:solidFill>
                  <a:srgbClr val="7C7C7C"/>
                </a:solidFill>
                <a:latin typeface="Arial"/>
                <a:cs typeface="Arial"/>
              </a:rPr>
              <a:t>true</a:t>
            </a:r>
            <a:endParaRPr sz="1550">
              <a:latin typeface="Arial"/>
              <a:cs typeface="Arial"/>
            </a:endParaRPr>
          </a:p>
          <a:p>
            <a:pPr marL="290830" marR="16510" indent="-278130">
              <a:lnSpc>
                <a:spcPct val="205600"/>
              </a:lnSpc>
              <a:spcBef>
                <a:spcPts val="25"/>
              </a:spcBef>
              <a:buChar char="•"/>
              <a:tabLst>
                <a:tab pos="293370" algn="l"/>
                <a:tab pos="294005" algn="l"/>
              </a:tabLst>
            </a:pPr>
            <a:r>
              <a:rPr sz="1550" spc="10" dirty="0">
                <a:solidFill>
                  <a:srgbClr val="5B4475"/>
                </a:solidFill>
                <a:latin typeface="Arial"/>
                <a:cs typeface="Arial"/>
              </a:rPr>
              <a:t>ascii(): </a:t>
            </a:r>
            <a:r>
              <a:rPr sz="1550" spc="-15" dirty="0">
                <a:solidFill>
                  <a:srgbClr val="7C7C7C"/>
                </a:solidFill>
                <a:latin typeface="Arial"/>
                <a:cs typeface="Arial"/>
              </a:rPr>
              <a:t>Returns </a:t>
            </a:r>
            <a:r>
              <a:rPr sz="1550" spc="15" dirty="0">
                <a:solidFill>
                  <a:srgbClr val="7C7C7C"/>
                </a:solidFill>
                <a:latin typeface="Arial"/>
                <a:cs typeface="Arial"/>
              </a:rPr>
              <a:t>a </a:t>
            </a:r>
            <a:r>
              <a:rPr sz="1550" spc="-10" dirty="0">
                <a:solidFill>
                  <a:srgbClr val="7C7C7C"/>
                </a:solidFill>
                <a:latin typeface="Arial"/>
                <a:cs typeface="Arial"/>
              </a:rPr>
              <a:t>readable </a:t>
            </a:r>
            <a:r>
              <a:rPr sz="1550" spc="20" dirty="0">
                <a:solidFill>
                  <a:srgbClr val="7C7C7C"/>
                </a:solidFill>
                <a:latin typeface="Arial"/>
                <a:cs typeface="Arial"/>
              </a:rPr>
              <a:t>version </a:t>
            </a:r>
            <a:r>
              <a:rPr sz="1550" spc="10" dirty="0">
                <a:solidFill>
                  <a:srgbClr val="7C7C7C"/>
                </a:solidFill>
                <a:latin typeface="Arial"/>
                <a:cs typeface="Arial"/>
              </a:rPr>
              <a:t>of </a:t>
            </a:r>
            <a:r>
              <a:rPr sz="1550" spc="20" dirty="0">
                <a:solidFill>
                  <a:srgbClr val="7C7C7C"/>
                </a:solidFill>
                <a:latin typeface="Arial"/>
                <a:cs typeface="Arial"/>
              </a:rPr>
              <a:t>an </a:t>
            </a:r>
            <a:r>
              <a:rPr sz="1550" spc="-5" dirty="0">
                <a:solidFill>
                  <a:srgbClr val="7C7C7C"/>
                </a:solidFill>
                <a:latin typeface="Arial"/>
                <a:cs typeface="Arial"/>
              </a:rPr>
              <a:t>object. Replaces  </a:t>
            </a:r>
            <a:r>
              <a:rPr sz="1550" dirty="0">
                <a:solidFill>
                  <a:srgbClr val="7C7C7C"/>
                </a:solidFill>
                <a:latin typeface="Arial"/>
                <a:cs typeface="Arial"/>
              </a:rPr>
              <a:t>non-ascii </a:t>
            </a:r>
            <a:r>
              <a:rPr sz="1550" spc="15" dirty="0">
                <a:solidFill>
                  <a:srgbClr val="7C7C7C"/>
                </a:solidFill>
                <a:latin typeface="Arial"/>
                <a:cs typeface="Arial"/>
              </a:rPr>
              <a:t>characters </a:t>
            </a:r>
            <a:r>
              <a:rPr sz="1550" dirty="0">
                <a:solidFill>
                  <a:srgbClr val="7C7C7C"/>
                </a:solidFill>
                <a:latin typeface="Arial"/>
                <a:cs typeface="Arial"/>
              </a:rPr>
              <a:t>with </a:t>
            </a:r>
            <a:r>
              <a:rPr sz="1550" spc="10" dirty="0">
                <a:solidFill>
                  <a:srgbClr val="7C7C7C"/>
                </a:solidFill>
                <a:latin typeface="Arial"/>
                <a:cs typeface="Arial"/>
              </a:rPr>
              <a:t>escape</a:t>
            </a:r>
            <a:r>
              <a:rPr sz="1550" spc="380" dirty="0">
                <a:solidFill>
                  <a:srgbClr val="7C7C7C"/>
                </a:solidFill>
                <a:latin typeface="Arial"/>
                <a:cs typeface="Arial"/>
              </a:rPr>
              <a:t> </a:t>
            </a:r>
            <a:r>
              <a:rPr sz="1550" spc="15" dirty="0">
                <a:solidFill>
                  <a:srgbClr val="7C7C7C"/>
                </a:solidFill>
                <a:latin typeface="Arial"/>
                <a:cs typeface="Arial"/>
              </a:rPr>
              <a:t>character</a:t>
            </a:r>
            <a:endParaRPr sz="155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480622" y="3449115"/>
            <a:ext cx="4292600" cy="2622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4005" indent="-281305">
              <a:lnSpc>
                <a:spcPct val="100000"/>
              </a:lnSpc>
              <a:spcBef>
                <a:spcPts val="100"/>
              </a:spcBef>
              <a:buChar char="•"/>
              <a:tabLst>
                <a:tab pos="294005" algn="l"/>
                <a:tab pos="294640" algn="l"/>
              </a:tabLst>
            </a:pPr>
            <a:r>
              <a:rPr sz="1550" spc="-10" dirty="0">
                <a:solidFill>
                  <a:srgbClr val="5B4475"/>
                </a:solidFill>
                <a:latin typeface="Arial"/>
                <a:cs typeface="Arial"/>
              </a:rPr>
              <a:t>bin(): </a:t>
            </a:r>
            <a:r>
              <a:rPr sz="1550" spc="-15" dirty="0">
                <a:solidFill>
                  <a:srgbClr val="7C7C7C"/>
                </a:solidFill>
                <a:latin typeface="Arial"/>
                <a:cs typeface="Arial"/>
              </a:rPr>
              <a:t>Returns </a:t>
            </a:r>
            <a:r>
              <a:rPr sz="1550" spc="-10" dirty="0">
                <a:solidFill>
                  <a:srgbClr val="7C7C7C"/>
                </a:solidFill>
                <a:latin typeface="Arial"/>
                <a:cs typeface="Arial"/>
              </a:rPr>
              <a:t>the </a:t>
            </a:r>
            <a:r>
              <a:rPr sz="1550" spc="-15" dirty="0">
                <a:solidFill>
                  <a:srgbClr val="7C7C7C"/>
                </a:solidFill>
                <a:latin typeface="Arial"/>
                <a:cs typeface="Arial"/>
              </a:rPr>
              <a:t>binary</a:t>
            </a:r>
            <a:r>
              <a:rPr sz="1550" spc="-30" dirty="0">
                <a:solidFill>
                  <a:srgbClr val="7C7C7C"/>
                </a:solidFill>
                <a:latin typeface="Arial"/>
                <a:cs typeface="Arial"/>
              </a:rPr>
              <a:t> </a:t>
            </a:r>
            <a:r>
              <a:rPr sz="1550" spc="20" dirty="0">
                <a:solidFill>
                  <a:srgbClr val="7C7C7C"/>
                </a:solidFill>
                <a:latin typeface="Arial"/>
                <a:cs typeface="Arial"/>
              </a:rPr>
              <a:t>version </a:t>
            </a:r>
            <a:r>
              <a:rPr sz="1550" spc="10" dirty="0">
                <a:solidFill>
                  <a:srgbClr val="7C7C7C"/>
                </a:solidFill>
                <a:latin typeface="Arial"/>
                <a:cs typeface="Arial"/>
              </a:rPr>
              <a:t>of </a:t>
            </a:r>
            <a:r>
              <a:rPr sz="1550" spc="15" dirty="0">
                <a:solidFill>
                  <a:srgbClr val="7C7C7C"/>
                </a:solidFill>
                <a:latin typeface="Arial"/>
                <a:cs typeface="Arial"/>
              </a:rPr>
              <a:t>a </a:t>
            </a:r>
            <a:r>
              <a:rPr sz="1550" spc="-50" dirty="0">
                <a:solidFill>
                  <a:srgbClr val="7C7C7C"/>
                </a:solidFill>
                <a:latin typeface="Arial"/>
                <a:cs typeface="Arial"/>
              </a:rPr>
              <a:t>number</a:t>
            </a:r>
            <a:endParaRPr sz="155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480622" y="3946968"/>
            <a:ext cx="5347335" cy="2622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4005" indent="-281305">
              <a:lnSpc>
                <a:spcPct val="100000"/>
              </a:lnSpc>
              <a:spcBef>
                <a:spcPts val="100"/>
              </a:spcBef>
              <a:buChar char="•"/>
              <a:tabLst>
                <a:tab pos="294005" algn="l"/>
                <a:tab pos="294640" algn="l"/>
              </a:tabLst>
            </a:pPr>
            <a:r>
              <a:rPr sz="1550" spc="-10" dirty="0">
                <a:solidFill>
                  <a:srgbClr val="5B4475"/>
                </a:solidFill>
                <a:latin typeface="Arial"/>
                <a:cs typeface="Arial"/>
              </a:rPr>
              <a:t>bool(): </a:t>
            </a:r>
            <a:r>
              <a:rPr sz="1550" spc="-15" dirty="0">
                <a:solidFill>
                  <a:srgbClr val="7C7C7C"/>
                </a:solidFill>
                <a:latin typeface="Arial"/>
                <a:cs typeface="Arial"/>
              </a:rPr>
              <a:t>Returns </a:t>
            </a:r>
            <a:r>
              <a:rPr sz="1550" spc="-10" dirty="0">
                <a:solidFill>
                  <a:srgbClr val="7C7C7C"/>
                </a:solidFill>
                <a:latin typeface="Arial"/>
                <a:cs typeface="Arial"/>
              </a:rPr>
              <a:t>the </a:t>
            </a:r>
            <a:r>
              <a:rPr sz="1550" dirty="0">
                <a:solidFill>
                  <a:srgbClr val="7C7C7C"/>
                </a:solidFill>
                <a:latin typeface="Arial"/>
                <a:cs typeface="Arial"/>
              </a:rPr>
              <a:t>Boolean </a:t>
            </a:r>
            <a:r>
              <a:rPr sz="1550" spc="-10" dirty="0">
                <a:solidFill>
                  <a:srgbClr val="7C7C7C"/>
                </a:solidFill>
                <a:latin typeface="Arial"/>
                <a:cs typeface="Arial"/>
              </a:rPr>
              <a:t>value </a:t>
            </a:r>
            <a:r>
              <a:rPr sz="1550" spc="20" dirty="0">
                <a:solidFill>
                  <a:srgbClr val="7C7C7C"/>
                </a:solidFill>
                <a:latin typeface="Arial"/>
                <a:cs typeface="Arial"/>
              </a:rPr>
              <a:t>of </a:t>
            </a:r>
            <a:r>
              <a:rPr sz="1550" spc="-10" dirty="0">
                <a:solidFill>
                  <a:srgbClr val="7C7C7C"/>
                </a:solidFill>
                <a:latin typeface="Arial"/>
                <a:cs typeface="Arial"/>
              </a:rPr>
              <a:t>the</a:t>
            </a:r>
            <a:r>
              <a:rPr sz="1550" spc="295" dirty="0">
                <a:solidFill>
                  <a:srgbClr val="7C7C7C"/>
                </a:solidFill>
                <a:latin typeface="Arial"/>
                <a:cs typeface="Arial"/>
              </a:rPr>
              <a:t> </a:t>
            </a:r>
            <a:r>
              <a:rPr sz="1550" spc="10" dirty="0">
                <a:solidFill>
                  <a:srgbClr val="7C7C7C"/>
                </a:solidFill>
                <a:latin typeface="Arial"/>
                <a:cs typeface="Arial"/>
              </a:rPr>
              <a:t>specified </a:t>
            </a:r>
            <a:r>
              <a:rPr sz="1550" spc="-5" dirty="0">
                <a:solidFill>
                  <a:srgbClr val="7C7C7C"/>
                </a:solidFill>
                <a:latin typeface="Arial"/>
                <a:cs typeface="Arial"/>
              </a:rPr>
              <a:t>object</a:t>
            </a:r>
            <a:endParaRPr sz="15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7666" y="100792"/>
            <a:ext cx="3113105" cy="495715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399281" y="103846"/>
            <a:ext cx="476121" cy="48258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515977" y="1734852"/>
            <a:ext cx="5493715" cy="184480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47" y="1367886"/>
            <a:ext cx="1782445" cy="556260"/>
          </a:xfrm>
          <a:custGeom>
            <a:avLst/>
            <a:gdLst/>
            <a:ahLst/>
            <a:cxnLst/>
            <a:rect l="l" t="t" r="r" b="b"/>
            <a:pathLst>
              <a:path w="1782445" h="556260">
                <a:moveTo>
                  <a:pt x="0" y="555885"/>
                </a:moveTo>
                <a:lnTo>
                  <a:pt x="1782404" y="555885"/>
                </a:lnTo>
                <a:lnTo>
                  <a:pt x="1782404" y="0"/>
                </a:lnTo>
                <a:lnTo>
                  <a:pt x="0" y="0"/>
                </a:lnTo>
                <a:lnTo>
                  <a:pt x="0" y="555885"/>
                </a:lnTo>
                <a:close/>
              </a:path>
            </a:pathLst>
          </a:custGeom>
          <a:solidFill>
            <a:srgbClr val="5D467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400" y="1923772"/>
            <a:ext cx="2054225" cy="692785"/>
          </a:xfrm>
          <a:custGeom>
            <a:avLst/>
            <a:gdLst/>
            <a:ahLst/>
            <a:cxnLst/>
            <a:rect l="l" t="t" r="r" b="b"/>
            <a:pathLst>
              <a:path w="2054225" h="692785">
                <a:moveTo>
                  <a:pt x="0" y="0"/>
                </a:moveTo>
                <a:lnTo>
                  <a:pt x="2054038" y="0"/>
                </a:lnTo>
                <a:lnTo>
                  <a:pt x="2054038" y="692578"/>
                </a:lnTo>
                <a:lnTo>
                  <a:pt x="0" y="692578"/>
                </a:lnTo>
                <a:lnTo>
                  <a:pt x="0" y="0"/>
                </a:lnTo>
                <a:close/>
              </a:path>
            </a:pathLst>
          </a:custGeom>
          <a:solidFill>
            <a:srgbClr val="5D467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347" y="1382104"/>
            <a:ext cx="2093595" cy="1162050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2540" marR="5080" indent="-3175">
              <a:lnSpc>
                <a:spcPts val="4380"/>
              </a:lnSpc>
              <a:spcBef>
                <a:spcPts val="400"/>
              </a:spcBef>
            </a:pPr>
            <a:r>
              <a:rPr sz="3800" b="1" spc="35" dirty="0">
                <a:solidFill>
                  <a:srgbClr val="F9F9F9"/>
                </a:solidFill>
                <a:latin typeface="Arial"/>
                <a:cs typeface="Arial"/>
              </a:rPr>
              <a:t>Python:  Function</a:t>
            </a:r>
            <a:endParaRPr sz="380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57045" y="0"/>
            <a:ext cx="1260475" cy="7664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850" spc="-1850" dirty="0">
                <a:solidFill>
                  <a:srgbClr val="807CA7"/>
                </a:solidFill>
                <a:latin typeface="Times New Roman"/>
                <a:cs typeface="Times New Roman"/>
              </a:rPr>
              <a:t>_</a:t>
            </a:r>
            <a:r>
              <a:rPr sz="4850" spc="-370" dirty="0">
                <a:solidFill>
                  <a:srgbClr val="C67E54"/>
                </a:solidFill>
                <a:latin typeface="Times New Roman"/>
                <a:cs typeface="Times New Roman"/>
              </a:rPr>
              <a:t>J</a:t>
            </a:r>
            <a:r>
              <a:rPr sz="1800" spc="45" dirty="0">
                <a:solidFill>
                  <a:srgbClr val="807CA7"/>
                </a:solidFill>
              </a:rPr>
              <a:t>n</a:t>
            </a:r>
            <a:r>
              <a:rPr sz="1800" spc="-5" dirty="0">
                <a:solidFill>
                  <a:srgbClr val="807CA7"/>
                </a:solidFill>
              </a:rPr>
              <a:t>t</a:t>
            </a:r>
            <a:r>
              <a:rPr sz="1800" spc="-80" dirty="0">
                <a:solidFill>
                  <a:srgbClr val="807CA7"/>
                </a:solidFill>
              </a:rPr>
              <a:t>e</a:t>
            </a:r>
            <a:r>
              <a:rPr sz="2050" spc="20" dirty="0">
                <a:solidFill>
                  <a:srgbClr val="807CA7"/>
                </a:solidFill>
              </a:rPr>
              <a:t>Ii</a:t>
            </a:r>
            <a:r>
              <a:rPr sz="2050" spc="-40" dirty="0">
                <a:solidFill>
                  <a:srgbClr val="807CA7"/>
                </a:solidFill>
              </a:rPr>
              <a:t>i</a:t>
            </a:r>
            <a:r>
              <a:rPr sz="1900" b="1" spc="-95" dirty="0">
                <a:solidFill>
                  <a:srgbClr val="F4801D"/>
                </a:solidFill>
                <a:latin typeface="Arial"/>
                <a:cs typeface="Arial"/>
              </a:rPr>
              <a:t>Paat</a:t>
            </a:r>
            <a:endParaRPr sz="19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095931" y="395814"/>
            <a:ext cx="3619500" cy="3232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950" b="1" spc="30" dirty="0">
                <a:solidFill>
                  <a:srgbClr val="6D2D9C"/>
                </a:solidFill>
                <a:latin typeface="Arial"/>
                <a:cs typeface="Arial"/>
              </a:rPr>
              <a:t>Calling</a:t>
            </a:r>
            <a:r>
              <a:rPr sz="1950" b="1" spc="-55" dirty="0">
                <a:solidFill>
                  <a:srgbClr val="6D2D9C"/>
                </a:solidFill>
                <a:latin typeface="Arial"/>
                <a:cs typeface="Arial"/>
              </a:rPr>
              <a:t> </a:t>
            </a:r>
            <a:r>
              <a:rPr sz="1950" b="1" spc="40" dirty="0">
                <a:solidFill>
                  <a:srgbClr val="6D2D9C"/>
                </a:solidFill>
                <a:latin typeface="Arial"/>
                <a:cs typeface="Arial"/>
              </a:rPr>
              <a:t>the</a:t>
            </a:r>
            <a:r>
              <a:rPr sz="1950" b="1" spc="-145" dirty="0">
                <a:solidFill>
                  <a:srgbClr val="6D2D9C"/>
                </a:solidFill>
                <a:latin typeface="Arial"/>
                <a:cs typeface="Arial"/>
              </a:rPr>
              <a:t> </a:t>
            </a:r>
            <a:r>
              <a:rPr sz="1950" b="1" spc="35" dirty="0">
                <a:solidFill>
                  <a:srgbClr val="6D2D9C"/>
                </a:solidFill>
                <a:latin typeface="Arial"/>
                <a:cs typeface="Arial"/>
              </a:rPr>
              <a:t>defined</a:t>
            </a:r>
            <a:r>
              <a:rPr sz="1950" b="1" spc="-40" dirty="0">
                <a:solidFill>
                  <a:srgbClr val="6D2D9C"/>
                </a:solidFill>
                <a:latin typeface="Arial"/>
                <a:cs typeface="Arial"/>
              </a:rPr>
              <a:t> </a:t>
            </a:r>
            <a:r>
              <a:rPr sz="1950" b="1" spc="30" dirty="0">
                <a:solidFill>
                  <a:srgbClr val="6D2D9C"/>
                </a:solidFill>
                <a:latin typeface="Arial"/>
                <a:cs typeface="Arial"/>
              </a:rPr>
              <a:t>function</a:t>
            </a:r>
            <a:r>
              <a:rPr sz="1950" b="1" spc="-310" dirty="0">
                <a:solidFill>
                  <a:srgbClr val="6D2D9C"/>
                </a:solidFill>
                <a:latin typeface="Arial"/>
                <a:cs typeface="Arial"/>
              </a:rPr>
              <a:t> </a:t>
            </a:r>
            <a:r>
              <a:rPr sz="1950" b="1" spc="10" dirty="0">
                <a:solidFill>
                  <a:srgbClr val="6D2D9C"/>
                </a:solidFill>
                <a:latin typeface="Arial"/>
                <a:cs typeface="Arial"/>
              </a:rPr>
              <a:t>...</a:t>
            </a:r>
            <a:endParaRPr sz="195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079899" y="3130192"/>
            <a:ext cx="300355" cy="112522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7200" spc="-245" dirty="0">
                <a:solidFill>
                  <a:srgbClr val="E1CDB3"/>
                </a:solidFill>
                <a:latin typeface="Arial"/>
                <a:cs typeface="Arial"/>
              </a:rPr>
              <a:t>·</a:t>
            </a:r>
            <a:endParaRPr sz="72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045026" y="4077652"/>
            <a:ext cx="153035" cy="411480"/>
          </a:xfrm>
          <a:custGeom>
            <a:avLst/>
            <a:gdLst/>
            <a:ahLst/>
            <a:cxnLst/>
            <a:rect l="l" t="t" r="r" b="b"/>
            <a:pathLst>
              <a:path w="153034" h="411479">
                <a:moveTo>
                  <a:pt x="0" y="0"/>
                </a:moveTo>
                <a:lnTo>
                  <a:pt x="152603" y="0"/>
                </a:lnTo>
                <a:lnTo>
                  <a:pt x="152603" y="411169"/>
                </a:lnTo>
                <a:lnTo>
                  <a:pt x="0" y="411169"/>
                </a:lnTo>
                <a:lnTo>
                  <a:pt x="0" y="0"/>
                </a:lnTo>
                <a:close/>
              </a:path>
            </a:pathLst>
          </a:custGeom>
          <a:solidFill>
            <a:srgbClr val="2F2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032326" y="4077031"/>
            <a:ext cx="114300" cy="3924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400" spc="-505" dirty="0">
                <a:solidFill>
                  <a:srgbClr val="D6D6D6"/>
                </a:solidFill>
                <a:latin typeface="Times New Roman"/>
                <a:cs typeface="Times New Roman"/>
              </a:rPr>
              <a:t>1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284613" y="4010457"/>
            <a:ext cx="201930" cy="411480"/>
          </a:xfrm>
          <a:custGeom>
            <a:avLst/>
            <a:gdLst/>
            <a:ahLst/>
            <a:cxnLst/>
            <a:rect l="l" t="t" r="r" b="b"/>
            <a:pathLst>
              <a:path w="201930" h="411479">
                <a:moveTo>
                  <a:pt x="0" y="0"/>
                </a:moveTo>
                <a:lnTo>
                  <a:pt x="201436" y="0"/>
                </a:lnTo>
                <a:lnTo>
                  <a:pt x="201436" y="411169"/>
                </a:lnTo>
                <a:lnTo>
                  <a:pt x="0" y="411169"/>
                </a:lnTo>
                <a:lnTo>
                  <a:pt x="0" y="0"/>
                </a:lnTo>
                <a:close/>
              </a:path>
            </a:pathLst>
          </a:custGeom>
          <a:solidFill>
            <a:srgbClr val="827E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284613" y="4010457"/>
            <a:ext cx="227329" cy="252729"/>
          </a:xfrm>
          <a:prstGeom prst="rect">
            <a:avLst/>
          </a:prstGeom>
          <a:solidFill>
            <a:srgbClr val="827E7E"/>
          </a:solidFill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ts val="1885"/>
              </a:lnSpc>
              <a:spcBef>
                <a:spcPts val="100"/>
              </a:spcBef>
            </a:pPr>
            <a:r>
              <a:rPr sz="2400" spc="-480" dirty="0">
                <a:solidFill>
                  <a:srgbClr val="AEA8AA"/>
                </a:solidFill>
                <a:latin typeface="Times New Roman"/>
                <a:cs typeface="Times New Roman"/>
              </a:rPr>
              <a:t>--</a:t>
            </a:r>
            <a:r>
              <a:rPr sz="2400" spc="-470" dirty="0">
                <a:solidFill>
                  <a:srgbClr val="AEA8AA"/>
                </a:solidFill>
                <a:latin typeface="Times New Roman"/>
                <a:cs typeface="Times New Roman"/>
              </a:rPr>
              <a:t> </a:t>
            </a:r>
            <a:r>
              <a:rPr sz="2400" spc="-315" dirty="0">
                <a:solidFill>
                  <a:srgbClr val="AEA8AA"/>
                </a:solidFill>
                <a:latin typeface="Times New Roman"/>
                <a:cs typeface="Times New Roman"/>
              </a:rPr>
              <a:t>-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529693" y="3106653"/>
            <a:ext cx="659765" cy="1315085"/>
          </a:xfrm>
          <a:prstGeom prst="rect">
            <a:avLst/>
          </a:prstGeom>
          <a:solidFill>
            <a:srgbClr val="3D2F26"/>
          </a:solidFill>
        </p:spPr>
        <p:txBody>
          <a:bodyPr vert="horz" wrap="square" lIns="0" tIns="205740" rIns="0" bIns="0" rtlCol="0">
            <a:spAutoFit/>
          </a:bodyPr>
          <a:lstStyle/>
          <a:p>
            <a:pPr marL="300990" indent="-300990">
              <a:lnSpc>
                <a:spcPct val="100000"/>
              </a:lnSpc>
              <a:spcBef>
                <a:spcPts val="1620"/>
              </a:spcBef>
              <a:buSzPct val="295833"/>
              <a:buFont typeface="Arial"/>
              <a:buChar char="·"/>
              <a:tabLst>
                <a:tab pos="301625" algn="l"/>
              </a:tabLst>
            </a:pPr>
            <a:r>
              <a:rPr sz="3600" spc="-127" baseline="-18518" dirty="0">
                <a:solidFill>
                  <a:srgbClr val="E1CDB3"/>
                </a:solidFill>
                <a:latin typeface="Times New Roman"/>
                <a:cs typeface="Times New Roman"/>
              </a:rPr>
              <a:t>.</a:t>
            </a:r>
            <a:r>
              <a:rPr sz="1500" spc="-375" dirty="0">
                <a:solidFill>
                  <a:srgbClr val="E1CDB3"/>
                </a:solidFill>
                <a:latin typeface="Times New Roman"/>
                <a:cs typeface="Times New Roman"/>
              </a:rPr>
              <a:t>.</a:t>
            </a:r>
            <a:r>
              <a:rPr sz="10800" spc="-3284" baseline="-19675" dirty="0">
                <a:solidFill>
                  <a:srgbClr val="90A7D4"/>
                </a:solidFill>
                <a:latin typeface="Arial"/>
                <a:cs typeface="Arial"/>
              </a:rPr>
              <a:t>-</a:t>
            </a:r>
            <a:r>
              <a:rPr sz="1500" spc="-160" dirty="0">
                <a:solidFill>
                  <a:srgbClr val="E1CDB3"/>
                </a:solidFill>
                <a:latin typeface="Times New Roman"/>
                <a:cs typeface="Times New Roman"/>
              </a:rPr>
              <a:t>.,. </a:t>
            </a:r>
            <a:r>
              <a:rPr sz="1500" spc="135" dirty="0">
                <a:solidFill>
                  <a:srgbClr val="E1CDB3"/>
                </a:solidFill>
                <a:latin typeface="Times New Roman"/>
                <a:cs typeface="Times New Roman"/>
              </a:rPr>
              <a:t> </a:t>
            </a:r>
            <a:r>
              <a:rPr sz="10800" spc="-382" baseline="10030" dirty="0">
                <a:solidFill>
                  <a:srgbClr val="E1CDB3"/>
                </a:solidFill>
                <a:latin typeface="Arial"/>
                <a:cs typeface="Arial"/>
              </a:rPr>
              <a:t>•</a:t>
            </a:r>
            <a:endParaRPr sz="10800" baseline="1003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2313158" y="4010457"/>
            <a:ext cx="0" cy="411480"/>
          </a:xfrm>
          <a:custGeom>
            <a:avLst/>
            <a:gdLst/>
            <a:ahLst/>
            <a:cxnLst/>
            <a:rect l="l" t="t" r="r" b="b"/>
            <a:pathLst>
              <a:path h="411479">
                <a:moveTo>
                  <a:pt x="0" y="0"/>
                </a:moveTo>
                <a:lnTo>
                  <a:pt x="0" y="411169"/>
                </a:lnTo>
              </a:path>
            </a:pathLst>
          </a:custGeom>
          <a:ln w="48833">
            <a:solidFill>
              <a:srgbClr val="3D2F2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2276043" y="4009836"/>
            <a:ext cx="72390" cy="3924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400" spc="-235" dirty="0">
                <a:solidFill>
                  <a:srgbClr val="E1CDB3"/>
                </a:solidFill>
                <a:latin typeface="Times New Roman"/>
                <a:cs typeface="Times New Roman"/>
              </a:rPr>
              <a:t>.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128303" y="4262868"/>
            <a:ext cx="305435" cy="173990"/>
          </a:xfrm>
          <a:custGeom>
            <a:avLst/>
            <a:gdLst/>
            <a:ahLst/>
            <a:cxnLst/>
            <a:rect l="l" t="t" r="r" b="b"/>
            <a:pathLst>
              <a:path w="305434" h="173989">
                <a:moveTo>
                  <a:pt x="0" y="0"/>
                </a:moveTo>
                <a:lnTo>
                  <a:pt x="305206" y="0"/>
                </a:lnTo>
                <a:lnTo>
                  <a:pt x="305206" y="173619"/>
                </a:lnTo>
                <a:lnTo>
                  <a:pt x="0" y="173619"/>
                </a:lnTo>
                <a:lnTo>
                  <a:pt x="0" y="0"/>
                </a:lnTo>
                <a:close/>
              </a:path>
            </a:pathLst>
          </a:custGeom>
          <a:solidFill>
            <a:srgbClr val="3D2F2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5348880" y="2444569"/>
            <a:ext cx="1926589" cy="295275"/>
          </a:xfrm>
          <a:prstGeom prst="rect">
            <a:avLst/>
          </a:prstGeom>
          <a:solidFill>
            <a:srgbClr val="E87B08"/>
          </a:solidFill>
        </p:spPr>
        <p:txBody>
          <a:bodyPr vert="horz" wrap="square" lIns="0" tIns="889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70"/>
              </a:spcBef>
            </a:pPr>
            <a:r>
              <a:rPr sz="1700" spc="35" dirty="0">
                <a:solidFill>
                  <a:srgbClr val="F9F9F9"/>
                </a:solidFill>
                <a:latin typeface="Arial"/>
                <a:cs typeface="Arial"/>
              </a:rPr>
              <a:t>Pass </a:t>
            </a:r>
            <a:r>
              <a:rPr sz="1700" spc="60" dirty="0">
                <a:solidFill>
                  <a:srgbClr val="F9F9F9"/>
                </a:solidFill>
                <a:latin typeface="Arial"/>
                <a:cs typeface="Arial"/>
              </a:rPr>
              <a:t>by</a:t>
            </a:r>
            <a:r>
              <a:rPr sz="1700" spc="-25" dirty="0">
                <a:solidFill>
                  <a:srgbClr val="F9F9F9"/>
                </a:solidFill>
                <a:latin typeface="Arial"/>
                <a:cs typeface="Arial"/>
              </a:rPr>
              <a:t> </a:t>
            </a:r>
            <a:r>
              <a:rPr sz="1700" spc="30" dirty="0">
                <a:solidFill>
                  <a:srgbClr val="F9F9F9"/>
                </a:solidFill>
                <a:latin typeface="Arial"/>
                <a:cs typeface="Arial"/>
              </a:rPr>
              <a:t>Reference</a:t>
            </a:r>
            <a:endParaRPr sz="17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833672" y="4981617"/>
            <a:ext cx="1255395" cy="160655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950" b="1" spc="-5" dirty="0">
                <a:solidFill>
                  <a:srgbClr val="592680"/>
                </a:solidFill>
                <a:latin typeface="Arial"/>
                <a:cs typeface="Arial"/>
                <a:hlinkClick r:id="rId5"/>
              </a:rPr>
              <a:t>www.inte11ipaat.com</a:t>
            </a:r>
            <a:endParaRPr sz="9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3308437" cy="51434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175224" y="1661548"/>
            <a:ext cx="3625852" cy="18936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649546" y="1939492"/>
            <a:ext cx="0" cy="1612900"/>
          </a:xfrm>
          <a:custGeom>
            <a:avLst/>
            <a:gdLst/>
            <a:ahLst/>
            <a:cxnLst/>
            <a:rect l="l" t="t" r="r" b="b"/>
            <a:pathLst>
              <a:path h="1612900">
                <a:moveTo>
                  <a:pt x="0" y="1612680"/>
                </a:moveTo>
                <a:lnTo>
                  <a:pt x="0" y="0"/>
                </a:lnTo>
              </a:path>
            </a:pathLst>
          </a:custGeom>
          <a:ln w="183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006637" y="9162"/>
            <a:ext cx="0" cy="610870"/>
          </a:xfrm>
          <a:custGeom>
            <a:avLst/>
            <a:gdLst/>
            <a:ahLst/>
            <a:cxnLst/>
            <a:rect l="l" t="t" r="r" b="b"/>
            <a:pathLst>
              <a:path h="610870">
                <a:moveTo>
                  <a:pt x="0" y="610863"/>
                </a:moveTo>
                <a:lnTo>
                  <a:pt x="0" y="0"/>
                </a:lnTo>
              </a:path>
            </a:pathLst>
          </a:custGeom>
          <a:ln w="2441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238416" y="3054"/>
            <a:ext cx="2783840" cy="0"/>
          </a:xfrm>
          <a:custGeom>
            <a:avLst/>
            <a:gdLst/>
            <a:ahLst/>
            <a:cxnLst/>
            <a:rect l="l" t="t" r="r" b="b"/>
            <a:pathLst>
              <a:path w="2783840">
                <a:moveTo>
                  <a:pt x="0" y="0"/>
                </a:moveTo>
                <a:lnTo>
                  <a:pt x="2783481" y="0"/>
                </a:lnTo>
              </a:path>
            </a:pathLst>
          </a:custGeom>
          <a:ln w="916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104125" y="1505779"/>
            <a:ext cx="1001394" cy="0"/>
          </a:xfrm>
          <a:custGeom>
            <a:avLst/>
            <a:gdLst/>
            <a:ahLst/>
            <a:cxnLst/>
            <a:rect l="l" t="t" r="r" b="b"/>
            <a:pathLst>
              <a:path w="1001395">
                <a:moveTo>
                  <a:pt x="0" y="0"/>
                </a:moveTo>
                <a:lnTo>
                  <a:pt x="1001076" y="0"/>
                </a:lnTo>
              </a:path>
            </a:pathLst>
          </a:custGeom>
          <a:ln w="916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801072" y="1951709"/>
            <a:ext cx="864235" cy="0"/>
          </a:xfrm>
          <a:custGeom>
            <a:avLst/>
            <a:gdLst/>
            <a:ahLst/>
            <a:cxnLst/>
            <a:rect l="l" t="t" r="r" b="b"/>
            <a:pathLst>
              <a:path w="864234">
                <a:moveTo>
                  <a:pt x="0" y="0"/>
                </a:moveTo>
                <a:lnTo>
                  <a:pt x="863733" y="0"/>
                </a:lnTo>
              </a:path>
            </a:pathLst>
          </a:custGeom>
          <a:ln w="1221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725670" y="3536901"/>
            <a:ext cx="2936240" cy="0"/>
          </a:xfrm>
          <a:custGeom>
            <a:avLst/>
            <a:gdLst/>
            <a:ahLst/>
            <a:cxnLst/>
            <a:rect l="l" t="t" r="r" b="b"/>
            <a:pathLst>
              <a:path w="2936240">
                <a:moveTo>
                  <a:pt x="0" y="0"/>
                </a:moveTo>
                <a:lnTo>
                  <a:pt x="2936084" y="0"/>
                </a:lnTo>
              </a:path>
            </a:pathLst>
          </a:custGeom>
          <a:ln w="152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725888" y="606563"/>
            <a:ext cx="4975225" cy="3232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950" spc="114" dirty="0">
                <a:solidFill>
                  <a:srgbClr val="6B2D9A"/>
                </a:solidFill>
                <a:latin typeface="Arial"/>
                <a:cs typeface="Arial"/>
              </a:rPr>
              <a:t>Calling</a:t>
            </a:r>
            <a:r>
              <a:rPr sz="1950" spc="-95" dirty="0">
                <a:solidFill>
                  <a:srgbClr val="6B2D9A"/>
                </a:solidFill>
                <a:latin typeface="Arial"/>
                <a:cs typeface="Arial"/>
              </a:rPr>
              <a:t> </a:t>
            </a:r>
            <a:r>
              <a:rPr sz="1950" spc="65" dirty="0">
                <a:solidFill>
                  <a:srgbClr val="6B2D9A"/>
                </a:solidFill>
                <a:latin typeface="Arial"/>
                <a:cs typeface="Arial"/>
              </a:rPr>
              <a:t>a</a:t>
            </a:r>
            <a:r>
              <a:rPr sz="1950" spc="-110" dirty="0">
                <a:solidFill>
                  <a:srgbClr val="6B2D9A"/>
                </a:solidFill>
                <a:latin typeface="Arial"/>
                <a:cs typeface="Arial"/>
              </a:rPr>
              <a:t> </a:t>
            </a:r>
            <a:r>
              <a:rPr sz="1950" spc="150" dirty="0">
                <a:solidFill>
                  <a:srgbClr val="6B2D9A"/>
                </a:solidFill>
                <a:latin typeface="Arial"/>
                <a:cs typeface="Arial"/>
              </a:rPr>
              <a:t>function</a:t>
            </a:r>
            <a:r>
              <a:rPr sz="1950" spc="-135" dirty="0">
                <a:solidFill>
                  <a:srgbClr val="6B2D9A"/>
                </a:solidFill>
                <a:latin typeface="Arial"/>
                <a:cs typeface="Arial"/>
              </a:rPr>
              <a:t> </a:t>
            </a:r>
            <a:r>
              <a:rPr sz="1950" spc="180" dirty="0">
                <a:solidFill>
                  <a:srgbClr val="6B2D9A"/>
                </a:solidFill>
                <a:latin typeface="Arial"/>
                <a:cs typeface="Arial"/>
              </a:rPr>
              <a:t>by</a:t>
            </a:r>
            <a:r>
              <a:rPr sz="1950" spc="-125" dirty="0">
                <a:solidFill>
                  <a:srgbClr val="6B2D9A"/>
                </a:solidFill>
                <a:latin typeface="Arial"/>
                <a:cs typeface="Arial"/>
              </a:rPr>
              <a:t> </a:t>
            </a:r>
            <a:r>
              <a:rPr sz="1950" spc="140" dirty="0">
                <a:solidFill>
                  <a:srgbClr val="6B2D9A"/>
                </a:solidFill>
                <a:latin typeface="Arial"/>
                <a:cs typeface="Arial"/>
              </a:rPr>
              <a:t>passing</a:t>
            </a:r>
            <a:r>
              <a:rPr sz="1950" spc="-114" dirty="0">
                <a:solidFill>
                  <a:srgbClr val="6B2D9A"/>
                </a:solidFill>
                <a:latin typeface="Arial"/>
                <a:cs typeface="Arial"/>
              </a:rPr>
              <a:t> </a:t>
            </a:r>
            <a:r>
              <a:rPr sz="1950" spc="130" dirty="0">
                <a:solidFill>
                  <a:srgbClr val="6B2D9A"/>
                </a:solidFill>
                <a:latin typeface="Arial"/>
                <a:cs typeface="Arial"/>
              </a:rPr>
              <a:t>the</a:t>
            </a:r>
            <a:r>
              <a:rPr sz="1950" spc="-125" dirty="0">
                <a:solidFill>
                  <a:srgbClr val="6B2D9A"/>
                </a:solidFill>
                <a:latin typeface="Arial"/>
                <a:cs typeface="Arial"/>
              </a:rPr>
              <a:t> </a:t>
            </a:r>
            <a:r>
              <a:rPr sz="1950" spc="95" dirty="0">
                <a:solidFill>
                  <a:srgbClr val="6B2D9A"/>
                </a:solidFill>
                <a:latin typeface="Arial"/>
                <a:cs typeface="Arial"/>
              </a:rPr>
              <a:t>value...</a:t>
            </a:r>
            <a:endParaRPr sz="195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833672" y="4981617"/>
            <a:ext cx="1255395" cy="160655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950" b="1" spc="-5" dirty="0">
                <a:solidFill>
                  <a:srgbClr val="592680"/>
                </a:solidFill>
                <a:latin typeface="Arial"/>
                <a:cs typeface="Arial"/>
                <a:hlinkClick r:id="rId4"/>
              </a:rPr>
              <a:t>www.inte11ipaat.com</a:t>
            </a:r>
            <a:endParaRPr sz="950">
              <a:latin typeface="Arial"/>
              <a:cs typeface="Arial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pc="190" dirty="0"/>
              <a:t>,.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7921731" y="2239096"/>
            <a:ext cx="483234" cy="887094"/>
          </a:xfrm>
          <a:prstGeom prst="rect">
            <a:avLst/>
          </a:prstGeom>
        </p:spPr>
        <p:txBody>
          <a:bodyPr vert="horz" wrap="square" lIns="0" tIns="1460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0"/>
              </a:spcBef>
            </a:pPr>
            <a:r>
              <a:rPr sz="1950" spc="-160" dirty="0">
                <a:solidFill>
                  <a:srgbClr val="898989"/>
                </a:solidFill>
                <a:latin typeface="Arial"/>
                <a:cs typeface="Arial"/>
              </a:rPr>
              <a:t>•</a:t>
            </a:r>
            <a:endParaRPr sz="195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  <a:spcBef>
                <a:spcPts val="1050"/>
              </a:spcBef>
            </a:pPr>
            <a:r>
              <a:rPr sz="1950" spc="-160" dirty="0">
                <a:solidFill>
                  <a:srgbClr val="898989"/>
                </a:solidFill>
                <a:latin typeface="Arial"/>
                <a:cs typeface="Arial"/>
              </a:rPr>
              <a:t>•</a:t>
            </a:r>
            <a:endParaRPr sz="19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3308437" cy="51434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175224" y="1661549"/>
            <a:ext cx="3625852" cy="21135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649546" y="1939492"/>
            <a:ext cx="0" cy="1832610"/>
          </a:xfrm>
          <a:custGeom>
            <a:avLst/>
            <a:gdLst/>
            <a:ahLst/>
            <a:cxnLst/>
            <a:rect l="l" t="t" r="r" b="b"/>
            <a:pathLst>
              <a:path h="1832610">
                <a:moveTo>
                  <a:pt x="0" y="1832591"/>
                </a:moveTo>
                <a:lnTo>
                  <a:pt x="0" y="0"/>
                </a:lnTo>
              </a:path>
            </a:pathLst>
          </a:custGeom>
          <a:ln w="152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006637" y="9162"/>
            <a:ext cx="0" cy="610870"/>
          </a:xfrm>
          <a:custGeom>
            <a:avLst/>
            <a:gdLst/>
            <a:ahLst/>
            <a:cxnLst/>
            <a:rect l="l" t="t" r="r" b="b"/>
            <a:pathLst>
              <a:path h="610870">
                <a:moveTo>
                  <a:pt x="0" y="610863"/>
                </a:moveTo>
                <a:lnTo>
                  <a:pt x="0" y="0"/>
                </a:lnTo>
              </a:path>
            </a:pathLst>
          </a:custGeom>
          <a:ln w="2441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238416" y="3054"/>
            <a:ext cx="2783840" cy="0"/>
          </a:xfrm>
          <a:custGeom>
            <a:avLst/>
            <a:gdLst/>
            <a:ahLst/>
            <a:cxnLst/>
            <a:rect l="l" t="t" r="r" b="b"/>
            <a:pathLst>
              <a:path w="2783840">
                <a:moveTo>
                  <a:pt x="0" y="0"/>
                </a:moveTo>
                <a:lnTo>
                  <a:pt x="2783481" y="0"/>
                </a:lnTo>
              </a:path>
            </a:pathLst>
          </a:custGeom>
          <a:ln w="916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104125" y="1505779"/>
            <a:ext cx="1001394" cy="0"/>
          </a:xfrm>
          <a:custGeom>
            <a:avLst/>
            <a:gdLst/>
            <a:ahLst/>
            <a:cxnLst/>
            <a:rect l="l" t="t" r="r" b="b"/>
            <a:pathLst>
              <a:path w="1001395">
                <a:moveTo>
                  <a:pt x="0" y="0"/>
                </a:moveTo>
                <a:lnTo>
                  <a:pt x="1001076" y="0"/>
                </a:lnTo>
              </a:path>
            </a:pathLst>
          </a:custGeom>
          <a:ln w="916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801072" y="1951709"/>
            <a:ext cx="864235" cy="0"/>
          </a:xfrm>
          <a:custGeom>
            <a:avLst/>
            <a:gdLst/>
            <a:ahLst/>
            <a:cxnLst/>
            <a:rect l="l" t="t" r="r" b="b"/>
            <a:pathLst>
              <a:path w="864234">
                <a:moveTo>
                  <a:pt x="0" y="0"/>
                </a:moveTo>
                <a:lnTo>
                  <a:pt x="863733" y="0"/>
                </a:lnTo>
              </a:path>
            </a:pathLst>
          </a:custGeom>
          <a:ln w="1221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801072" y="3753757"/>
            <a:ext cx="861060" cy="0"/>
          </a:xfrm>
          <a:custGeom>
            <a:avLst/>
            <a:gdLst/>
            <a:ahLst/>
            <a:cxnLst/>
            <a:rect l="l" t="t" r="r" b="b"/>
            <a:pathLst>
              <a:path w="861059">
                <a:moveTo>
                  <a:pt x="0" y="0"/>
                </a:moveTo>
                <a:lnTo>
                  <a:pt x="860681" y="0"/>
                </a:lnTo>
              </a:path>
            </a:pathLst>
          </a:custGeom>
          <a:ln w="152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725888" y="606563"/>
            <a:ext cx="4975225" cy="3232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950" spc="114" dirty="0">
                <a:solidFill>
                  <a:srgbClr val="6B2D9A"/>
                </a:solidFill>
                <a:latin typeface="Arial"/>
                <a:cs typeface="Arial"/>
              </a:rPr>
              <a:t>Calling</a:t>
            </a:r>
            <a:r>
              <a:rPr sz="1950" spc="-95" dirty="0">
                <a:solidFill>
                  <a:srgbClr val="6B2D9A"/>
                </a:solidFill>
                <a:latin typeface="Arial"/>
                <a:cs typeface="Arial"/>
              </a:rPr>
              <a:t> </a:t>
            </a:r>
            <a:r>
              <a:rPr sz="1950" spc="65" dirty="0">
                <a:solidFill>
                  <a:srgbClr val="6B2D9A"/>
                </a:solidFill>
                <a:latin typeface="Arial"/>
                <a:cs typeface="Arial"/>
              </a:rPr>
              <a:t>a</a:t>
            </a:r>
            <a:r>
              <a:rPr sz="1950" spc="-110" dirty="0">
                <a:solidFill>
                  <a:srgbClr val="6B2D9A"/>
                </a:solidFill>
                <a:latin typeface="Arial"/>
                <a:cs typeface="Arial"/>
              </a:rPr>
              <a:t> </a:t>
            </a:r>
            <a:r>
              <a:rPr sz="1950" spc="150" dirty="0">
                <a:solidFill>
                  <a:srgbClr val="6B2D9A"/>
                </a:solidFill>
                <a:latin typeface="Arial"/>
                <a:cs typeface="Arial"/>
              </a:rPr>
              <a:t>function</a:t>
            </a:r>
            <a:r>
              <a:rPr sz="1950" spc="-135" dirty="0">
                <a:solidFill>
                  <a:srgbClr val="6B2D9A"/>
                </a:solidFill>
                <a:latin typeface="Arial"/>
                <a:cs typeface="Arial"/>
              </a:rPr>
              <a:t> </a:t>
            </a:r>
            <a:r>
              <a:rPr sz="1950" spc="180" dirty="0">
                <a:solidFill>
                  <a:srgbClr val="6B2D9A"/>
                </a:solidFill>
                <a:latin typeface="Arial"/>
                <a:cs typeface="Arial"/>
              </a:rPr>
              <a:t>by</a:t>
            </a:r>
            <a:r>
              <a:rPr sz="1950" spc="-125" dirty="0">
                <a:solidFill>
                  <a:srgbClr val="6B2D9A"/>
                </a:solidFill>
                <a:latin typeface="Arial"/>
                <a:cs typeface="Arial"/>
              </a:rPr>
              <a:t> </a:t>
            </a:r>
            <a:r>
              <a:rPr sz="1950" spc="140" dirty="0">
                <a:solidFill>
                  <a:srgbClr val="6B2D9A"/>
                </a:solidFill>
                <a:latin typeface="Arial"/>
                <a:cs typeface="Arial"/>
              </a:rPr>
              <a:t>passing</a:t>
            </a:r>
            <a:r>
              <a:rPr sz="1950" spc="-114" dirty="0">
                <a:solidFill>
                  <a:srgbClr val="6B2D9A"/>
                </a:solidFill>
                <a:latin typeface="Arial"/>
                <a:cs typeface="Arial"/>
              </a:rPr>
              <a:t> </a:t>
            </a:r>
            <a:r>
              <a:rPr sz="1950" spc="130" dirty="0">
                <a:solidFill>
                  <a:srgbClr val="6B2D9A"/>
                </a:solidFill>
                <a:latin typeface="Arial"/>
                <a:cs typeface="Arial"/>
              </a:rPr>
              <a:t>the</a:t>
            </a:r>
            <a:r>
              <a:rPr sz="1950" spc="-125" dirty="0">
                <a:solidFill>
                  <a:srgbClr val="6B2D9A"/>
                </a:solidFill>
                <a:latin typeface="Arial"/>
                <a:cs typeface="Arial"/>
              </a:rPr>
              <a:t> </a:t>
            </a:r>
            <a:r>
              <a:rPr sz="1950" spc="95" dirty="0">
                <a:solidFill>
                  <a:srgbClr val="6B2D9A"/>
                </a:solidFill>
                <a:latin typeface="Arial"/>
                <a:cs typeface="Arial"/>
              </a:rPr>
              <a:t>value...</a:t>
            </a:r>
            <a:endParaRPr sz="195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833672" y="4981617"/>
            <a:ext cx="1255395" cy="160655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950" b="1" spc="-5" dirty="0">
                <a:solidFill>
                  <a:srgbClr val="592680"/>
                </a:solidFill>
                <a:latin typeface="Arial"/>
                <a:cs typeface="Arial"/>
                <a:hlinkClick r:id="rId4"/>
              </a:rPr>
              <a:t>www.inte11ipaat.com</a:t>
            </a:r>
            <a:endParaRPr sz="950">
              <a:latin typeface="Arial"/>
              <a:cs typeface="Arial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pc="190" dirty="0"/>
              <a:t>,.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7918680" y="2371958"/>
            <a:ext cx="478790" cy="9740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950" spc="-160" dirty="0">
                <a:solidFill>
                  <a:srgbClr val="898989"/>
                </a:solidFill>
                <a:latin typeface="Arial"/>
                <a:cs typeface="Arial"/>
              </a:rPr>
              <a:t>•</a:t>
            </a:r>
            <a:endParaRPr sz="19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400">
              <a:latin typeface="Times New Roman"/>
              <a:cs typeface="Times New Roman"/>
            </a:endParaRPr>
          </a:p>
          <a:p>
            <a:pPr marR="5080" algn="r">
              <a:lnSpc>
                <a:spcPct val="100000"/>
              </a:lnSpc>
            </a:pPr>
            <a:r>
              <a:rPr sz="1950" spc="-195" dirty="0">
                <a:solidFill>
                  <a:srgbClr val="898989"/>
                </a:solidFill>
                <a:latin typeface="Arial"/>
                <a:cs typeface="Arial"/>
              </a:rPr>
              <a:t>•</a:t>
            </a:r>
            <a:endParaRPr sz="19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3308437" cy="51434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399281" y="48869"/>
            <a:ext cx="634829" cy="56199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837700" y="1062902"/>
            <a:ext cx="805744" cy="147829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711309" y="2089152"/>
            <a:ext cx="4932135" cy="234571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975939" y="4547880"/>
            <a:ext cx="0" cy="595630"/>
          </a:xfrm>
          <a:custGeom>
            <a:avLst/>
            <a:gdLst/>
            <a:ahLst/>
            <a:cxnLst/>
            <a:rect l="l" t="t" r="r" b="b"/>
            <a:pathLst>
              <a:path h="595629">
                <a:moveTo>
                  <a:pt x="0" y="0"/>
                </a:moveTo>
                <a:lnTo>
                  <a:pt x="0" y="595619"/>
                </a:lnTo>
              </a:path>
            </a:pathLst>
          </a:custGeom>
          <a:ln w="152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595508" y="4532608"/>
            <a:ext cx="0" cy="568325"/>
          </a:xfrm>
          <a:custGeom>
            <a:avLst/>
            <a:gdLst/>
            <a:ahLst/>
            <a:cxnLst/>
            <a:rect l="l" t="t" r="r" b="b"/>
            <a:pathLst>
              <a:path h="568325">
                <a:moveTo>
                  <a:pt x="0" y="568103"/>
                </a:moveTo>
                <a:lnTo>
                  <a:pt x="0" y="0"/>
                </a:lnTo>
              </a:path>
            </a:pathLst>
          </a:custGeom>
          <a:ln w="152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4177039" y="585182"/>
            <a:ext cx="3867150" cy="3232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950" b="1" spc="25" dirty="0">
                <a:solidFill>
                  <a:srgbClr val="6D2D9C"/>
                </a:solidFill>
                <a:latin typeface="Arial"/>
                <a:cs typeface="Arial"/>
              </a:rPr>
              <a:t>Why </a:t>
            </a:r>
            <a:r>
              <a:rPr sz="1950" b="1" spc="50" dirty="0">
                <a:solidFill>
                  <a:srgbClr val="6D2D9C"/>
                </a:solidFill>
                <a:latin typeface="Arial"/>
                <a:cs typeface="Arial"/>
              </a:rPr>
              <a:t>should </a:t>
            </a:r>
            <a:r>
              <a:rPr sz="1950" b="1" spc="25" dirty="0">
                <a:solidFill>
                  <a:srgbClr val="6D2D9C"/>
                </a:solidFill>
                <a:latin typeface="Arial"/>
                <a:cs typeface="Arial"/>
              </a:rPr>
              <a:t>YOU </a:t>
            </a:r>
            <a:r>
              <a:rPr sz="1950" b="1" spc="30" dirty="0">
                <a:solidFill>
                  <a:srgbClr val="6D2D9C"/>
                </a:solidFill>
                <a:latin typeface="Arial"/>
                <a:cs typeface="Arial"/>
              </a:rPr>
              <a:t>learn</a:t>
            </a:r>
            <a:r>
              <a:rPr sz="1950" b="1" spc="-270" dirty="0">
                <a:solidFill>
                  <a:srgbClr val="6D2D9C"/>
                </a:solidFill>
                <a:latin typeface="Arial"/>
                <a:cs typeface="Arial"/>
              </a:rPr>
              <a:t> </a:t>
            </a:r>
            <a:r>
              <a:rPr sz="1950" b="1" spc="40" dirty="0">
                <a:solidFill>
                  <a:srgbClr val="6D2D9C"/>
                </a:solidFill>
                <a:latin typeface="Arial"/>
                <a:cs typeface="Arial"/>
              </a:rPr>
              <a:t>Python?</a:t>
            </a:r>
            <a:endParaRPr sz="195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645494" y="1891721"/>
            <a:ext cx="562610" cy="213995"/>
          </a:xfrm>
          <a:prstGeom prst="rect">
            <a:avLst/>
          </a:prstGeom>
          <a:solidFill>
            <a:srgbClr val="5B4474"/>
          </a:solidFill>
        </p:spPr>
        <p:txBody>
          <a:bodyPr vert="horz" wrap="square" lIns="0" tIns="6985" rIns="0" bIns="0" rtlCol="0">
            <a:spAutoFit/>
          </a:bodyPr>
          <a:lstStyle/>
          <a:p>
            <a:pPr>
              <a:lnSpc>
                <a:spcPts val="1625"/>
              </a:lnSpc>
              <a:spcBef>
                <a:spcPts val="55"/>
              </a:spcBef>
            </a:pPr>
            <a:r>
              <a:rPr sz="1400" dirty="0">
                <a:solidFill>
                  <a:srgbClr val="F6F6F6"/>
                </a:solidFill>
                <a:latin typeface="Arial"/>
                <a:cs typeface="Arial"/>
              </a:rPr>
              <a:t>Career</a:t>
            </a:r>
            <a:endParaRPr sz="14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435257" y="2105523"/>
            <a:ext cx="977265" cy="243204"/>
          </a:xfrm>
          <a:prstGeom prst="rect">
            <a:avLst/>
          </a:prstGeom>
          <a:solidFill>
            <a:srgbClr val="5B4474"/>
          </a:solidFill>
        </p:spPr>
        <p:txBody>
          <a:bodyPr vert="horz" wrap="square" lIns="0" tIns="698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5"/>
              </a:spcBef>
            </a:pPr>
            <a:r>
              <a:rPr sz="1400" spc="35" dirty="0">
                <a:solidFill>
                  <a:srgbClr val="F6F6F6"/>
                </a:solidFill>
                <a:latin typeface="Arial"/>
                <a:cs typeface="Arial"/>
              </a:rPr>
              <a:t>Opportunity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578382" y="1320563"/>
            <a:ext cx="886460" cy="243204"/>
          </a:xfrm>
          <a:custGeom>
            <a:avLst/>
            <a:gdLst/>
            <a:ahLst/>
            <a:cxnLst/>
            <a:rect l="l" t="t" r="r" b="b"/>
            <a:pathLst>
              <a:path w="886460" h="243205">
                <a:moveTo>
                  <a:pt x="0" y="0"/>
                </a:moveTo>
                <a:lnTo>
                  <a:pt x="886115" y="0"/>
                </a:lnTo>
                <a:lnTo>
                  <a:pt x="886115" y="243067"/>
                </a:lnTo>
                <a:lnTo>
                  <a:pt x="0" y="243067"/>
                </a:lnTo>
                <a:lnTo>
                  <a:pt x="0" y="0"/>
                </a:lnTo>
                <a:close/>
              </a:path>
            </a:pathLst>
          </a:custGeom>
          <a:solidFill>
            <a:srgbClr val="44345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5578384" y="1314909"/>
            <a:ext cx="90043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400" spc="25" dirty="0">
                <a:solidFill>
                  <a:srgbClr val="F6F6F6"/>
                </a:solidFill>
                <a:latin typeface="Arial"/>
                <a:cs typeface="Arial"/>
              </a:rPr>
              <a:t>Large</a:t>
            </a:r>
            <a:r>
              <a:rPr sz="1400" spc="-95" dirty="0">
                <a:solidFill>
                  <a:srgbClr val="F6F6F6"/>
                </a:solidFill>
                <a:latin typeface="Arial"/>
                <a:cs typeface="Arial"/>
              </a:rPr>
              <a:t> </a:t>
            </a:r>
            <a:r>
              <a:rPr sz="1400" spc="-40" dirty="0">
                <a:solidFill>
                  <a:srgbClr val="F6F6F6"/>
                </a:solidFill>
                <a:latin typeface="Arial"/>
                <a:cs typeface="Arial"/>
              </a:rPr>
              <a:t>open</a:t>
            </a:r>
            <a:endParaRPr sz="14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753723" y="1563631"/>
            <a:ext cx="559435" cy="187960"/>
          </a:xfrm>
          <a:prstGeom prst="rect">
            <a:avLst/>
          </a:prstGeom>
          <a:solidFill>
            <a:srgbClr val="443456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75"/>
              </a:lnSpc>
            </a:pPr>
            <a:r>
              <a:rPr sz="1400" spc="20" dirty="0">
                <a:solidFill>
                  <a:srgbClr val="F6F6F6"/>
                </a:solidFill>
                <a:latin typeface="Arial"/>
                <a:cs typeface="Arial"/>
              </a:rPr>
              <a:t>source</a:t>
            </a:r>
            <a:endParaRPr sz="14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585898" y="1751222"/>
            <a:ext cx="875030" cy="243204"/>
          </a:xfrm>
          <a:prstGeom prst="rect">
            <a:avLst/>
          </a:prstGeom>
          <a:solidFill>
            <a:srgbClr val="443456"/>
          </a:solidFill>
        </p:spPr>
        <p:txBody>
          <a:bodyPr vert="horz" wrap="square" lIns="0" tIns="6985" rIns="0" bIns="0" rtlCol="0">
            <a:spAutoFit/>
          </a:bodyPr>
          <a:lstStyle/>
          <a:p>
            <a:pPr marL="6985">
              <a:lnSpc>
                <a:spcPct val="100000"/>
              </a:lnSpc>
              <a:spcBef>
                <a:spcPts val="55"/>
              </a:spcBef>
            </a:pPr>
            <a:r>
              <a:rPr sz="1400" dirty="0">
                <a:solidFill>
                  <a:srgbClr val="F6F6F6"/>
                </a:solidFill>
                <a:latin typeface="Arial"/>
                <a:cs typeface="Arial"/>
              </a:rPr>
              <a:t>community</a:t>
            </a:r>
            <a:endParaRPr sz="140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6740150" y="1635158"/>
            <a:ext cx="981710" cy="243204"/>
          </a:xfrm>
          <a:custGeom>
            <a:avLst/>
            <a:gdLst/>
            <a:ahLst/>
            <a:cxnLst/>
            <a:rect l="l" t="t" r="r" b="b"/>
            <a:pathLst>
              <a:path w="981709" h="243205">
                <a:moveTo>
                  <a:pt x="0" y="0"/>
                </a:moveTo>
                <a:lnTo>
                  <a:pt x="981263" y="0"/>
                </a:lnTo>
                <a:lnTo>
                  <a:pt x="981263" y="243067"/>
                </a:lnTo>
                <a:lnTo>
                  <a:pt x="0" y="243067"/>
                </a:lnTo>
                <a:lnTo>
                  <a:pt x="0" y="0"/>
                </a:lnTo>
                <a:close/>
              </a:path>
            </a:pathLst>
          </a:custGeom>
          <a:solidFill>
            <a:srgbClr val="9A82B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6740150" y="1629504"/>
            <a:ext cx="99758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6F6F6"/>
                </a:solidFill>
                <a:latin typeface="Arial"/>
                <a:cs typeface="Arial"/>
              </a:rPr>
              <a:t>Reliable</a:t>
            </a:r>
            <a:r>
              <a:rPr sz="1400" spc="-35" dirty="0">
                <a:solidFill>
                  <a:srgbClr val="F6F6F6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F6F6F6"/>
                </a:solidFill>
                <a:latin typeface="Arial"/>
                <a:cs typeface="Arial"/>
              </a:rPr>
              <a:t>and</a:t>
            </a:r>
            <a:endParaRPr sz="14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868337" y="1878226"/>
            <a:ext cx="745490" cy="210820"/>
          </a:xfrm>
          <a:prstGeom prst="rect">
            <a:avLst/>
          </a:prstGeom>
          <a:solidFill>
            <a:srgbClr val="9A82B1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85"/>
              </a:lnSpc>
            </a:pPr>
            <a:r>
              <a:rPr sz="1400" spc="85" dirty="0">
                <a:solidFill>
                  <a:srgbClr val="F6F6F6"/>
                </a:solidFill>
                <a:latin typeface="Arial"/>
                <a:cs typeface="Arial"/>
              </a:rPr>
              <a:t>Efficient</a:t>
            </a:r>
            <a:endParaRPr sz="14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986960" y="2850777"/>
            <a:ext cx="903605" cy="210820"/>
          </a:xfrm>
          <a:prstGeom prst="rect">
            <a:avLst/>
          </a:prstGeom>
          <a:solidFill>
            <a:srgbClr val="3D268E"/>
          </a:solidFill>
        </p:spPr>
        <p:txBody>
          <a:bodyPr vert="horz" wrap="square" lIns="0" tIns="6985" rIns="0" bIns="0" rtlCol="0">
            <a:spAutoFit/>
          </a:bodyPr>
          <a:lstStyle/>
          <a:p>
            <a:pPr>
              <a:lnSpc>
                <a:spcPts val="1600"/>
              </a:lnSpc>
              <a:spcBef>
                <a:spcPts val="55"/>
              </a:spcBef>
            </a:pPr>
            <a:r>
              <a:rPr sz="1400" spc="-15" dirty="0">
                <a:solidFill>
                  <a:srgbClr val="F6F6F6"/>
                </a:solidFill>
                <a:latin typeface="Arial"/>
                <a:cs typeface="Arial"/>
              </a:rPr>
              <a:t>Simple</a:t>
            </a:r>
            <a:r>
              <a:rPr sz="1400" spc="-5" dirty="0">
                <a:solidFill>
                  <a:srgbClr val="F6F6F6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F6F6F6"/>
                </a:solidFill>
                <a:latin typeface="Arial"/>
                <a:cs typeface="Arial"/>
              </a:rPr>
              <a:t>and</a:t>
            </a:r>
            <a:endParaRPr sz="14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883419" y="3061525"/>
            <a:ext cx="1109345" cy="243204"/>
          </a:xfrm>
          <a:prstGeom prst="rect">
            <a:avLst/>
          </a:prstGeom>
          <a:solidFill>
            <a:srgbClr val="3D268E"/>
          </a:solidFill>
        </p:spPr>
        <p:txBody>
          <a:bodyPr vert="horz" wrap="square" lIns="0" tIns="698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5"/>
              </a:spcBef>
            </a:pPr>
            <a:r>
              <a:rPr sz="1400" spc="-20" dirty="0">
                <a:solidFill>
                  <a:srgbClr val="F6F6F6"/>
                </a:solidFill>
                <a:latin typeface="Arial"/>
                <a:cs typeface="Arial"/>
              </a:rPr>
              <a:t>Easy </a:t>
            </a:r>
            <a:r>
              <a:rPr sz="1400" spc="-15" dirty="0">
                <a:solidFill>
                  <a:srgbClr val="F6F6F6"/>
                </a:solidFill>
                <a:latin typeface="Arial"/>
                <a:cs typeface="Arial"/>
              </a:rPr>
              <a:t>to</a:t>
            </a:r>
            <a:r>
              <a:rPr sz="1400" spc="275" dirty="0">
                <a:solidFill>
                  <a:srgbClr val="F6F6F6"/>
                </a:solidFill>
                <a:latin typeface="Arial"/>
                <a:cs typeface="Arial"/>
              </a:rPr>
              <a:t> </a:t>
            </a:r>
            <a:r>
              <a:rPr sz="1400" spc="25" dirty="0">
                <a:solidFill>
                  <a:srgbClr val="F6F6F6"/>
                </a:solidFill>
                <a:latin typeface="Arial"/>
                <a:cs typeface="Arial"/>
              </a:rPr>
              <a:t>learn</a:t>
            </a:r>
            <a:endParaRPr sz="1400">
              <a:latin typeface="Arial"/>
              <a:cs typeface="Arial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7643561" y="2612540"/>
            <a:ext cx="778510" cy="243204"/>
          </a:xfrm>
          <a:custGeom>
            <a:avLst/>
            <a:gdLst/>
            <a:ahLst/>
            <a:cxnLst/>
            <a:rect l="l" t="t" r="r" b="b"/>
            <a:pathLst>
              <a:path w="778509" h="243205">
                <a:moveTo>
                  <a:pt x="0" y="0"/>
                </a:moveTo>
                <a:lnTo>
                  <a:pt x="778276" y="0"/>
                </a:lnTo>
                <a:lnTo>
                  <a:pt x="778276" y="243067"/>
                </a:lnTo>
                <a:lnTo>
                  <a:pt x="0" y="243067"/>
                </a:lnTo>
                <a:lnTo>
                  <a:pt x="0" y="0"/>
                </a:lnTo>
                <a:close/>
              </a:path>
            </a:pathLst>
          </a:custGeom>
          <a:solidFill>
            <a:srgbClr val="4B11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7643561" y="2606886"/>
            <a:ext cx="78613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400" spc="5" dirty="0">
                <a:solidFill>
                  <a:srgbClr val="F6F6F6"/>
                </a:solidFill>
                <a:latin typeface="Arial"/>
                <a:cs typeface="Arial"/>
              </a:rPr>
              <a:t>Extensive</a:t>
            </a:r>
            <a:endParaRPr sz="14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7833672" y="4981617"/>
            <a:ext cx="1255395" cy="161290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950" b="1" spc="-5" dirty="0">
                <a:solidFill>
                  <a:srgbClr val="6D2D9C"/>
                </a:solidFill>
                <a:latin typeface="Arial"/>
                <a:cs typeface="Arial"/>
                <a:hlinkClick r:id="rId6"/>
              </a:rPr>
              <a:t>www.</a:t>
            </a:r>
            <a:r>
              <a:rPr sz="950" spc="-5" dirty="0">
                <a:solidFill>
                  <a:srgbClr val="6D2D9C"/>
                </a:solidFill>
                <a:latin typeface="Times New Roman"/>
                <a:cs typeface="Times New Roman"/>
                <a:hlinkClick r:id="rId6"/>
              </a:rPr>
              <a:t>i</a:t>
            </a:r>
            <a:r>
              <a:rPr sz="950" b="1" spc="-5" dirty="0">
                <a:solidFill>
                  <a:srgbClr val="6D2D9C"/>
                </a:solidFill>
                <a:latin typeface="Arial"/>
                <a:cs typeface="Arial"/>
                <a:hlinkClick r:id="rId6"/>
              </a:rPr>
              <a:t>nte11ipaat.com</a:t>
            </a:r>
            <a:endParaRPr sz="95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736191" y="2855608"/>
            <a:ext cx="598805" cy="210820"/>
          </a:xfrm>
          <a:prstGeom prst="rect">
            <a:avLst/>
          </a:prstGeom>
          <a:solidFill>
            <a:srgbClr val="4B115D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85"/>
              </a:lnSpc>
            </a:pPr>
            <a:r>
              <a:rPr sz="1400" spc="50" dirty="0">
                <a:solidFill>
                  <a:srgbClr val="F6F6F6"/>
                </a:solidFill>
                <a:latin typeface="Arial"/>
                <a:cs typeface="Arial"/>
              </a:rPr>
              <a:t>Library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7666" y="100792"/>
            <a:ext cx="3113105" cy="495715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238419" y="0"/>
            <a:ext cx="2795690" cy="6230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919926" y="1759287"/>
            <a:ext cx="549371" cy="56199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483660" y="1771504"/>
            <a:ext cx="537163" cy="54977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793714" y="1090391"/>
            <a:ext cx="0" cy="2761615"/>
          </a:xfrm>
          <a:custGeom>
            <a:avLst/>
            <a:gdLst/>
            <a:ahLst/>
            <a:cxnLst/>
            <a:rect l="l" t="t" r="r" b="b"/>
            <a:pathLst>
              <a:path h="2761615">
                <a:moveTo>
                  <a:pt x="0" y="2761104"/>
                </a:moveTo>
                <a:lnTo>
                  <a:pt x="0" y="0"/>
                </a:lnTo>
              </a:path>
            </a:pathLst>
          </a:custGeom>
          <a:ln w="610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826565" y="1093446"/>
            <a:ext cx="0" cy="2748915"/>
          </a:xfrm>
          <a:custGeom>
            <a:avLst/>
            <a:gdLst/>
            <a:ahLst/>
            <a:cxnLst/>
            <a:rect l="l" t="t" r="r" b="b"/>
            <a:pathLst>
              <a:path h="2748915">
                <a:moveTo>
                  <a:pt x="0" y="2748886"/>
                </a:moveTo>
                <a:lnTo>
                  <a:pt x="0" y="0"/>
                </a:lnTo>
              </a:path>
            </a:pathLst>
          </a:custGeom>
          <a:ln w="152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008613" y="1099554"/>
            <a:ext cx="824230" cy="0"/>
          </a:xfrm>
          <a:custGeom>
            <a:avLst/>
            <a:gdLst/>
            <a:ahLst/>
            <a:cxnLst/>
            <a:rect l="l" t="t" r="r" b="b"/>
            <a:pathLst>
              <a:path w="824229">
                <a:moveTo>
                  <a:pt x="0" y="0"/>
                </a:moveTo>
                <a:lnTo>
                  <a:pt x="824057" y="0"/>
                </a:lnTo>
              </a:path>
            </a:pathLst>
          </a:custGeom>
          <a:ln w="61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790662" y="1090391"/>
            <a:ext cx="586105" cy="0"/>
          </a:xfrm>
          <a:custGeom>
            <a:avLst/>
            <a:gdLst/>
            <a:ahLst/>
            <a:cxnLst/>
            <a:rect l="l" t="t" r="r" b="b"/>
            <a:pathLst>
              <a:path w="586104">
                <a:moveTo>
                  <a:pt x="0" y="0"/>
                </a:moveTo>
                <a:lnTo>
                  <a:pt x="585996" y="0"/>
                </a:lnTo>
              </a:path>
            </a:pathLst>
          </a:custGeom>
          <a:ln w="916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787610" y="3839278"/>
            <a:ext cx="5042535" cy="0"/>
          </a:xfrm>
          <a:custGeom>
            <a:avLst/>
            <a:gdLst/>
            <a:ahLst/>
            <a:cxnLst/>
            <a:rect l="l" t="t" r="r" b="b"/>
            <a:pathLst>
              <a:path w="5042534">
                <a:moveTo>
                  <a:pt x="0" y="0"/>
                </a:moveTo>
                <a:lnTo>
                  <a:pt x="5042008" y="0"/>
                </a:lnTo>
              </a:path>
            </a:pathLst>
          </a:custGeom>
          <a:ln w="916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452" y="757022"/>
            <a:ext cx="1782445" cy="556260"/>
          </a:xfrm>
          <a:custGeom>
            <a:avLst/>
            <a:gdLst/>
            <a:ahLst/>
            <a:cxnLst/>
            <a:rect l="l" t="t" r="r" b="b"/>
            <a:pathLst>
              <a:path w="1782445" h="556260">
                <a:moveTo>
                  <a:pt x="0" y="555886"/>
                </a:moveTo>
                <a:lnTo>
                  <a:pt x="1782404" y="555886"/>
                </a:lnTo>
                <a:lnTo>
                  <a:pt x="1782404" y="0"/>
                </a:lnTo>
                <a:lnTo>
                  <a:pt x="0" y="0"/>
                </a:lnTo>
                <a:lnTo>
                  <a:pt x="0" y="555886"/>
                </a:lnTo>
                <a:close/>
              </a:path>
            </a:pathLst>
          </a:custGeom>
          <a:solidFill>
            <a:srgbClr val="5E467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0504" y="1312909"/>
            <a:ext cx="2051050" cy="692785"/>
          </a:xfrm>
          <a:custGeom>
            <a:avLst/>
            <a:gdLst/>
            <a:ahLst/>
            <a:cxnLst/>
            <a:rect l="l" t="t" r="r" b="b"/>
            <a:pathLst>
              <a:path w="2051050" h="692785">
                <a:moveTo>
                  <a:pt x="0" y="0"/>
                </a:moveTo>
                <a:lnTo>
                  <a:pt x="2050986" y="0"/>
                </a:lnTo>
                <a:lnTo>
                  <a:pt x="2050986" y="692578"/>
                </a:lnTo>
                <a:lnTo>
                  <a:pt x="0" y="692578"/>
                </a:lnTo>
                <a:lnTo>
                  <a:pt x="0" y="0"/>
                </a:lnTo>
                <a:close/>
              </a:path>
            </a:pathLst>
          </a:custGeom>
          <a:solidFill>
            <a:srgbClr val="5E467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808" y="1865740"/>
            <a:ext cx="867410" cy="692785"/>
          </a:xfrm>
          <a:custGeom>
            <a:avLst/>
            <a:gdLst/>
            <a:ahLst/>
            <a:cxnLst/>
            <a:rect l="l" t="t" r="r" b="b"/>
            <a:pathLst>
              <a:path w="867410" h="692785">
                <a:moveTo>
                  <a:pt x="0" y="0"/>
                </a:moveTo>
                <a:lnTo>
                  <a:pt x="866785" y="0"/>
                </a:lnTo>
                <a:lnTo>
                  <a:pt x="866785" y="692578"/>
                </a:lnTo>
                <a:lnTo>
                  <a:pt x="0" y="692578"/>
                </a:lnTo>
                <a:lnTo>
                  <a:pt x="0" y="0"/>
                </a:lnTo>
                <a:close/>
              </a:path>
            </a:pathLst>
          </a:custGeom>
          <a:solidFill>
            <a:srgbClr val="3A283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7452" y="771241"/>
            <a:ext cx="2093595" cy="1714500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R="5080" indent="-635">
              <a:lnSpc>
                <a:spcPct val="95700"/>
              </a:lnSpc>
              <a:spcBef>
                <a:spcPts val="300"/>
              </a:spcBef>
            </a:pPr>
            <a:r>
              <a:rPr sz="3800" b="1" spc="35" dirty="0">
                <a:solidFill>
                  <a:srgbClr val="FBFBFB"/>
                </a:solidFill>
                <a:latin typeface="Arial"/>
                <a:cs typeface="Arial"/>
              </a:rPr>
              <a:t>Python:  </a:t>
            </a:r>
            <a:r>
              <a:rPr sz="3800" b="1" spc="30" dirty="0">
                <a:solidFill>
                  <a:srgbClr val="FBFBFB"/>
                </a:solidFill>
                <a:latin typeface="Arial"/>
                <a:cs typeface="Arial"/>
              </a:rPr>
              <a:t>Function  </a:t>
            </a:r>
            <a:r>
              <a:rPr sz="3800" b="1" spc="45" dirty="0">
                <a:solidFill>
                  <a:srgbClr val="FBFBFB"/>
                </a:solidFill>
                <a:latin typeface="Arial"/>
                <a:cs typeface="Arial"/>
              </a:rPr>
              <a:t>Call</a:t>
            </a:r>
            <a:endParaRPr sz="38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833672" y="4981617"/>
            <a:ext cx="1266190" cy="160655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950" b="1" spc="25" dirty="0">
                <a:solidFill>
                  <a:srgbClr val="592880"/>
                </a:solidFill>
                <a:latin typeface="Arial"/>
                <a:cs typeface="Arial"/>
                <a:hlinkClick r:id="rId6"/>
              </a:rPr>
              <a:t>www.intellipaat.com</a:t>
            </a:r>
            <a:endParaRPr sz="950">
              <a:latin typeface="Arial"/>
              <a:cs typeface="Arial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288754" y="0"/>
            <a:ext cx="1146175" cy="560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664845" algn="l"/>
              </a:tabLst>
            </a:pPr>
            <a:r>
              <a:rPr sz="3500" b="1" i="1" spc="-955" dirty="0">
                <a:solidFill>
                  <a:srgbClr val="F4801D"/>
                </a:solidFill>
                <a:latin typeface="Arial"/>
                <a:cs typeface="Arial"/>
              </a:rPr>
              <a:t>J	</a:t>
            </a:r>
            <a:r>
              <a:rPr sz="1800" b="1" spc="-35" dirty="0">
                <a:solidFill>
                  <a:srgbClr val="F4801D"/>
                </a:solidFill>
                <a:latin typeface="Arial"/>
                <a:cs typeface="Arial"/>
              </a:rPr>
              <a:t>Paat</a:t>
            </a:r>
            <a:endParaRPr sz="18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53191" y="2676698"/>
            <a:ext cx="1431925" cy="295275"/>
          </a:xfrm>
          <a:prstGeom prst="rect">
            <a:avLst/>
          </a:prstGeom>
          <a:solidFill>
            <a:srgbClr val="7B7B7B"/>
          </a:solidFill>
        </p:spPr>
        <p:txBody>
          <a:bodyPr vert="horz" wrap="square" lIns="0" tIns="889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70"/>
              </a:spcBef>
            </a:pPr>
            <a:r>
              <a:rPr sz="1700" spc="40" dirty="0">
                <a:solidFill>
                  <a:srgbClr val="FBFBFB"/>
                </a:solidFill>
                <a:latin typeface="Arial"/>
                <a:cs typeface="Arial"/>
              </a:rPr>
              <a:t>Pass </a:t>
            </a:r>
            <a:r>
              <a:rPr sz="1700" spc="60" dirty="0">
                <a:solidFill>
                  <a:srgbClr val="FBFBFB"/>
                </a:solidFill>
                <a:latin typeface="Arial"/>
                <a:cs typeface="Arial"/>
              </a:rPr>
              <a:t>by</a:t>
            </a:r>
            <a:r>
              <a:rPr sz="1700" spc="-30" dirty="0">
                <a:solidFill>
                  <a:srgbClr val="FBFBFB"/>
                </a:solidFill>
                <a:latin typeface="Arial"/>
                <a:cs typeface="Arial"/>
              </a:rPr>
              <a:t> </a:t>
            </a:r>
            <a:r>
              <a:rPr sz="1700" spc="-5" dirty="0">
                <a:solidFill>
                  <a:srgbClr val="FBFBFB"/>
                </a:solidFill>
                <a:latin typeface="Arial"/>
                <a:cs typeface="Arial"/>
              </a:rPr>
              <a:t>Value</a:t>
            </a:r>
            <a:endParaRPr sz="1700">
              <a:latin typeface="Arial"/>
              <a:cs typeface="Arial"/>
            </a:endParaRPr>
          </a:p>
        </p:txBody>
      </p:sp>
      <p:graphicFrame>
        <p:nvGraphicFramePr>
          <p:cNvPr id="17" name="object 17"/>
          <p:cNvGraphicFramePr>
            <a:graphicFrameLocks noGrp="1"/>
          </p:cNvGraphicFramePr>
          <p:nvPr/>
        </p:nvGraphicFramePr>
        <p:xfrm>
          <a:off x="3953762" y="1090391"/>
          <a:ext cx="4697730" cy="20040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92935"/>
                <a:gridCol w="2397125"/>
                <a:gridCol w="407670"/>
              </a:tblGrid>
              <a:tr h="566172">
                <a:tc>
                  <a:txBody>
                    <a:bodyPr/>
                    <a:lstStyle/>
                    <a:p>
                      <a:pPr marL="497205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1300" i="1" spc="-45" dirty="0">
                          <a:solidFill>
                            <a:srgbClr val="DF6E3B"/>
                          </a:solidFill>
                          <a:latin typeface="Arial"/>
                          <a:cs typeface="Arial"/>
                        </a:rPr>
                        <a:t>pass </a:t>
                      </a:r>
                      <a:r>
                        <a:rPr sz="1350" i="1" spc="-60" dirty="0">
                          <a:solidFill>
                            <a:srgbClr val="DF6E3B"/>
                          </a:solidFill>
                          <a:latin typeface="Arial"/>
                          <a:cs typeface="Arial"/>
                        </a:rPr>
                        <a:t>by</a:t>
                      </a:r>
                      <a:r>
                        <a:rPr sz="1350" i="1" spc="5" dirty="0">
                          <a:solidFill>
                            <a:srgbClr val="DF6E3B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550" b="1" i="1" spc="-95" dirty="0">
                          <a:solidFill>
                            <a:srgbClr val="DF6E3B"/>
                          </a:solidFill>
                          <a:latin typeface="Times New Roman"/>
                          <a:cs typeface="Times New Roman"/>
                        </a:rPr>
                        <a:t>reference</a:t>
                      </a:r>
                      <a:endParaRPr sz="1550">
                        <a:latin typeface="Times New Roman"/>
                        <a:cs typeface="Times New Roman"/>
                      </a:endParaRPr>
                    </a:p>
                  </a:txBody>
                  <a:tcPr marL="0" marR="0" marT="71755" marB="0"/>
                </a:tc>
                <a:tc>
                  <a:txBody>
                    <a:bodyPr/>
                    <a:lstStyle/>
                    <a:p>
                      <a:pPr marL="1116330">
                        <a:lnSpc>
                          <a:spcPct val="100000"/>
                        </a:lnSpc>
                        <a:spcBef>
                          <a:spcPts val="830"/>
                        </a:spcBef>
                      </a:pPr>
                      <a:r>
                        <a:rPr sz="1300" i="1" spc="-40" dirty="0">
                          <a:solidFill>
                            <a:srgbClr val="5B727B"/>
                          </a:solidFill>
                          <a:latin typeface="Arial"/>
                          <a:cs typeface="Arial"/>
                        </a:rPr>
                        <a:t>pass </a:t>
                      </a:r>
                      <a:r>
                        <a:rPr sz="1450" i="1" spc="55" dirty="0">
                          <a:solidFill>
                            <a:srgbClr val="5B727B"/>
                          </a:solidFill>
                          <a:latin typeface="Times New Roman"/>
                          <a:cs typeface="Times New Roman"/>
                        </a:rPr>
                        <a:t>by</a:t>
                      </a:r>
                      <a:r>
                        <a:rPr sz="1450" i="1" spc="-114" dirty="0">
                          <a:solidFill>
                            <a:srgbClr val="5B727B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b="1" i="1" spc="-75" dirty="0">
                          <a:solidFill>
                            <a:srgbClr val="5B727B"/>
                          </a:solidFill>
                          <a:latin typeface="Times New Roman"/>
                          <a:cs typeface="Times New Roman"/>
                        </a:rPr>
                        <a:t>value</a:t>
                      </a: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105410" marB="0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</a:tr>
              <a:tr h="1437548">
                <a:tc>
                  <a:txBody>
                    <a:bodyPr/>
                    <a:lstStyle/>
                    <a:p>
                      <a:pPr marL="40640">
                        <a:lnSpc>
                          <a:spcPct val="100000"/>
                        </a:lnSpc>
                        <a:spcBef>
                          <a:spcPts val="1415"/>
                        </a:spcBef>
                      </a:pPr>
                      <a:r>
                        <a:rPr sz="2300" spc="-185" dirty="0">
                          <a:solidFill>
                            <a:srgbClr val="5493CA"/>
                          </a:solidFill>
                          <a:latin typeface="Courier New"/>
                          <a:cs typeface="Courier New"/>
                        </a:rPr>
                        <a:t>cup</a:t>
                      </a:r>
                      <a:r>
                        <a:rPr sz="2300" spc="-280" dirty="0">
                          <a:solidFill>
                            <a:srgbClr val="5493CA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300" spc="-30" dirty="0">
                          <a:solidFill>
                            <a:srgbClr val="DF6E3B"/>
                          </a:solidFill>
                          <a:latin typeface="Courier New"/>
                          <a:cs typeface="Courier New"/>
                        </a:rPr>
                        <a:t>-</a:t>
                      </a:r>
                      <a:endParaRPr sz="2300">
                        <a:latin typeface="Courier New"/>
                        <a:cs typeface="Courier New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  <a:p>
                      <a:pPr marL="31750">
                        <a:lnSpc>
                          <a:spcPct val="100000"/>
                        </a:lnSpc>
                      </a:pPr>
                      <a:r>
                        <a:rPr sz="2300" spc="-210" dirty="0">
                          <a:solidFill>
                            <a:srgbClr val="DF6E3B"/>
                          </a:solidFill>
                          <a:latin typeface="Courier New"/>
                          <a:cs typeface="Courier New"/>
                        </a:rPr>
                        <a:t>fillCup(</a:t>
                      </a:r>
                      <a:endParaRPr sz="2300">
                        <a:latin typeface="Courier New"/>
                        <a:cs typeface="Courier New"/>
                      </a:endParaRPr>
                    </a:p>
                  </a:txBody>
                  <a:tcPr marL="0" marR="0" marT="179705" marB="0"/>
                </a:tc>
                <a:tc>
                  <a:txBody>
                    <a:bodyPr/>
                    <a:lstStyle/>
                    <a:p>
                      <a:pPr marL="708660">
                        <a:lnSpc>
                          <a:spcPct val="100000"/>
                        </a:lnSpc>
                        <a:spcBef>
                          <a:spcPts val="1465"/>
                        </a:spcBef>
                      </a:pPr>
                      <a:r>
                        <a:rPr sz="2300" spc="-185" dirty="0">
                          <a:solidFill>
                            <a:srgbClr val="5493CA"/>
                          </a:solidFill>
                          <a:latin typeface="Courier New"/>
                          <a:cs typeface="Courier New"/>
                        </a:rPr>
                        <a:t>cup</a:t>
                      </a:r>
                      <a:r>
                        <a:rPr sz="2300" spc="-285" dirty="0">
                          <a:solidFill>
                            <a:srgbClr val="5493CA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300" spc="-30" dirty="0">
                          <a:solidFill>
                            <a:srgbClr val="5B727B"/>
                          </a:solidFill>
                          <a:latin typeface="Courier New"/>
                          <a:cs typeface="Courier New"/>
                        </a:rPr>
                        <a:t>-</a:t>
                      </a:r>
                      <a:endParaRPr sz="2300">
                        <a:latin typeface="Courier New"/>
                        <a:cs typeface="Courier New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3450">
                        <a:latin typeface="Times New Roman"/>
                        <a:cs typeface="Times New Roman"/>
                      </a:endParaRPr>
                    </a:p>
                    <a:p>
                      <a:pPr marL="141605">
                        <a:lnSpc>
                          <a:spcPct val="100000"/>
                        </a:lnSpc>
                        <a:spcBef>
                          <a:spcPts val="5"/>
                        </a:spcBef>
                        <a:tabLst>
                          <a:tab pos="706755" algn="l"/>
                        </a:tabLst>
                      </a:pPr>
                      <a:r>
                        <a:rPr sz="2050" spc="-105" dirty="0">
                          <a:solidFill>
                            <a:srgbClr val="DF6E3B"/>
                          </a:solidFill>
                          <a:latin typeface="Times New Roman"/>
                          <a:cs typeface="Times New Roman"/>
                        </a:rPr>
                        <a:t>)	</a:t>
                      </a:r>
                      <a:r>
                        <a:rPr sz="2400" spc="-280" dirty="0">
                          <a:solidFill>
                            <a:srgbClr val="5B727B"/>
                          </a:solidFill>
                          <a:latin typeface="Courier New"/>
                          <a:cs typeface="Courier New"/>
                        </a:rPr>
                        <a:t>fillCup(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18605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3050">
                        <a:latin typeface="Times New Roman"/>
                        <a:cs typeface="Times New Roman"/>
                      </a:endParaRPr>
                    </a:p>
                    <a:p>
                      <a:pPr marR="24130" algn="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2050" dirty="0">
                          <a:solidFill>
                            <a:srgbClr val="5B727B"/>
                          </a:solidFill>
                          <a:latin typeface="Times New Roman"/>
                          <a:cs typeface="Times New Roman"/>
                        </a:rPr>
                        <a:t>)</a:t>
                      </a:r>
                      <a:endParaRPr sz="20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</a:tr>
            </a:tbl>
          </a:graphicData>
        </a:graphic>
      </p:graphicFrame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3308437" cy="51434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680789" y="4520390"/>
            <a:ext cx="592100" cy="5131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399281" y="48869"/>
            <a:ext cx="634829" cy="56199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810052" y="2076936"/>
            <a:ext cx="3284020" cy="105068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523879" y="454611"/>
            <a:ext cx="597535" cy="6673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600" spc="-695" dirty="0">
                <a:solidFill>
                  <a:srgbClr val="5B4474"/>
                </a:solidFill>
                <a:latin typeface="Times New Roman"/>
                <a:cs typeface="Times New Roman"/>
              </a:rPr>
              <a:t>Q</a:t>
            </a:r>
            <a:r>
              <a:rPr sz="1875" spc="-89" baseline="-24444" dirty="0">
                <a:solidFill>
                  <a:srgbClr val="5B4474"/>
                </a:solidFill>
              </a:rPr>
              <a:t>■</a:t>
            </a:r>
            <a:r>
              <a:rPr sz="6300" spc="-315" baseline="-5291" dirty="0">
                <a:solidFill>
                  <a:srgbClr val="5B4474"/>
                </a:solidFill>
                <a:latin typeface="Times New Roman"/>
                <a:cs typeface="Times New Roman"/>
              </a:rPr>
              <a:t>2</a:t>
            </a:r>
            <a:endParaRPr sz="6300" baseline="-5291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359922" y="4657322"/>
            <a:ext cx="4728845" cy="485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39"/>
              </a:lnSpc>
            </a:pPr>
            <a:r>
              <a:rPr sz="1750" b="1" spc="5" dirty="0">
                <a:solidFill>
                  <a:srgbClr val="7E7E7E"/>
                </a:solidFill>
                <a:latin typeface="Arial"/>
                <a:cs typeface="Arial"/>
              </a:rPr>
              <a:t>Note: </a:t>
            </a:r>
            <a:r>
              <a:rPr sz="1350" spc="50" dirty="0">
                <a:solidFill>
                  <a:srgbClr val="7E7E7E"/>
                </a:solidFill>
                <a:latin typeface="Arial"/>
                <a:cs typeface="Arial"/>
              </a:rPr>
              <a:t>Post </a:t>
            </a:r>
            <a:r>
              <a:rPr sz="1350" spc="5" dirty="0">
                <a:solidFill>
                  <a:srgbClr val="7E7E7E"/>
                </a:solidFill>
                <a:latin typeface="Arial"/>
                <a:cs typeface="Arial"/>
              </a:rPr>
              <a:t>your </a:t>
            </a:r>
            <a:r>
              <a:rPr sz="1350" spc="10" dirty="0">
                <a:solidFill>
                  <a:srgbClr val="7E7E7E"/>
                </a:solidFill>
                <a:latin typeface="Arial"/>
                <a:cs typeface="Arial"/>
              </a:rPr>
              <a:t>answer </a:t>
            </a:r>
            <a:r>
              <a:rPr sz="1350" spc="25" dirty="0">
                <a:solidFill>
                  <a:srgbClr val="7E7E7E"/>
                </a:solidFill>
                <a:latin typeface="Arial"/>
                <a:cs typeface="Arial"/>
              </a:rPr>
              <a:t>in </a:t>
            </a:r>
            <a:r>
              <a:rPr sz="1350" dirty="0">
                <a:solidFill>
                  <a:srgbClr val="7E7E7E"/>
                </a:solidFill>
                <a:latin typeface="Arial"/>
                <a:cs typeface="Arial"/>
              </a:rPr>
              <a:t>the </a:t>
            </a:r>
            <a:r>
              <a:rPr sz="1350" spc="40" dirty="0">
                <a:solidFill>
                  <a:srgbClr val="7E7E7E"/>
                </a:solidFill>
                <a:latin typeface="Arial"/>
                <a:cs typeface="Arial"/>
              </a:rPr>
              <a:t>comment </a:t>
            </a:r>
            <a:r>
              <a:rPr sz="1350" spc="35" dirty="0">
                <a:solidFill>
                  <a:srgbClr val="7E7E7E"/>
                </a:solidFill>
                <a:latin typeface="Arial"/>
                <a:cs typeface="Arial"/>
              </a:rPr>
              <a:t>section</a:t>
            </a:r>
            <a:r>
              <a:rPr sz="1350" spc="-140" dirty="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sz="1350" spc="45" dirty="0">
                <a:solidFill>
                  <a:srgbClr val="7E7E7E"/>
                </a:solidFill>
                <a:latin typeface="Arial"/>
                <a:cs typeface="Arial"/>
              </a:rPr>
              <a:t>below</a:t>
            </a:r>
            <a:endParaRPr sz="135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  <a:spcBef>
                <a:spcPts val="525"/>
              </a:spcBef>
            </a:pPr>
            <a:r>
              <a:rPr sz="950" b="1" spc="70" dirty="0">
                <a:solidFill>
                  <a:srgbClr val="6E2F9E"/>
                </a:solidFill>
                <a:latin typeface="Arial"/>
                <a:cs typeface="Arial"/>
                <a:hlinkClick r:id="rId6"/>
              </a:rPr>
              <a:t>www</a:t>
            </a:r>
            <a:r>
              <a:rPr sz="950" b="1" spc="105" dirty="0">
                <a:solidFill>
                  <a:srgbClr val="6E2F9E"/>
                </a:solidFill>
                <a:latin typeface="Arial"/>
                <a:cs typeface="Arial"/>
                <a:hlinkClick r:id="rId6"/>
              </a:rPr>
              <a:t>.</a:t>
            </a:r>
            <a:r>
              <a:rPr sz="950" spc="-15" dirty="0">
                <a:solidFill>
                  <a:srgbClr val="6E2F9E"/>
                </a:solidFill>
                <a:latin typeface="Times New Roman"/>
                <a:cs typeface="Times New Roman"/>
                <a:hlinkClick r:id="rId6"/>
              </a:rPr>
              <a:t>i</a:t>
            </a:r>
            <a:r>
              <a:rPr sz="950" b="1" dirty="0">
                <a:solidFill>
                  <a:srgbClr val="6E2F9E"/>
                </a:solidFill>
                <a:latin typeface="Arial"/>
                <a:cs typeface="Arial"/>
                <a:hlinkClick r:id="rId6"/>
              </a:rPr>
              <a:t>nt</a:t>
            </a:r>
            <a:r>
              <a:rPr sz="950" b="1" spc="60" dirty="0">
                <a:solidFill>
                  <a:srgbClr val="6E2F9E"/>
                </a:solidFill>
                <a:latin typeface="Arial"/>
                <a:cs typeface="Arial"/>
                <a:hlinkClick r:id="rId6"/>
              </a:rPr>
              <a:t>e</a:t>
            </a:r>
            <a:r>
              <a:rPr sz="950" b="1" spc="-254" dirty="0">
                <a:solidFill>
                  <a:srgbClr val="6E2F9E"/>
                </a:solidFill>
                <a:latin typeface="Arial"/>
                <a:cs typeface="Arial"/>
                <a:hlinkClick r:id="rId6"/>
              </a:rPr>
              <a:t>1</a:t>
            </a:r>
            <a:r>
              <a:rPr sz="950" b="1" spc="-204" dirty="0">
                <a:solidFill>
                  <a:srgbClr val="6E2F9E"/>
                </a:solidFill>
                <a:latin typeface="Arial"/>
                <a:cs typeface="Arial"/>
                <a:hlinkClick r:id="rId6"/>
              </a:rPr>
              <a:t>1</a:t>
            </a:r>
            <a:r>
              <a:rPr sz="950" b="1" spc="-15" dirty="0">
                <a:solidFill>
                  <a:srgbClr val="6E2F9E"/>
                </a:solidFill>
                <a:latin typeface="Arial"/>
                <a:cs typeface="Arial"/>
                <a:hlinkClick r:id="rId6"/>
              </a:rPr>
              <a:t>ip</a:t>
            </a:r>
            <a:r>
              <a:rPr sz="950" b="1" spc="70" dirty="0">
                <a:solidFill>
                  <a:srgbClr val="6E2F9E"/>
                </a:solidFill>
                <a:latin typeface="Arial"/>
                <a:cs typeface="Arial"/>
                <a:hlinkClick r:id="rId6"/>
              </a:rPr>
              <a:t>a</a:t>
            </a:r>
            <a:r>
              <a:rPr sz="950" b="1" spc="-15" dirty="0">
                <a:solidFill>
                  <a:srgbClr val="6E2F9E"/>
                </a:solidFill>
                <a:latin typeface="Arial"/>
                <a:cs typeface="Arial"/>
                <a:hlinkClick r:id="rId6"/>
              </a:rPr>
              <a:t>at</a:t>
            </a:r>
            <a:r>
              <a:rPr sz="950" b="1" spc="30" dirty="0">
                <a:solidFill>
                  <a:srgbClr val="6E2F9E"/>
                </a:solidFill>
                <a:latin typeface="Arial"/>
                <a:cs typeface="Arial"/>
                <a:hlinkClick r:id="rId6"/>
              </a:rPr>
              <a:t>.</a:t>
            </a:r>
            <a:r>
              <a:rPr sz="950" b="1" spc="-5" dirty="0">
                <a:solidFill>
                  <a:srgbClr val="6E2F9E"/>
                </a:solidFill>
                <a:latin typeface="Arial"/>
                <a:cs typeface="Arial"/>
                <a:hlinkClick r:id="rId6"/>
              </a:rPr>
              <a:t>com</a:t>
            </a:r>
            <a:endParaRPr sz="9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302015" y="588745"/>
            <a:ext cx="4388485" cy="7524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59715" marR="5080" indent="-247650">
              <a:lnSpc>
                <a:spcPct val="153900"/>
              </a:lnSpc>
              <a:spcBef>
                <a:spcPts val="95"/>
              </a:spcBef>
            </a:pPr>
            <a:r>
              <a:rPr sz="1550" spc="45" dirty="0">
                <a:solidFill>
                  <a:srgbClr val="5B4474"/>
                </a:solidFill>
                <a:latin typeface="Arial"/>
                <a:cs typeface="Arial"/>
              </a:rPr>
              <a:t>Following </a:t>
            </a:r>
            <a:r>
              <a:rPr sz="1550" spc="80" dirty="0">
                <a:solidFill>
                  <a:srgbClr val="5B4474"/>
                </a:solidFill>
                <a:latin typeface="Arial"/>
                <a:cs typeface="Arial"/>
              </a:rPr>
              <a:t>function </a:t>
            </a:r>
            <a:r>
              <a:rPr sz="1550" spc="60" dirty="0">
                <a:solidFill>
                  <a:srgbClr val="5B4474"/>
                </a:solidFill>
                <a:latin typeface="Arial"/>
                <a:cs typeface="Arial"/>
              </a:rPr>
              <a:t>takes two </a:t>
            </a:r>
            <a:r>
              <a:rPr sz="1550" spc="55" dirty="0">
                <a:solidFill>
                  <a:srgbClr val="5B4474"/>
                </a:solidFill>
                <a:latin typeface="Arial"/>
                <a:cs typeface="Arial"/>
              </a:rPr>
              <a:t>parameters </a:t>
            </a:r>
            <a:r>
              <a:rPr sz="1550" spc="80" dirty="0">
                <a:solidFill>
                  <a:srgbClr val="5B4474"/>
                </a:solidFill>
                <a:latin typeface="Arial"/>
                <a:cs typeface="Arial"/>
              </a:rPr>
              <a:t>and  print </a:t>
            </a:r>
            <a:r>
              <a:rPr sz="1550" spc="95" dirty="0">
                <a:solidFill>
                  <a:srgbClr val="5B4474"/>
                </a:solidFill>
                <a:latin typeface="Arial"/>
                <a:cs typeface="Arial"/>
              </a:rPr>
              <a:t>the </a:t>
            </a:r>
            <a:r>
              <a:rPr sz="1550" spc="75" dirty="0">
                <a:solidFill>
                  <a:srgbClr val="5B4474"/>
                </a:solidFill>
                <a:latin typeface="Arial"/>
                <a:cs typeface="Arial"/>
              </a:rPr>
              <a:t>first </a:t>
            </a:r>
            <a:r>
              <a:rPr sz="1550" spc="65" dirty="0">
                <a:solidFill>
                  <a:srgbClr val="5B4474"/>
                </a:solidFill>
                <a:latin typeface="Arial"/>
                <a:cs typeface="Arial"/>
              </a:rPr>
              <a:t>one. </a:t>
            </a:r>
            <a:r>
              <a:rPr sz="1550" spc="50" dirty="0">
                <a:solidFill>
                  <a:srgbClr val="5B4474"/>
                </a:solidFill>
                <a:latin typeface="Arial"/>
                <a:cs typeface="Arial"/>
              </a:rPr>
              <a:t>Fill </a:t>
            </a:r>
            <a:r>
              <a:rPr sz="1550" spc="75" dirty="0">
                <a:solidFill>
                  <a:srgbClr val="5B4474"/>
                </a:solidFill>
                <a:latin typeface="Arial"/>
                <a:cs typeface="Arial"/>
              </a:rPr>
              <a:t>the </a:t>
            </a:r>
            <a:r>
              <a:rPr sz="1550" spc="90" dirty="0">
                <a:solidFill>
                  <a:srgbClr val="5B4474"/>
                </a:solidFill>
                <a:latin typeface="Arial"/>
                <a:cs typeface="Arial"/>
              </a:rPr>
              <a:t>missing</a:t>
            </a:r>
            <a:r>
              <a:rPr sz="1550" spc="114" dirty="0">
                <a:solidFill>
                  <a:srgbClr val="5B4474"/>
                </a:solidFill>
                <a:latin typeface="Arial"/>
                <a:cs typeface="Arial"/>
              </a:rPr>
              <a:t> </a:t>
            </a:r>
            <a:r>
              <a:rPr sz="1550" spc="90" dirty="0">
                <a:solidFill>
                  <a:srgbClr val="5B4474"/>
                </a:solidFill>
                <a:latin typeface="Arial"/>
                <a:cs typeface="Arial"/>
              </a:rPr>
              <a:t>code:</a:t>
            </a:r>
            <a:endParaRPr sz="15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3308437" cy="51434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680789" y="4520390"/>
            <a:ext cx="592100" cy="5131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399281" y="48869"/>
            <a:ext cx="634829" cy="56199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932134" y="1661548"/>
            <a:ext cx="3284020" cy="16982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523879" y="454611"/>
            <a:ext cx="633095" cy="6673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600" spc="-755" dirty="0">
                <a:solidFill>
                  <a:srgbClr val="5B4474"/>
                </a:solidFill>
                <a:latin typeface="Times New Roman"/>
                <a:cs typeface="Times New Roman"/>
              </a:rPr>
              <a:t>Q</a:t>
            </a:r>
            <a:r>
              <a:rPr sz="3600" spc="-715" dirty="0">
                <a:solidFill>
                  <a:srgbClr val="5B4474"/>
                </a:solidFill>
                <a:latin typeface="Times New Roman"/>
                <a:cs typeface="Times New Roman"/>
              </a:rPr>
              <a:t> </a:t>
            </a:r>
            <a:r>
              <a:rPr sz="6300" spc="187" baseline="-5291" dirty="0">
                <a:solidFill>
                  <a:srgbClr val="5B4474"/>
                </a:solidFill>
                <a:latin typeface="Times New Roman"/>
                <a:cs typeface="Times New Roman"/>
              </a:rPr>
              <a:t>3</a:t>
            </a:r>
            <a:endParaRPr sz="6300" baseline="-5291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359922" y="4657322"/>
            <a:ext cx="4728845" cy="485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39"/>
              </a:lnSpc>
            </a:pPr>
            <a:r>
              <a:rPr sz="1750" b="1" spc="5" dirty="0">
                <a:solidFill>
                  <a:srgbClr val="7E7E7E"/>
                </a:solidFill>
                <a:latin typeface="Arial"/>
                <a:cs typeface="Arial"/>
              </a:rPr>
              <a:t>Note: </a:t>
            </a:r>
            <a:r>
              <a:rPr sz="1350" spc="50" dirty="0">
                <a:solidFill>
                  <a:srgbClr val="7E7E7E"/>
                </a:solidFill>
                <a:latin typeface="Arial"/>
                <a:cs typeface="Arial"/>
              </a:rPr>
              <a:t>Post </a:t>
            </a:r>
            <a:r>
              <a:rPr sz="1350" spc="5" dirty="0">
                <a:solidFill>
                  <a:srgbClr val="7E7E7E"/>
                </a:solidFill>
                <a:latin typeface="Arial"/>
                <a:cs typeface="Arial"/>
              </a:rPr>
              <a:t>your </a:t>
            </a:r>
            <a:r>
              <a:rPr sz="1350" spc="10" dirty="0">
                <a:solidFill>
                  <a:srgbClr val="7E7E7E"/>
                </a:solidFill>
                <a:latin typeface="Arial"/>
                <a:cs typeface="Arial"/>
              </a:rPr>
              <a:t>answer </a:t>
            </a:r>
            <a:r>
              <a:rPr sz="1350" spc="25" dirty="0">
                <a:solidFill>
                  <a:srgbClr val="7E7E7E"/>
                </a:solidFill>
                <a:latin typeface="Arial"/>
                <a:cs typeface="Arial"/>
              </a:rPr>
              <a:t>in </a:t>
            </a:r>
            <a:r>
              <a:rPr sz="1350" dirty="0">
                <a:solidFill>
                  <a:srgbClr val="7E7E7E"/>
                </a:solidFill>
                <a:latin typeface="Arial"/>
                <a:cs typeface="Arial"/>
              </a:rPr>
              <a:t>the </a:t>
            </a:r>
            <a:r>
              <a:rPr sz="1350" spc="40" dirty="0">
                <a:solidFill>
                  <a:srgbClr val="7E7E7E"/>
                </a:solidFill>
                <a:latin typeface="Arial"/>
                <a:cs typeface="Arial"/>
              </a:rPr>
              <a:t>comment </a:t>
            </a:r>
            <a:r>
              <a:rPr sz="1350" spc="35" dirty="0">
                <a:solidFill>
                  <a:srgbClr val="7E7E7E"/>
                </a:solidFill>
                <a:latin typeface="Arial"/>
                <a:cs typeface="Arial"/>
              </a:rPr>
              <a:t>section</a:t>
            </a:r>
            <a:r>
              <a:rPr sz="1350" spc="-140" dirty="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sz="1350" spc="45" dirty="0">
                <a:solidFill>
                  <a:srgbClr val="7E7E7E"/>
                </a:solidFill>
                <a:latin typeface="Arial"/>
                <a:cs typeface="Arial"/>
              </a:rPr>
              <a:t>below</a:t>
            </a:r>
            <a:endParaRPr sz="135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  <a:spcBef>
                <a:spcPts val="525"/>
              </a:spcBef>
            </a:pPr>
            <a:r>
              <a:rPr sz="950" b="1" spc="70" dirty="0">
                <a:solidFill>
                  <a:srgbClr val="6E2F9E"/>
                </a:solidFill>
                <a:latin typeface="Arial"/>
                <a:cs typeface="Arial"/>
                <a:hlinkClick r:id="rId6"/>
              </a:rPr>
              <a:t>www</a:t>
            </a:r>
            <a:r>
              <a:rPr sz="950" b="1" spc="105" dirty="0">
                <a:solidFill>
                  <a:srgbClr val="6E2F9E"/>
                </a:solidFill>
                <a:latin typeface="Arial"/>
                <a:cs typeface="Arial"/>
                <a:hlinkClick r:id="rId6"/>
              </a:rPr>
              <a:t>.</a:t>
            </a:r>
            <a:r>
              <a:rPr sz="950" spc="-15" dirty="0">
                <a:solidFill>
                  <a:srgbClr val="6E2F9E"/>
                </a:solidFill>
                <a:latin typeface="Times New Roman"/>
                <a:cs typeface="Times New Roman"/>
                <a:hlinkClick r:id="rId6"/>
              </a:rPr>
              <a:t>i</a:t>
            </a:r>
            <a:r>
              <a:rPr sz="950" b="1" dirty="0">
                <a:solidFill>
                  <a:srgbClr val="6E2F9E"/>
                </a:solidFill>
                <a:latin typeface="Arial"/>
                <a:cs typeface="Arial"/>
                <a:hlinkClick r:id="rId6"/>
              </a:rPr>
              <a:t>nt</a:t>
            </a:r>
            <a:r>
              <a:rPr sz="950" b="1" spc="60" dirty="0">
                <a:solidFill>
                  <a:srgbClr val="6E2F9E"/>
                </a:solidFill>
                <a:latin typeface="Arial"/>
                <a:cs typeface="Arial"/>
                <a:hlinkClick r:id="rId6"/>
              </a:rPr>
              <a:t>e</a:t>
            </a:r>
            <a:r>
              <a:rPr sz="950" b="1" spc="-254" dirty="0">
                <a:solidFill>
                  <a:srgbClr val="6E2F9E"/>
                </a:solidFill>
                <a:latin typeface="Arial"/>
                <a:cs typeface="Arial"/>
                <a:hlinkClick r:id="rId6"/>
              </a:rPr>
              <a:t>1</a:t>
            </a:r>
            <a:r>
              <a:rPr sz="950" b="1" spc="-204" dirty="0">
                <a:solidFill>
                  <a:srgbClr val="6E2F9E"/>
                </a:solidFill>
                <a:latin typeface="Arial"/>
                <a:cs typeface="Arial"/>
                <a:hlinkClick r:id="rId6"/>
              </a:rPr>
              <a:t>1</a:t>
            </a:r>
            <a:r>
              <a:rPr sz="950" b="1" spc="-15" dirty="0">
                <a:solidFill>
                  <a:srgbClr val="6E2F9E"/>
                </a:solidFill>
                <a:latin typeface="Arial"/>
                <a:cs typeface="Arial"/>
                <a:hlinkClick r:id="rId6"/>
              </a:rPr>
              <a:t>ip</a:t>
            </a:r>
            <a:r>
              <a:rPr sz="950" b="1" spc="70" dirty="0">
                <a:solidFill>
                  <a:srgbClr val="6E2F9E"/>
                </a:solidFill>
                <a:latin typeface="Arial"/>
                <a:cs typeface="Arial"/>
                <a:hlinkClick r:id="rId6"/>
              </a:rPr>
              <a:t>a</a:t>
            </a:r>
            <a:r>
              <a:rPr sz="950" b="1" spc="-15" dirty="0">
                <a:solidFill>
                  <a:srgbClr val="6E2F9E"/>
                </a:solidFill>
                <a:latin typeface="Arial"/>
                <a:cs typeface="Arial"/>
                <a:hlinkClick r:id="rId6"/>
              </a:rPr>
              <a:t>at</a:t>
            </a:r>
            <a:r>
              <a:rPr sz="950" b="1" spc="30" dirty="0">
                <a:solidFill>
                  <a:srgbClr val="6E2F9E"/>
                </a:solidFill>
                <a:latin typeface="Arial"/>
                <a:cs typeface="Arial"/>
                <a:hlinkClick r:id="rId6"/>
              </a:rPr>
              <a:t>.</a:t>
            </a:r>
            <a:r>
              <a:rPr sz="950" b="1" spc="-5" dirty="0">
                <a:solidFill>
                  <a:srgbClr val="6E2F9E"/>
                </a:solidFill>
                <a:latin typeface="Arial"/>
                <a:cs typeface="Arial"/>
                <a:hlinkClick r:id="rId6"/>
              </a:rPr>
              <a:t>com</a:t>
            </a:r>
            <a:endParaRPr sz="9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766630" y="900286"/>
            <a:ext cx="120014" cy="2165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50" spc="-15" dirty="0">
                <a:solidFill>
                  <a:srgbClr val="5B4474"/>
                </a:solidFill>
                <a:latin typeface="Arial"/>
                <a:cs typeface="Arial"/>
              </a:rPr>
              <a:t>■</a:t>
            </a:r>
            <a:endParaRPr sz="125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302918" y="588745"/>
            <a:ext cx="4396740" cy="752475"/>
          </a:xfrm>
          <a:prstGeom prst="rect">
            <a:avLst/>
          </a:prstGeom>
        </p:spPr>
        <p:txBody>
          <a:bodyPr vert="horz" wrap="square" lIns="0" tIns="139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100"/>
              </a:spcBef>
            </a:pPr>
            <a:r>
              <a:rPr sz="1550" b="1" spc="-10" dirty="0">
                <a:solidFill>
                  <a:srgbClr val="5B4474"/>
                </a:solidFill>
                <a:latin typeface="Arial"/>
                <a:cs typeface="Arial"/>
              </a:rPr>
              <a:t>A </a:t>
            </a:r>
            <a:r>
              <a:rPr sz="1550" b="1" dirty="0">
                <a:solidFill>
                  <a:srgbClr val="5B4474"/>
                </a:solidFill>
                <a:latin typeface="Arial"/>
                <a:cs typeface="Arial"/>
              </a:rPr>
              <a:t>function </a:t>
            </a:r>
            <a:r>
              <a:rPr sz="1550" b="1" spc="-30" dirty="0">
                <a:solidFill>
                  <a:srgbClr val="5B4474"/>
                </a:solidFill>
                <a:latin typeface="Arial"/>
                <a:cs typeface="Arial"/>
              </a:rPr>
              <a:t>which </a:t>
            </a:r>
            <a:r>
              <a:rPr sz="1550" b="1" spc="-5" dirty="0">
                <a:solidFill>
                  <a:srgbClr val="5B4474"/>
                </a:solidFill>
                <a:latin typeface="Arial"/>
                <a:cs typeface="Arial"/>
              </a:rPr>
              <a:t>return </a:t>
            </a:r>
            <a:r>
              <a:rPr sz="1550" b="1" spc="5" dirty="0">
                <a:solidFill>
                  <a:srgbClr val="5B4474"/>
                </a:solidFill>
                <a:latin typeface="Arial"/>
                <a:cs typeface="Arial"/>
              </a:rPr>
              <a:t>the </a:t>
            </a:r>
            <a:r>
              <a:rPr sz="1550" b="1" spc="-20" dirty="0">
                <a:solidFill>
                  <a:srgbClr val="5B4474"/>
                </a:solidFill>
                <a:latin typeface="Arial"/>
                <a:cs typeface="Arial"/>
              </a:rPr>
              <a:t>x </a:t>
            </a:r>
            <a:r>
              <a:rPr sz="1550" b="1" spc="5" dirty="0">
                <a:solidFill>
                  <a:srgbClr val="5B4474"/>
                </a:solidFill>
                <a:latin typeface="Arial"/>
                <a:cs typeface="Arial"/>
              </a:rPr>
              <a:t>parameter </a:t>
            </a:r>
            <a:r>
              <a:rPr sz="1400" b="1" spc="55" dirty="0">
                <a:solidFill>
                  <a:srgbClr val="5B4474"/>
                </a:solidFill>
                <a:latin typeface="Times New Roman"/>
                <a:cs typeface="Times New Roman"/>
              </a:rPr>
              <a:t>+</a:t>
            </a:r>
            <a:r>
              <a:rPr sz="1400" b="1" spc="-60" dirty="0">
                <a:solidFill>
                  <a:srgbClr val="5B4474"/>
                </a:solidFill>
                <a:latin typeface="Times New Roman"/>
                <a:cs typeface="Times New Roman"/>
              </a:rPr>
              <a:t> </a:t>
            </a:r>
            <a:r>
              <a:rPr sz="1550" b="1" spc="20" dirty="0">
                <a:solidFill>
                  <a:srgbClr val="5B4474"/>
                </a:solidFill>
                <a:latin typeface="Arial"/>
                <a:cs typeface="Arial"/>
              </a:rPr>
              <a:t>10.</a:t>
            </a:r>
            <a:endParaRPr sz="155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1000"/>
              </a:spcBef>
            </a:pPr>
            <a:r>
              <a:rPr sz="1550" b="1" spc="-30" dirty="0">
                <a:solidFill>
                  <a:srgbClr val="5B4474"/>
                </a:solidFill>
                <a:latin typeface="Arial"/>
                <a:cs typeface="Arial"/>
              </a:rPr>
              <a:t>Fill </a:t>
            </a:r>
            <a:r>
              <a:rPr sz="1550" b="1" spc="5" dirty="0">
                <a:solidFill>
                  <a:srgbClr val="5B4474"/>
                </a:solidFill>
                <a:latin typeface="Arial"/>
                <a:cs typeface="Arial"/>
              </a:rPr>
              <a:t>the </a:t>
            </a:r>
            <a:r>
              <a:rPr sz="1550" b="1" spc="-15" dirty="0">
                <a:solidFill>
                  <a:srgbClr val="5B4474"/>
                </a:solidFill>
                <a:latin typeface="Arial"/>
                <a:cs typeface="Arial"/>
              </a:rPr>
              <a:t>missing</a:t>
            </a:r>
            <a:r>
              <a:rPr sz="1550" b="1" spc="170" dirty="0">
                <a:solidFill>
                  <a:srgbClr val="5B4474"/>
                </a:solidFill>
                <a:latin typeface="Arial"/>
                <a:cs typeface="Arial"/>
              </a:rPr>
              <a:t> </a:t>
            </a:r>
            <a:r>
              <a:rPr sz="1550" b="1" spc="10" dirty="0">
                <a:solidFill>
                  <a:srgbClr val="5B4474"/>
                </a:solidFill>
                <a:latin typeface="Arial"/>
                <a:cs typeface="Arial"/>
              </a:rPr>
              <a:t>code:</a:t>
            </a:r>
            <a:endParaRPr sz="15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3308437" cy="51434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101974" y="3543008"/>
            <a:ext cx="952243" cy="3176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680789" y="4520390"/>
            <a:ext cx="592100" cy="5131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399281" y="48869"/>
            <a:ext cx="634829" cy="56199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727825" y="1991414"/>
            <a:ext cx="1184200" cy="185702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424257" y="1171611"/>
            <a:ext cx="2766695" cy="3232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950" b="1" spc="20" dirty="0">
                <a:solidFill>
                  <a:srgbClr val="5B4474"/>
                </a:solidFill>
                <a:latin typeface="Arial"/>
                <a:cs typeface="Arial"/>
              </a:rPr>
              <a:t>What</a:t>
            </a:r>
            <a:r>
              <a:rPr sz="1950" b="1" spc="-30" dirty="0">
                <a:solidFill>
                  <a:srgbClr val="5B4474"/>
                </a:solidFill>
                <a:latin typeface="Arial"/>
                <a:cs typeface="Arial"/>
              </a:rPr>
              <a:t> </a:t>
            </a:r>
            <a:r>
              <a:rPr sz="1950" b="1" spc="55" dirty="0">
                <a:solidFill>
                  <a:srgbClr val="5B4474"/>
                </a:solidFill>
                <a:latin typeface="Arial"/>
                <a:cs typeface="Arial"/>
              </a:rPr>
              <a:t>is</a:t>
            </a:r>
            <a:r>
              <a:rPr sz="1950" b="1" spc="-45" dirty="0">
                <a:solidFill>
                  <a:srgbClr val="5B4474"/>
                </a:solidFill>
                <a:latin typeface="Arial"/>
                <a:cs typeface="Arial"/>
              </a:rPr>
              <a:t> </a:t>
            </a:r>
            <a:r>
              <a:rPr sz="1950" b="1" spc="40" dirty="0">
                <a:solidFill>
                  <a:srgbClr val="5B4474"/>
                </a:solidFill>
                <a:latin typeface="Arial"/>
                <a:cs typeface="Arial"/>
              </a:rPr>
              <a:t>the</a:t>
            </a:r>
            <a:r>
              <a:rPr sz="1950" b="1" spc="-70" dirty="0">
                <a:solidFill>
                  <a:srgbClr val="5B4474"/>
                </a:solidFill>
                <a:latin typeface="Arial"/>
                <a:cs typeface="Arial"/>
              </a:rPr>
              <a:t> </a:t>
            </a:r>
            <a:r>
              <a:rPr sz="1950" b="1" spc="45" dirty="0">
                <a:solidFill>
                  <a:srgbClr val="5B4474"/>
                </a:solidFill>
                <a:latin typeface="Arial"/>
                <a:cs typeface="Arial"/>
              </a:rPr>
              <a:t>output</a:t>
            </a:r>
            <a:r>
              <a:rPr sz="1950" b="1" spc="-95" dirty="0">
                <a:solidFill>
                  <a:srgbClr val="5B4474"/>
                </a:solidFill>
                <a:latin typeface="Arial"/>
                <a:cs typeface="Arial"/>
              </a:rPr>
              <a:t> </a:t>
            </a:r>
            <a:r>
              <a:rPr sz="1950" b="1" spc="40" dirty="0">
                <a:solidFill>
                  <a:srgbClr val="5B4474"/>
                </a:solidFill>
                <a:latin typeface="Arial"/>
                <a:cs typeface="Arial"/>
              </a:rPr>
              <a:t>of</a:t>
            </a:r>
            <a:r>
              <a:rPr sz="1950" b="1" spc="-75" dirty="0">
                <a:solidFill>
                  <a:srgbClr val="5B4474"/>
                </a:solidFill>
                <a:latin typeface="Arial"/>
                <a:cs typeface="Arial"/>
              </a:rPr>
              <a:t> </a:t>
            </a:r>
            <a:r>
              <a:rPr sz="1950" b="1" spc="35" dirty="0">
                <a:solidFill>
                  <a:srgbClr val="5B4474"/>
                </a:solidFill>
                <a:latin typeface="Arial"/>
                <a:cs typeface="Arial"/>
              </a:rPr>
              <a:t>..</a:t>
            </a:r>
            <a:endParaRPr sz="195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3548296" y="988098"/>
            <a:ext cx="600075" cy="6057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600" spc="-695" dirty="0">
                <a:solidFill>
                  <a:srgbClr val="5B4474"/>
                </a:solidFill>
                <a:latin typeface="Times New Roman"/>
                <a:cs typeface="Times New Roman"/>
              </a:rPr>
              <a:t>Q</a:t>
            </a:r>
            <a:r>
              <a:rPr sz="1875" spc="-157" baseline="-26666" dirty="0">
                <a:solidFill>
                  <a:srgbClr val="5B4474"/>
                </a:solidFill>
              </a:rPr>
              <a:t>■</a:t>
            </a:r>
            <a:r>
              <a:rPr sz="5700" spc="82" baseline="-5847" dirty="0">
                <a:solidFill>
                  <a:srgbClr val="5B4474"/>
                </a:solidFill>
                <a:latin typeface="Times New Roman"/>
                <a:cs typeface="Times New Roman"/>
              </a:rPr>
              <a:t>4</a:t>
            </a:r>
            <a:endParaRPr sz="5700" baseline="-5847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601451" y="1983857"/>
            <a:ext cx="733425" cy="234950"/>
          </a:xfrm>
          <a:prstGeom prst="rect">
            <a:avLst/>
          </a:prstGeom>
          <a:solidFill>
            <a:srgbClr val="87AA56"/>
          </a:solidFill>
        </p:spPr>
        <p:txBody>
          <a:bodyPr vert="horz" wrap="square" lIns="0" tIns="698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5"/>
              </a:spcBef>
            </a:pPr>
            <a:r>
              <a:rPr sz="1350" spc="15" dirty="0">
                <a:solidFill>
                  <a:srgbClr val="F6F6F6"/>
                </a:solidFill>
                <a:latin typeface="Arial"/>
                <a:cs typeface="Arial"/>
              </a:rPr>
              <a:t>Output??</a:t>
            </a:r>
            <a:endParaRPr sz="135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904160" y="2337145"/>
            <a:ext cx="579755" cy="248920"/>
          </a:xfrm>
          <a:prstGeom prst="rect">
            <a:avLst/>
          </a:prstGeom>
          <a:solidFill>
            <a:srgbClr val="858585"/>
          </a:solidFill>
        </p:spPr>
        <p:txBody>
          <a:bodyPr vert="horz" wrap="square" lIns="0" tIns="762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60"/>
              </a:spcBef>
            </a:pPr>
            <a:r>
              <a:rPr sz="1450" spc="250" dirty="0">
                <a:solidFill>
                  <a:srgbClr val="F6F6F6"/>
                </a:solidFill>
                <a:latin typeface="Times New Roman"/>
                <a:cs typeface="Times New Roman"/>
              </a:rPr>
              <a:t>fruits</a:t>
            </a:r>
            <a:endParaRPr sz="145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623672" y="2383449"/>
            <a:ext cx="0" cy="191135"/>
          </a:xfrm>
          <a:custGeom>
            <a:avLst/>
            <a:gdLst/>
            <a:ahLst/>
            <a:cxnLst/>
            <a:rect l="l" t="t" r="r" b="b"/>
            <a:pathLst>
              <a:path h="191135">
                <a:moveTo>
                  <a:pt x="0" y="0"/>
                </a:moveTo>
                <a:lnTo>
                  <a:pt x="0" y="190981"/>
                </a:lnTo>
              </a:path>
            </a:pathLst>
          </a:custGeom>
          <a:ln w="76301">
            <a:solidFill>
              <a:srgbClr val="85858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4458161" y="2376285"/>
            <a:ext cx="37973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100" spc="315" dirty="0">
                <a:solidFill>
                  <a:srgbClr val="F6F6F6"/>
                </a:solidFill>
                <a:latin typeface="Arial"/>
                <a:cs typeface="Arial"/>
              </a:rPr>
              <a:t>=</a:t>
            </a:r>
            <a:endParaRPr sz="11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837742" y="2337145"/>
            <a:ext cx="811530" cy="248920"/>
          </a:xfrm>
          <a:prstGeom prst="rect">
            <a:avLst/>
          </a:prstGeom>
          <a:solidFill>
            <a:srgbClr val="858585"/>
          </a:solidFill>
        </p:spPr>
        <p:txBody>
          <a:bodyPr vert="horz" wrap="square" lIns="0" tIns="762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60"/>
              </a:spcBef>
            </a:pPr>
            <a:r>
              <a:rPr sz="1450" spc="135" dirty="0">
                <a:solidFill>
                  <a:srgbClr val="F6F6F6"/>
                </a:solidFill>
                <a:latin typeface="Times New Roman"/>
                <a:cs typeface="Times New Roman"/>
              </a:rPr>
              <a:t>(</a:t>
            </a:r>
            <a:r>
              <a:rPr sz="1450" spc="160" dirty="0">
                <a:solidFill>
                  <a:srgbClr val="F6F6F6"/>
                </a:solidFill>
                <a:latin typeface="Times New Roman"/>
                <a:cs typeface="Times New Roman"/>
              </a:rPr>
              <a:t>"apple",</a:t>
            </a:r>
            <a:endParaRPr sz="145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780829" y="2337145"/>
            <a:ext cx="849630" cy="248920"/>
          </a:xfrm>
          <a:prstGeom prst="rect">
            <a:avLst/>
          </a:prstGeom>
          <a:solidFill>
            <a:srgbClr val="858585"/>
          </a:solidFill>
        </p:spPr>
        <p:txBody>
          <a:bodyPr vert="horz" wrap="square" lIns="0" tIns="762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60"/>
              </a:spcBef>
            </a:pPr>
            <a:r>
              <a:rPr sz="1450" spc="100" dirty="0">
                <a:solidFill>
                  <a:srgbClr val="E4E6DF"/>
                </a:solidFill>
                <a:latin typeface="Times New Roman"/>
                <a:cs typeface="Times New Roman"/>
              </a:rPr>
              <a:t>"banana",</a:t>
            </a:r>
            <a:endParaRPr sz="145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6763594" y="2337145"/>
            <a:ext cx="845819" cy="248920"/>
          </a:xfrm>
          <a:custGeom>
            <a:avLst/>
            <a:gdLst/>
            <a:ahLst/>
            <a:cxnLst/>
            <a:rect l="l" t="t" r="r" b="b"/>
            <a:pathLst>
              <a:path w="845820" h="248919">
                <a:moveTo>
                  <a:pt x="0" y="0"/>
                </a:moveTo>
                <a:lnTo>
                  <a:pt x="845421" y="0"/>
                </a:lnTo>
                <a:lnTo>
                  <a:pt x="845421" y="248415"/>
                </a:lnTo>
                <a:lnTo>
                  <a:pt x="0" y="248415"/>
                </a:lnTo>
                <a:lnTo>
                  <a:pt x="0" y="0"/>
                </a:lnTo>
                <a:close/>
              </a:path>
            </a:pathLst>
          </a:custGeom>
          <a:solidFill>
            <a:srgbClr val="8585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6750895" y="2331743"/>
            <a:ext cx="885825" cy="2470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50" spc="150" dirty="0">
                <a:solidFill>
                  <a:srgbClr val="F6F6F6"/>
                </a:solidFill>
                <a:latin typeface="Times New Roman"/>
                <a:cs typeface="Times New Roman"/>
              </a:rPr>
              <a:t>"cherry")</a:t>
            </a:r>
            <a:endParaRPr sz="1450">
              <a:latin typeface="Times New Roman"/>
              <a:cs typeface="Times New Roman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359922" y="4657322"/>
            <a:ext cx="4728845" cy="485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39"/>
              </a:lnSpc>
            </a:pPr>
            <a:r>
              <a:rPr sz="1750" b="1" spc="5" dirty="0">
                <a:solidFill>
                  <a:srgbClr val="7E7E7E"/>
                </a:solidFill>
                <a:latin typeface="Arial"/>
                <a:cs typeface="Arial"/>
              </a:rPr>
              <a:t>Note: </a:t>
            </a:r>
            <a:r>
              <a:rPr sz="1350" spc="50" dirty="0">
                <a:solidFill>
                  <a:srgbClr val="7E7E7E"/>
                </a:solidFill>
                <a:latin typeface="Arial"/>
                <a:cs typeface="Arial"/>
              </a:rPr>
              <a:t>Post </a:t>
            </a:r>
            <a:r>
              <a:rPr sz="1350" spc="5" dirty="0">
                <a:solidFill>
                  <a:srgbClr val="7E7E7E"/>
                </a:solidFill>
                <a:latin typeface="Arial"/>
                <a:cs typeface="Arial"/>
              </a:rPr>
              <a:t>your </a:t>
            </a:r>
            <a:r>
              <a:rPr sz="1350" spc="10" dirty="0">
                <a:solidFill>
                  <a:srgbClr val="7E7E7E"/>
                </a:solidFill>
                <a:latin typeface="Arial"/>
                <a:cs typeface="Arial"/>
              </a:rPr>
              <a:t>answer </a:t>
            </a:r>
            <a:r>
              <a:rPr sz="1350" spc="25" dirty="0">
                <a:solidFill>
                  <a:srgbClr val="7E7E7E"/>
                </a:solidFill>
                <a:latin typeface="Arial"/>
                <a:cs typeface="Arial"/>
              </a:rPr>
              <a:t>in </a:t>
            </a:r>
            <a:r>
              <a:rPr sz="1350" dirty="0">
                <a:solidFill>
                  <a:srgbClr val="7E7E7E"/>
                </a:solidFill>
                <a:latin typeface="Arial"/>
                <a:cs typeface="Arial"/>
              </a:rPr>
              <a:t>the </a:t>
            </a:r>
            <a:r>
              <a:rPr sz="1350" spc="40" dirty="0">
                <a:solidFill>
                  <a:srgbClr val="7E7E7E"/>
                </a:solidFill>
                <a:latin typeface="Arial"/>
                <a:cs typeface="Arial"/>
              </a:rPr>
              <a:t>comment </a:t>
            </a:r>
            <a:r>
              <a:rPr sz="1350" spc="35" dirty="0">
                <a:solidFill>
                  <a:srgbClr val="7E7E7E"/>
                </a:solidFill>
                <a:latin typeface="Arial"/>
                <a:cs typeface="Arial"/>
              </a:rPr>
              <a:t>section</a:t>
            </a:r>
            <a:r>
              <a:rPr sz="1350" spc="-140" dirty="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sz="1350" spc="45" dirty="0">
                <a:solidFill>
                  <a:srgbClr val="7E7E7E"/>
                </a:solidFill>
                <a:latin typeface="Arial"/>
                <a:cs typeface="Arial"/>
              </a:rPr>
              <a:t>below</a:t>
            </a:r>
            <a:endParaRPr sz="135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  <a:spcBef>
                <a:spcPts val="525"/>
              </a:spcBef>
            </a:pPr>
            <a:r>
              <a:rPr sz="950" b="1" spc="70" dirty="0">
                <a:solidFill>
                  <a:srgbClr val="6E2F9E"/>
                </a:solidFill>
                <a:latin typeface="Arial"/>
                <a:cs typeface="Arial"/>
                <a:hlinkClick r:id="rId7"/>
              </a:rPr>
              <a:t>www</a:t>
            </a:r>
            <a:r>
              <a:rPr sz="950" b="1" spc="105" dirty="0">
                <a:solidFill>
                  <a:srgbClr val="6E2F9E"/>
                </a:solidFill>
                <a:latin typeface="Arial"/>
                <a:cs typeface="Arial"/>
                <a:hlinkClick r:id="rId7"/>
              </a:rPr>
              <a:t>.</a:t>
            </a:r>
            <a:r>
              <a:rPr sz="950" spc="-15" dirty="0">
                <a:solidFill>
                  <a:srgbClr val="6E2F9E"/>
                </a:solidFill>
                <a:latin typeface="Times New Roman"/>
                <a:cs typeface="Times New Roman"/>
                <a:hlinkClick r:id="rId7"/>
              </a:rPr>
              <a:t>i</a:t>
            </a:r>
            <a:r>
              <a:rPr sz="950" b="1" dirty="0">
                <a:solidFill>
                  <a:srgbClr val="6E2F9E"/>
                </a:solidFill>
                <a:latin typeface="Arial"/>
                <a:cs typeface="Arial"/>
                <a:hlinkClick r:id="rId7"/>
              </a:rPr>
              <a:t>nt</a:t>
            </a:r>
            <a:r>
              <a:rPr sz="950" b="1" spc="60" dirty="0">
                <a:solidFill>
                  <a:srgbClr val="6E2F9E"/>
                </a:solidFill>
                <a:latin typeface="Arial"/>
                <a:cs typeface="Arial"/>
                <a:hlinkClick r:id="rId7"/>
              </a:rPr>
              <a:t>e</a:t>
            </a:r>
            <a:r>
              <a:rPr sz="950" b="1" spc="-254" dirty="0">
                <a:solidFill>
                  <a:srgbClr val="6E2F9E"/>
                </a:solidFill>
                <a:latin typeface="Arial"/>
                <a:cs typeface="Arial"/>
                <a:hlinkClick r:id="rId7"/>
              </a:rPr>
              <a:t>1</a:t>
            </a:r>
            <a:r>
              <a:rPr sz="950" b="1" spc="-204" dirty="0">
                <a:solidFill>
                  <a:srgbClr val="6E2F9E"/>
                </a:solidFill>
                <a:latin typeface="Arial"/>
                <a:cs typeface="Arial"/>
                <a:hlinkClick r:id="rId7"/>
              </a:rPr>
              <a:t>1</a:t>
            </a:r>
            <a:r>
              <a:rPr sz="950" b="1" spc="-15" dirty="0">
                <a:solidFill>
                  <a:srgbClr val="6E2F9E"/>
                </a:solidFill>
                <a:latin typeface="Arial"/>
                <a:cs typeface="Arial"/>
                <a:hlinkClick r:id="rId7"/>
              </a:rPr>
              <a:t>ip</a:t>
            </a:r>
            <a:r>
              <a:rPr sz="950" b="1" spc="70" dirty="0">
                <a:solidFill>
                  <a:srgbClr val="6E2F9E"/>
                </a:solidFill>
                <a:latin typeface="Arial"/>
                <a:cs typeface="Arial"/>
                <a:hlinkClick r:id="rId7"/>
              </a:rPr>
              <a:t>a</a:t>
            </a:r>
            <a:r>
              <a:rPr sz="950" b="1" spc="-15" dirty="0">
                <a:solidFill>
                  <a:srgbClr val="6E2F9E"/>
                </a:solidFill>
                <a:latin typeface="Arial"/>
                <a:cs typeface="Arial"/>
                <a:hlinkClick r:id="rId7"/>
              </a:rPr>
              <a:t>at</a:t>
            </a:r>
            <a:r>
              <a:rPr sz="950" b="1" spc="30" dirty="0">
                <a:solidFill>
                  <a:srgbClr val="6E2F9E"/>
                </a:solidFill>
                <a:latin typeface="Arial"/>
                <a:cs typeface="Arial"/>
                <a:hlinkClick r:id="rId7"/>
              </a:rPr>
              <a:t>.</a:t>
            </a:r>
            <a:r>
              <a:rPr sz="950" b="1" spc="-5" dirty="0">
                <a:solidFill>
                  <a:srgbClr val="6E2F9E"/>
                </a:solidFill>
                <a:latin typeface="Arial"/>
                <a:cs typeface="Arial"/>
                <a:hlinkClick r:id="rId7"/>
              </a:rPr>
              <a:t>com</a:t>
            </a:r>
            <a:endParaRPr sz="95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904160" y="2660903"/>
            <a:ext cx="173990" cy="265430"/>
          </a:xfrm>
          <a:prstGeom prst="rect">
            <a:avLst/>
          </a:prstGeom>
          <a:solidFill>
            <a:srgbClr val="858585"/>
          </a:solidFill>
        </p:spPr>
        <p:txBody>
          <a:bodyPr vert="horz" wrap="square" lIns="0" tIns="762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60"/>
              </a:spcBef>
            </a:pPr>
            <a:r>
              <a:rPr sz="1450" spc="110" dirty="0">
                <a:solidFill>
                  <a:srgbClr val="F6F6F6"/>
                </a:solidFill>
                <a:latin typeface="Times New Roman"/>
                <a:cs typeface="Times New Roman"/>
              </a:rPr>
              <a:t>if</a:t>
            </a:r>
            <a:endParaRPr sz="145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178496" y="2660903"/>
            <a:ext cx="685165" cy="232410"/>
          </a:xfrm>
          <a:prstGeom prst="rect">
            <a:avLst/>
          </a:prstGeom>
          <a:solidFill>
            <a:srgbClr val="858585"/>
          </a:solidFill>
        </p:spPr>
        <p:txBody>
          <a:bodyPr vert="horz" wrap="square" lIns="0" tIns="762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60"/>
              </a:spcBef>
            </a:pPr>
            <a:r>
              <a:rPr sz="1450" spc="15" dirty="0">
                <a:solidFill>
                  <a:srgbClr val="F6F6F6"/>
                </a:solidFill>
                <a:latin typeface="Times New Roman"/>
                <a:cs typeface="Times New Roman"/>
              </a:rPr>
              <a:t>"mango"</a:t>
            </a:r>
            <a:endParaRPr sz="145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984591" y="2660903"/>
            <a:ext cx="165100" cy="257175"/>
          </a:xfrm>
          <a:prstGeom prst="rect">
            <a:avLst/>
          </a:prstGeom>
          <a:solidFill>
            <a:srgbClr val="858585"/>
          </a:solidFill>
        </p:spPr>
        <p:txBody>
          <a:bodyPr vert="horz" wrap="square" lIns="0" tIns="762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60"/>
              </a:spcBef>
            </a:pPr>
            <a:r>
              <a:rPr sz="1450" spc="10" dirty="0">
                <a:solidFill>
                  <a:srgbClr val="F6F6F6"/>
                </a:solidFill>
                <a:latin typeface="Times New Roman"/>
                <a:cs typeface="Times New Roman"/>
              </a:rPr>
              <a:t>in</a:t>
            </a:r>
            <a:endParaRPr sz="145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270009" y="2660903"/>
            <a:ext cx="650240" cy="257175"/>
          </a:xfrm>
          <a:prstGeom prst="rect">
            <a:avLst/>
          </a:prstGeom>
          <a:solidFill>
            <a:srgbClr val="858585"/>
          </a:solidFill>
        </p:spPr>
        <p:txBody>
          <a:bodyPr vert="horz" wrap="square" lIns="0" tIns="762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60"/>
              </a:spcBef>
            </a:pPr>
            <a:r>
              <a:rPr sz="1450" spc="275" dirty="0">
                <a:solidFill>
                  <a:srgbClr val="F6F6F6"/>
                </a:solidFill>
                <a:latin typeface="Times New Roman"/>
                <a:cs typeface="Times New Roman"/>
              </a:rPr>
              <a:t>fruits</a:t>
            </a:r>
            <a:endParaRPr sz="1450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856710" y="2655500"/>
            <a:ext cx="104775" cy="2470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50" spc="215" dirty="0">
                <a:solidFill>
                  <a:srgbClr val="F6F6F6"/>
                </a:solidFill>
                <a:latin typeface="Times New Roman"/>
                <a:cs typeface="Times New Roman"/>
              </a:rPr>
              <a:t>:</a:t>
            </a:r>
            <a:endParaRPr sz="1450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099658" y="2975498"/>
            <a:ext cx="946150" cy="248920"/>
          </a:xfrm>
          <a:prstGeom prst="rect">
            <a:avLst/>
          </a:prstGeom>
          <a:solidFill>
            <a:srgbClr val="858585"/>
          </a:solidFill>
        </p:spPr>
        <p:txBody>
          <a:bodyPr vert="horz" wrap="square" lIns="0" tIns="762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60"/>
              </a:spcBef>
            </a:pPr>
            <a:r>
              <a:rPr sz="1450" spc="140" dirty="0">
                <a:solidFill>
                  <a:srgbClr val="F6F6F6"/>
                </a:solidFill>
                <a:latin typeface="Times New Roman"/>
                <a:cs typeface="Times New Roman"/>
              </a:rPr>
              <a:t>print(3+4)</a:t>
            </a:r>
            <a:endParaRPr sz="1450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896766" y="3302310"/>
            <a:ext cx="391795" cy="248920"/>
          </a:xfrm>
          <a:prstGeom prst="rect">
            <a:avLst/>
          </a:prstGeom>
          <a:solidFill>
            <a:srgbClr val="858585"/>
          </a:solidFill>
        </p:spPr>
        <p:txBody>
          <a:bodyPr vert="horz" wrap="square" lIns="0" tIns="762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60"/>
              </a:spcBef>
            </a:pPr>
            <a:r>
              <a:rPr sz="1450" spc="180" dirty="0">
                <a:solidFill>
                  <a:srgbClr val="F6F6F6"/>
                </a:solidFill>
                <a:latin typeface="Times New Roman"/>
                <a:cs typeface="Times New Roman"/>
              </a:rPr>
              <a:t>else</a:t>
            </a:r>
            <a:endParaRPr sz="145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7666" y="100792"/>
            <a:ext cx="3113105" cy="495715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387072" y="36651"/>
            <a:ext cx="634829" cy="56199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515977" y="1966979"/>
            <a:ext cx="5518132" cy="172263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686892" y="4520390"/>
            <a:ext cx="592100" cy="51923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57147" y="0"/>
            <a:ext cx="1258570" cy="6978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400" b="1" spc="-1570" dirty="0">
                <a:solidFill>
                  <a:srgbClr val="807CA7"/>
                </a:solidFill>
                <a:latin typeface="Times New Roman"/>
                <a:cs typeface="Times New Roman"/>
              </a:rPr>
              <a:t>_</a:t>
            </a:r>
            <a:r>
              <a:rPr sz="4400" b="1" spc="-750" dirty="0">
                <a:solidFill>
                  <a:srgbClr val="C67E54"/>
                </a:solidFill>
                <a:latin typeface="Times New Roman"/>
                <a:cs typeface="Times New Roman"/>
              </a:rPr>
              <a:t>J</a:t>
            </a:r>
            <a:r>
              <a:rPr sz="1850" b="1" spc="-70" dirty="0">
                <a:solidFill>
                  <a:srgbClr val="807CA7"/>
                </a:solidFill>
                <a:latin typeface="Arial"/>
                <a:cs typeface="Arial"/>
              </a:rPr>
              <a:t>n</a:t>
            </a:r>
            <a:r>
              <a:rPr sz="1850" b="1" spc="-65" dirty="0">
                <a:solidFill>
                  <a:srgbClr val="807CA7"/>
                </a:solidFill>
                <a:latin typeface="Arial"/>
                <a:cs typeface="Arial"/>
              </a:rPr>
              <a:t>t</a:t>
            </a:r>
            <a:r>
              <a:rPr sz="1850" b="1" spc="-165" dirty="0">
                <a:solidFill>
                  <a:srgbClr val="807CA7"/>
                </a:solidFill>
                <a:latin typeface="Arial"/>
                <a:cs typeface="Arial"/>
              </a:rPr>
              <a:t>e</a:t>
            </a:r>
            <a:r>
              <a:rPr sz="2050" spc="20" dirty="0">
                <a:solidFill>
                  <a:srgbClr val="807CA7"/>
                </a:solidFill>
              </a:rPr>
              <a:t>Ii</a:t>
            </a:r>
            <a:r>
              <a:rPr sz="2050" spc="-40" dirty="0">
                <a:solidFill>
                  <a:srgbClr val="807CA7"/>
                </a:solidFill>
              </a:rPr>
              <a:t>i</a:t>
            </a:r>
            <a:r>
              <a:rPr sz="1850" b="1" spc="-75" dirty="0">
                <a:solidFill>
                  <a:srgbClr val="F4801D"/>
                </a:solidFill>
                <a:latin typeface="Arial"/>
                <a:cs typeface="Arial"/>
              </a:rPr>
              <a:t>Paat</a:t>
            </a:r>
            <a:endParaRPr sz="18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717263" y="600454"/>
            <a:ext cx="5211445" cy="828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850900">
              <a:lnSpc>
                <a:spcPct val="100000"/>
              </a:lnSpc>
              <a:spcBef>
                <a:spcPts val="105"/>
              </a:spcBef>
            </a:pPr>
            <a:r>
              <a:rPr sz="1950" b="1" spc="30" dirty="0">
                <a:solidFill>
                  <a:srgbClr val="6D2D9C"/>
                </a:solidFill>
                <a:latin typeface="Arial"/>
                <a:cs typeface="Arial"/>
              </a:rPr>
              <a:t>What </a:t>
            </a:r>
            <a:r>
              <a:rPr sz="1950" b="1" spc="55" dirty="0">
                <a:solidFill>
                  <a:srgbClr val="6D2D9C"/>
                </a:solidFill>
                <a:latin typeface="Arial"/>
                <a:cs typeface="Arial"/>
              </a:rPr>
              <a:t>is </a:t>
            </a:r>
            <a:r>
              <a:rPr sz="1950" b="1" spc="45" dirty="0">
                <a:solidFill>
                  <a:srgbClr val="6D2D9C"/>
                </a:solidFill>
                <a:latin typeface="Arial"/>
                <a:cs typeface="Arial"/>
              </a:rPr>
              <a:t>Lambda</a:t>
            </a:r>
            <a:r>
              <a:rPr sz="1950" b="1" spc="-235" dirty="0">
                <a:solidFill>
                  <a:srgbClr val="6D2D9C"/>
                </a:solidFill>
                <a:latin typeface="Arial"/>
                <a:cs typeface="Arial"/>
              </a:rPr>
              <a:t> </a:t>
            </a:r>
            <a:r>
              <a:rPr sz="1950" b="1" spc="25" dirty="0">
                <a:solidFill>
                  <a:srgbClr val="6D2D9C"/>
                </a:solidFill>
                <a:latin typeface="Arial"/>
                <a:cs typeface="Arial"/>
              </a:rPr>
              <a:t>Function?</a:t>
            </a:r>
            <a:endParaRPr sz="19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875"/>
              </a:spcBef>
            </a:pPr>
            <a:r>
              <a:rPr sz="1750" spc="5" dirty="0">
                <a:solidFill>
                  <a:srgbClr val="7C7C7C"/>
                </a:solidFill>
                <a:latin typeface="Arial"/>
                <a:cs typeface="Arial"/>
              </a:rPr>
              <a:t>Anonymous </a:t>
            </a:r>
            <a:r>
              <a:rPr sz="1750" spc="15" dirty="0">
                <a:solidFill>
                  <a:srgbClr val="7C7C7C"/>
                </a:solidFill>
                <a:latin typeface="Arial"/>
                <a:cs typeface="Arial"/>
              </a:rPr>
              <a:t>function, </a:t>
            </a:r>
            <a:r>
              <a:rPr sz="1750" spc="5" dirty="0">
                <a:solidFill>
                  <a:srgbClr val="7C7C7C"/>
                </a:solidFill>
                <a:latin typeface="Arial"/>
                <a:cs typeface="Arial"/>
              </a:rPr>
              <a:t>i.e </a:t>
            </a:r>
            <a:r>
              <a:rPr sz="1750" spc="40" dirty="0">
                <a:solidFill>
                  <a:srgbClr val="7C7C7C"/>
                </a:solidFill>
                <a:latin typeface="Arial"/>
                <a:cs typeface="Arial"/>
              </a:rPr>
              <a:t>a </a:t>
            </a:r>
            <a:r>
              <a:rPr sz="1750" spc="15" dirty="0">
                <a:solidFill>
                  <a:srgbClr val="7C7C7C"/>
                </a:solidFill>
                <a:latin typeface="Arial"/>
                <a:cs typeface="Arial"/>
              </a:rPr>
              <a:t>function </a:t>
            </a:r>
            <a:r>
              <a:rPr sz="1750" spc="5" dirty="0">
                <a:solidFill>
                  <a:srgbClr val="7C7C7C"/>
                </a:solidFill>
                <a:latin typeface="Arial"/>
                <a:cs typeface="Arial"/>
              </a:rPr>
              <a:t>having </a:t>
            </a:r>
            <a:r>
              <a:rPr sz="1750" spc="45" dirty="0">
                <a:solidFill>
                  <a:srgbClr val="7C7C7C"/>
                </a:solidFill>
                <a:latin typeface="Arial"/>
                <a:cs typeface="Arial"/>
              </a:rPr>
              <a:t>no</a:t>
            </a:r>
            <a:r>
              <a:rPr sz="1750" spc="254" dirty="0">
                <a:solidFill>
                  <a:srgbClr val="7C7C7C"/>
                </a:solidFill>
                <a:latin typeface="Arial"/>
                <a:cs typeface="Arial"/>
              </a:rPr>
              <a:t> </a:t>
            </a:r>
            <a:r>
              <a:rPr sz="1750" spc="15" dirty="0">
                <a:solidFill>
                  <a:srgbClr val="7C7C7C"/>
                </a:solidFill>
                <a:latin typeface="Arial"/>
                <a:cs typeface="Arial"/>
              </a:rPr>
              <a:t>name</a:t>
            </a:r>
            <a:endParaRPr sz="175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99014" y="1395375"/>
            <a:ext cx="1782445" cy="556260"/>
          </a:xfrm>
          <a:custGeom>
            <a:avLst/>
            <a:gdLst/>
            <a:ahLst/>
            <a:cxnLst/>
            <a:rect l="l" t="t" r="r" b="b"/>
            <a:pathLst>
              <a:path w="1782445" h="556260">
                <a:moveTo>
                  <a:pt x="0" y="555885"/>
                </a:moveTo>
                <a:lnTo>
                  <a:pt x="1782404" y="555885"/>
                </a:lnTo>
                <a:lnTo>
                  <a:pt x="1782404" y="0"/>
                </a:lnTo>
                <a:lnTo>
                  <a:pt x="0" y="0"/>
                </a:lnTo>
                <a:lnTo>
                  <a:pt x="0" y="555885"/>
                </a:lnTo>
                <a:close/>
              </a:path>
            </a:pathLst>
          </a:custGeom>
          <a:solidFill>
            <a:srgbClr val="5D467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03185" y="1951261"/>
            <a:ext cx="1868170" cy="692785"/>
          </a:xfrm>
          <a:custGeom>
            <a:avLst/>
            <a:gdLst/>
            <a:ahLst/>
            <a:cxnLst/>
            <a:rect l="l" t="t" r="r" b="b"/>
            <a:pathLst>
              <a:path w="1868170" h="692785">
                <a:moveTo>
                  <a:pt x="0" y="0"/>
                </a:moveTo>
                <a:lnTo>
                  <a:pt x="1867862" y="0"/>
                </a:lnTo>
                <a:lnTo>
                  <a:pt x="1867862" y="692578"/>
                </a:lnTo>
                <a:lnTo>
                  <a:pt x="0" y="692578"/>
                </a:lnTo>
                <a:lnTo>
                  <a:pt x="0" y="0"/>
                </a:lnTo>
                <a:close/>
              </a:path>
            </a:pathLst>
          </a:custGeom>
          <a:solidFill>
            <a:srgbClr val="5D467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86314" y="1409593"/>
            <a:ext cx="1917064" cy="1162050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16510" marR="5080" indent="-4445">
              <a:lnSpc>
                <a:spcPts val="4380"/>
              </a:lnSpc>
              <a:spcBef>
                <a:spcPts val="400"/>
              </a:spcBef>
            </a:pPr>
            <a:r>
              <a:rPr sz="3800" b="1" spc="35" dirty="0">
                <a:solidFill>
                  <a:srgbClr val="FBFBFB"/>
                </a:solidFill>
                <a:latin typeface="Arial"/>
                <a:cs typeface="Arial"/>
              </a:rPr>
              <a:t>Python:  </a:t>
            </a:r>
            <a:r>
              <a:rPr sz="3800" b="1" spc="45" dirty="0">
                <a:solidFill>
                  <a:srgbClr val="FBFBFB"/>
                </a:solidFill>
                <a:latin typeface="Arial"/>
                <a:cs typeface="Arial"/>
              </a:rPr>
              <a:t>Lambda</a:t>
            </a:r>
            <a:endParaRPr sz="38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079899" y="3130192"/>
            <a:ext cx="300355" cy="112522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7200" spc="-245" dirty="0">
                <a:solidFill>
                  <a:srgbClr val="E1CDB3"/>
                </a:solidFill>
                <a:latin typeface="Arial"/>
                <a:cs typeface="Arial"/>
              </a:rPr>
              <a:t>·</a:t>
            </a:r>
            <a:endParaRPr sz="72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045026" y="4077652"/>
            <a:ext cx="153035" cy="411480"/>
          </a:xfrm>
          <a:custGeom>
            <a:avLst/>
            <a:gdLst/>
            <a:ahLst/>
            <a:cxnLst/>
            <a:rect l="l" t="t" r="r" b="b"/>
            <a:pathLst>
              <a:path w="153034" h="411479">
                <a:moveTo>
                  <a:pt x="0" y="0"/>
                </a:moveTo>
                <a:lnTo>
                  <a:pt x="152603" y="0"/>
                </a:lnTo>
                <a:lnTo>
                  <a:pt x="152603" y="411169"/>
                </a:lnTo>
                <a:lnTo>
                  <a:pt x="0" y="411169"/>
                </a:lnTo>
                <a:lnTo>
                  <a:pt x="0" y="0"/>
                </a:lnTo>
                <a:close/>
              </a:path>
            </a:pathLst>
          </a:custGeom>
          <a:solidFill>
            <a:srgbClr val="2F2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032326" y="4077031"/>
            <a:ext cx="114300" cy="3924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400" spc="-505" dirty="0">
                <a:solidFill>
                  <a:srgbClr val="D6D6D6"/>
                </a:solidFill>
                <a:latin typeface="Times New Roman"/>
                <a:cs typeface="Times New Roman"/>
              </a:rPr>
              <a:t>1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284613" y="4010457"/>
            <a:ext cx="201930" cy="411480"/>
          </a:xfrm>
          <a:custGeom>
            <a:avLst/>
            <a:gdLst/>
            <a:ahLst/>
            <a:cxnLst/>
            <a:rect l="l" t="t" r="r" b="b"/>
            <a:pathLst>
              <a:path w="201930" h="411479">
                <a:moveTo>
                  <a:pt x="0" y="0"/>
                </a:moveTo>
                <a:lnTo>
                  <a:pt x="201436" y="0"/>
                </a:lnTo>
                <a:lnTo>
                  <a:pt x="201436" y="411169"/>
                </a:lnTo>
                <a:lnTo>
                  <a:pt x="0" y="411169"/>
                </a:lnTo>
                <a:lnTo>
                  <a:pt x="0" y="0"/>
                </a:lnTo>
                <a:close/>
              </a:path>
            </a:pathLst>
          </a:custGeom>
          <a:solidFill>
            <a:srgbClr val="827E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1284613" y="4010457"/>
            <a:ext cx="227329" cy="252729"/>
          </a:xfrm>
          <a:prstGeom prst="rect">
            <a:avLst/>
          </a:prstGeom>
          <a:solidFill>
            <a:srgbClr val="827E7E"/>
          </a:solidFill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ts val="1885"/>
              </a:lnSpc>
              <a:spcBef>
                <a:spcPts val="100"/>
              </a:spcBef>
            </a:pPr>
            <a:r>
              <a:rPr sz="2400" spc="-480" dirty="0">
                <a:solidFill>
                  <a:srgbClr val="AEA8AA"/>
                </a:solidFill>
                <a:latin typeface="Times New Roman"/>
                <a:cs typeface="Times New Roman"/>
              </a:rPr>
              <a:t>--</a:t>
            </a:r>
            <a:r>
              <a:rPr sz="2400" spc="-470" dirty="0">
                <a:solidFill>
                  <a:srgbClr val="AEA8AA"/>
                </a:solidFill>
                <a:latin typeface="Times New Roman"/>
                <a:cs typeface="Times New Roman"/>
              </a:rPr>
              <a:t> </a:t>
            </a:r>
            <a:r>
              <a:rPr sz="2400" spc="-315" dirty="0">
                <a:solidFill>
                  <a:srgbClr val="AEA8AA"/>
                </a:solidFill>
                <a:latin typeface="Times New Roman"/>
                <a:cs typeface="Times New Roman"/>
              </a:rPr>
              <a:t>-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529693" y="3106653"/>
            <a:ext cx="659765" cy="1315085"/>
          </a:xfrm>
          <a:prstGeom prst="rect">
            <a:avLst/>
          </a:prstGeom>
          <a:solidFill>
            <a:srgbClr val="3D2F26"/>
          </a:solidFill>
        </p:spPr>
        <p:txBody>
          <a:bodyPr vert="horz" wrap="square" lIns="0" tIns="205740" rIns="0" bIns="0" rtlCol="0">
            <a:spAutoFit/>
          </a:bodyPr>
          <a:lstStyle/>
          <a:p>
            <a:pPr marL="300990" indent="-300990">
              <a:lnSpc>
                <a:spcPct val="100000"/>
              </a:lnSpc>
              <a:spcBef>
                <a:spcPts val="1620"/>
              </a:spcBef>
              <a:buSzPct val="295833"/>
              <a:buFont typeface="Arial"/>
              <a:buChar char="·"/>
              <a:tabLst>
                <a:tab pos="301625" algn="l"/>
              </a:tabLst>
            </a:pPr>
            <a:r>
              <a:rPr sz="3600" spc="-127" baseline="-18518" dirty="0">
                <a:solidFill>
                  <a:srgbClr val="E1CDB3"/>
                </a:solidFill>
                <a:latin typeface="Times New Roman"/>
                <a:cs typeface="Times New Roman"/>
              </a:rPr>
              <a:t>.</a:t>
            </a:r>
            <a:r>
              <a:rPr sz="1500" spc="-375" dirty="0">
                <a:solidFill>
                  <a:srgbClr val="E1CDB3"/>
                </a:solidFill>
                <a:latin typeface="Times New Roman"/>
                <a:cs typeface="Times New Roman"/>
              </a:rPr>
              <a:t>.</a:t>
            </a:r>
            <a:r>
              <a:rPr sz="10800" spc="-3284" baseline="-19675" dirty="0">
                <a:solidFill>
                  <a:srgbClr val="90A7D4"/>
                </a:solidFill>
                <a:latin typeface="Arial"/>
                <a:cs typeface="Arial"/>
              </a:rPr>
              <a:t>-</a:t>
            </a:r>
            <a:r>
              <a:rPr sz="1500" spc="-160" dirty="0">
                <a:solidFill>
                  <a:srgbClr val="E1CDB3"/>
                </a:solidFill>
                <a:latin typeface="Times New Roman"/>
                <a:cs typeface="Times New Roman"/>
              </a:rPr>
              <a:t>.,. </a:t>
            </a:r>
            <a:r>
              <a:rPr sz="1500" spc="135" dirty="0">
                <a:solidFill>
                  <a:srgbClr val="E1CDB3"/>
                </a:solidFill>
                <a:latin typeface="Times New Roman"/>
                <a:cs typeface="Times New Roman"/>
              </a:rPr>
              <a:t> </a:t>
            </a:r>
            <a:r>
              <a:rPr sz="10800" spc="-382" baseline="10030" dirty="0">
                <a:solidFill>
                  <a:srgbClr val="E1CDB3"/>
                </a:solidFill>
                <a:latin typeface="Arial"/>
                <a:cs typeface="Arial"/>
              </a:rPr>
              <a:t>•</a:t>
            </a:r>
            <a:endParaRPr sz="10800" baseline="1003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2313158" y="4010457"/>
            <a:ext cx="0" cy="411480"/>
          </a:xfrm>
          <a:custGeom>
            <a:avLst/>
            <a:gdLst/>
            <a:ahLst/>
            <a:cxnLst/>
            <a:rect l="l" t="t" r="r" b="b"/>
            <a:pathLst>
              <a:path h="411479">
                <a:moveTo>
                  <a:pt x="0" y="0"/>
                </a:moveTo>
                <a:lnTo>
                  <a:pt x="0" y="411169"/>
                </a:lnTo>
              </a:path>
            </a:pathLst>
          </a:custGeom>
          <a:ln w="48833">
            <a:solidFill>
              <a:srgbClr val="3D2F2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2276043" y="4009836"/>
            <a:ext cx="72390" cy="3924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400" spc="-235" dirty="0">
                <a:solidFill>
                  <a:srgbClr val="E1CDB3"/>
                </a:solidFill>
                <a:latin typeface="Times New Roman"/>
                <a:cs typeface="Times New Roman"/>
              </a:rPr>
              <a:t>.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128303" y="4262868"/>
            <a:ext cx="305435" cy="173990"/>
          </a:xfrm>
          <a:custGeom>
            <a:avLst/>
            <a:gdLst/>
            <a:ahLst/>
            <a:cxnLst/>
            <a:rect l="l" t="t" r="r" b="b"/>
            <a:pathLst>
              <a:path w="305434" h="173989">
                <a:moveTo>
                  <a:pt x="0" y="0"/>
                </a:moveTo>
                <a:lnTo>
                  <a:pt x="305206" y="0"/>
                </a:lnTo>
                <a:lnTo>
                  <a:pt x="305206" y="173619"/>
                </a:lnTo>
                <a:lnTo>
                  <a:pt x="0" y="173619"/>
                </a:lnTo>
                <a:lnTo>
                  <a:pt x="0" y="0"/>
                </a:lnTo>
                <a:close/>
              </a:path>
            </a:pathLst>
          </a:custGeom>
          <a:solidFill>
            <a:srgbClr val="3D2F2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4418572" y="4647425"/>
            <a:ext cx="4171950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b="1" spc="20" dirty="0">
                <a:solidFill>
                  <a:srgbClr val="7C7C7C"/>
                </a:solidFill>
                <a:latin typeface="Arial"/>
                <a:cs typeface="Arial"/>
              </a:rPr>
              <a:t>Note: </a:t>
            </a:r>
            <a:r>
              <a:rPr sz="1050" spc="20" dirty="0">
                <a:solidFill>
                  <a:srgbClr val="7C7C7C"/>
                </a:solidFill>
                <a:latin typeface="Arial"/>
                <a:cs typeface="Arial"/>
              </a:rPr>
              <a:t>Lambda </a:t>
            </a:r>
            <a:r>
              <a:rPr sz="1050" spc="10" dirty="0">
                <a:solidFill>
                  <a:srgbClr val="7C7C7C"/>
                </a:solidFill>
                <a:latin typeface="Arial"/>
                <a:cs typeface="Arial"/>
              </a:rPr>
              <a:t>function </a:t>
            </a:r>
            <a:r>
              <a:rPr sz="1050" spc="15" dirty="0">
                <a:solidFill>
                  <a:srgbClr val="7C7C7C"/>
                </a:solidFill>
                <a:latin typeface="Arial"/>
                <a:cs typeface="Arial"/>
              </a:rPr>
              <a:t>cannot </a:t>
            </a:r>
            <a:r>
              <a:rPr sz="1050" spc="20" dirty="0">
                <a:solidFill>
                  <a:srgbClr val="7C7C7C"/>
                </a:solidFill>
                <a:latin typeface="Arial"/>
                <a:cs typeface="Arial"/>
              </a:rPr>
              <a:t>contain </a:t>
            </a:r>
            <a:r>
              <a:rPr sz="1050" spc="45" dirty="0">
                <a:solidFill>
                  <a:srgbClr val="7C7C7C"/>
                </a:solidFill>
                <a:latin typeface="Arial"/>
                <a:cs typeface="Arial"/>
              </a:rPr>
              <a:t>more </a:t>
            </a:r>
            <a:r>
              <a:rPr sz="1050" spc="15" dirty="0">
                <a:solidFill>
                  <a:srgbClr val="7C7C7C"/>
                </a:solidFill>
                <a:latin typeface="Arial"/>
                <a:cs typeface="Arial"/>
              </a:rPr>
              <a:t>than </a:t>
            </a:r>
            <a:r>
              <a:rPr sz="1050" spc="20" dirty="0">
                <a:solidFill>
                  <a:srgbClr val="7C7C7C"/>
                </a:solidFill>
                <a:latin typeface="Arial"/>
                <a:cs typeface="Arial"/>
              </a:rPr>
              <a:t>one</a:t>
            </a:r>
            <a:r>
              <a:rPr sz="1050" spc="120" dirty="0">
                <a:solidFill>
                  <a:srgbClr val="7C7C7C"/>
                </a:solidFill>
                <a:latin typeface="Arial"/>
                <a:cs typeface="Arial"/>
              </a:rPr>
              <a:t> </a:t>
            </a:r>
            <a:r>
              <a:rPr sz="1050" spc="15" dirty="0">
                <a:solidFill>
                  <a:srgbClr val="7C7C7C"/>
                </a:solidFill>
                <a:latin typeface="Arial"/>
                <a:cs typeface="Arial"/>
              </a:rPr>
              <a:t>expression</a:t>
            </a:r>
            <a:endParaRPr sz="105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839777" y="4966345"/>
            <a:ext cx="1260475" cy="161290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950" b="1" spc="-5" dirty="0">
                <a:solidFill>
                  <a:srgbClr val="6D2D9C"/>
                </a:solidFill>
                <a:latin typeface="Arial"/>
                <a:cs typeface="Arial"/>
                <a:hlinkClick r:id="rId6"/>
              </a:rPr>
              <a:t>www.</a:t>
            </a:r>
            <a:r>
              <a:rPr sz="950" spc="-5" dirty="0">
                <a:solidFill>
                  <a:srgbClr val="6D2D9C"/>
                </a:solidFill>
                <a:latin typeface="Times New Roman"/>
                <a:cs typeface="Times New Roman"/>
                <a:hlinkClick r:id="rId6"/>
              </a:rPr>
              <a:t>i</a:t>
            </a:r>
            <a:r>
              <a:rPr sz="950" b="1" spc="-5" dirty="0">
                <a:solidFill>
                  <a:srgbClr val="6D2D9C"/>
                </a:solidFill>
                <a:latin typeface="Arial"/>
                <a:cs typeface="Arial"/>
                <a:hlinkClick r:id="rId6"/>
              </a:rPr>
              <a:t>nte11ipaat.com</a:t>
            </a:r>
            <a:endParaRPr sz="9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3320646" cy="274888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411488" y="0"/>
            <a:ext cx="610412" cy="59864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491561" y="1685983"/>
            <a:ext cx="2173069" cy="76968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08078" y="3249794"/>
            <a:ext cx="1843446" cy="123394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397125" y="3481922"/>
            <a:ext cx="2429442" cy="96516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259603" y="2748886"/>
            <a:ext cx="0" cy="2395220"/>
          </a:xfrm>
          <a:custGeom>
            <a:avLst/>
            <a:gdLst/>
            <a:ahLst/>
            <a:cxnLst/>
            <a:rect l="l" t="t" r="r" b="b"/>
            <a:pathLst>
              <a:path h="2395220">
                <a:moveTo>
                  <a:pt x="0" y="0"/>
                </a:moveTo>
                <a:lnTo>
                  <a:pt x="0" y="2394613"/>
                </a:lnTo>
              </a:path>
            </a:pathLst>
          </a:custGeom>
          <a:ln w="2136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4376378" y="600454"/>
            <a:ext cx="3655060" cy="3232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950" b="1" spc="35" dirty="0">
                <a:solidFill>
                  <a:srgbClr val="6B2D9A"/>
                </a:solidFill>
                <a:latin typeface="Arial"/>
                <a:cs typeface="Arial"/>
              </a:rPr>
              <a:t>Function </a:t>
            </a:r>
            <a:r>
              <a:rPr sz="1950" b="1" spc="30" dirty="0">
                <a:solidFill>
                  <a:srgbClr val="6B2D9A"/>
                </a:solidFill>
                <a:latin typeface="Arial"/>
                <a:cs typeface="Arial"/>
              </a:rPr>
              <a:t>vs </a:t>
            </a:r>
            <a:r>
              <a:rPr sz="1950" b="1" spc="45" dirty="0">
                <a:solidFill>
                  <a:srgbClr val="6B2D9A"/>
                </a:solidFill>
                <a:latin typeface="Arial"/>
                <a:cs typeface="Arial"/>
              </a:rPr>
              <a:t>Lambda</a:t>
            </a:r>
            <a:r>
              <a:rPr sz="1950" b="1" spc="-290" dirty="0">
                <a:solidFill>
                  <a:srgbClr val="6B2D9A"/>
                </a:solidFill>
                <a:latin typeface="Arial"/>
                <a:cs typeface="Arial"/>
              </a:rPr>
              <a:t> </a:t>
            </a:r>
            <a:r>
              <a:rPr sz="1950" b="1" spc="35" dirty="0">
                <a:solidFill>
                  <a:srgbClr val="6B2D9A"/>
                </a:solidFill>
                <a:latin typeface="Arial"/>
                <a:cs typeface="Arial"/>
              </a:rPr>
              <a:t>Function</a:t>
            </a:r>
            <a:endParaRPr sz="195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839777" y="4966345"/>
            <a:ext cx="1260475" cy="161290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950" b="1" spc="-5" dirty="0">
                <a:solidFill>
                  <a:srgbClr val="6D2D9C"/>
                </a:solidFill>
                <a:latin typeface="Arial"/>
                <a:cs typeface="Arial"/>
                <a:hlinkClick r:id="rId7"/>
              </a:rPr>
              <a:t>www.</a:t>
            </a:r>
            <a:r>
              <a:rPr sz="950" spc="-5" dirty="0">
                <a:solidFill>
                  <a:srgbClr val="6D2D9C"/>
                </a:solidFill>
                <a:latin typeface="Times New Roman"/>
                <a:cs typeface="Times New Roman"/>
                <a:hlinkClick r:id="rId7"/>
              </a:rPr>
              <a:t>i</a:t>
            </a:r>
            <a:r>
              <a:rPr sz="950" b="1" spc="-5" dirty="0">
                <a:solidFill>
                  <a:srgbClr val="6D2D9C"/>
                </a:solidFill>
                <a:latin typeface="Arial"/>
                <a:cs typeface="Arial"/>
                <a:hlinkClick r:id="rId7"/>
              </a:rPr>
              <a:t>nte11ipaat.com</a:t>
            </a:r>
            <a:endParaRPr sz="9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3320646" cy="274888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387072" y="24434"/>
            <a:ext cx="415080" cy="4153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08078" y="3249794"/>
            <a:ext cx="1843446" cy="123394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846678" y="2113588"/>
            <a:ext cx="2893357" cy="118507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259603" y="2748886"/>
            <a:ext cx="0" cy="2395220"/>
          </a:xfrm>
          <a:custGeom>
            <a:avLst/>
            <a:gdLst/>
            <a:ahLst/>
            <a:cxnLst/>
            <a:rect l="l" t="t" r="r" b="b"/>
            <a:pathLst>
              <a:path h="2395220">
                <a:moveTo>
                  <a:pt x="0" y="0"/>
                </a:moveTo>
                <a:lnTo>
                  <a:pt x="0" y="2394613"/>
                </a:lnTo>
              </a:path>
            </a:pathLst>
          </a:custGeom>
          <a:ln w="2136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997481" y="0"/>
            <a:ext cx="0" cy="595630"/>
          </a:xfrm>
          <a:custGeom>
            <a:avLst/>
            <a:gdLst/>
            <a:ahLst/>
            <a:cxnLst/>
            <a:rect l="l" t="t" r="r" b="b"/>
            <a:pathLst>
              <a:path h="595630">
                <a:moveTo>
                  <a:pt x="0" y="595592"/>
                </a:moveTo>
                <a:lnTo>
                  <a:pt x="0" y="0"/>
                </a:lnTo>
              </a:path>
            </a:pathLst>
          </a:custGeom>
          <a:ln w="152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3733962" y="438321"/>
            <a:ext cx="4926330" cy="948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34085" marR="5080" indent="-922019">
              <a:lnSpc>
                <a:spcPct val="151300"/>
              </a:lnSpc>
              <a:spcBef>
                <a:spcPts val="100"/>
              </a:spcBef>
            </a:pPr>
            <a:r>
              <a:rPr sz="2000" spc="65" dirty="0">
                <a:solidFill>
                  <a:srgbClr val="672B93"/>
                </a:solidFill>
              </a:rPr>
              <a:t>Power </a:t>
            </a:r>
            <a:r>
              <a:rPr sz="2000" spc="45" dirty="0">
                <a:solidFill>
                  <a:srgbClr val="672B93"/>
                </a:solidFill>
              </a:rPr>
              <a:t>of </a:t>
            </a:r>
            <a:r>
              <a:rPr sz="2000" spc="85" dirty="0">
                <a:solidFill>
                  <a:srgbClr val="672B93"/>
                </a:solidFill>
              </a:rPr>
              <a:t>Lambda: </a:t>
            </a:r>
            <a:r>
              <a:rPr sz="2000" spc="100" dirty="0">
                <a:solidFill>
                  <a:srgbClr val="672B93"/>
                </a:solidFill>
              </a:rPr>
              <a:t>Anonymous</a:t>
            </a:r>
            <a:r>
              <a:rPr sz="2000" spc="-95" dirty="0">
                <a:solidFill>
                  <a:srgbClr val="672B93"/>
                </a:solidFill>
              </a:rPr>
              <a:t> </a:t>
            </a:r>
            <a:r>
              <a:rPr sz="2000" spc="100" dirty="0">
                <a:solidFill>
                  <a:srgbClr val="672B93"/>
                </a:solidFill>
              </a:rPr>
              <a:t>Function  </a:t>
            </a:r>
            <a:r>
              <a:rPr sz="2000" spc="110" dirty="0">
                <a:solidFill>
                  <a:srgbClr val="672B93"/>
                </a:solidFill>
              </a:rPr>
              <a:t>inside </a:t>
            </a:r>
            <a:r>
              <a:rPr sz="2000" spc="90" dirty="0">
                <a:solidFill>
                  <a:srgbClr val="672B93"/>
                </a:solidFill>
              </a:rPr>
              <a:t>another</a:t>
            </a:r>
            <a:r>
              <a:rPr sz="2000" spc="-370" dirty="0">
                <a:solidFill>
                  <a:srgbClr val="672B93"/>
                </a:solidFill>
              </a:rPr>
              <a:t> </a:t>
            </a:r>
            <a:r>
              <a:rPr sz="2000" spc="114" dirty="0">
                <a:solidFill>
                  <a:srgbClr val="672B93"/>
                </a:solidFill>
              </a:rPr>
              <a:t>function...</a:t>
            </a:r>
            <a:endParaRPr sz="2000"/>
          </a:p>
        </p:txBody>
      </p:sp>
      <p:sp>
        <p:nvSpPr>
          <p:cNvPr id="9" name="object 9"/>
          <p:cNvSpPr txBox="1"/>
          <p:nvPr/>
        </p:nvSpPr>
        <p:spPr>
          <a:xfrm>
            <a:off x="7839777" y="4966345"/>
            <a:ext cx="1260475" cy="161290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950" b="1" spc="-5" dirty="0">
                <a:solidFill>
                  <a:srgbClr val="6D2D9C"/>
                </a:solidFill>
                <a:latin typeface="Arial"/>
                <a:cs typeface="Arial"/>
                <a:hlinkClick r:id="rId6"/>
              </a:rPr>
              <a:t>www.</a:t>
            </a:r>
            <a:r>
              <a:rPr sz="950" spc="-5" dirty="0">
                <a:solidFill>
                  <a:srgbClr val="6D2D9C"/>
                </a:solidFill>
                <a:latin typeface="Times New Roman"/>
                <a:cs typeface="Times New Roman"/>
                <a:hlinkClick r:id="rId6"/>
              </a:rPr>
              <a:t>i</a:t>
            </a:r>
            <a:r>
              <a:rPr sz="950" b="1" spc="-5" dirty="0">
                <a:solidFill>
                  <a:srgbClr val="6D2D9C"/>
                </a:solidFill>
                <a:latin typeface="Arial"/>
                <a:cs typeface="Arial"/>
                <a:hlinkClick r:id="rId6"/>
              </a:rPr>
              <a:t>nte11ipaat.com</a:t>
            </a:r>
            <a:endParaRPr sz="9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3308437" cy="51434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399281" y="48869"/>
            <a:ext cx="634829" cy="56199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680789" y="4520390"/>
            <a:ext cx="592100" cy="5131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540393" y="2419020"/>
            <a:ext cx="0" cy="1136650"/>
          </a:xfrm>
          <a:custGeom>
            <a:avLst/>
            <a:gdLst/>
            <a:ahLst/>
            <a:cxnLst/>
            <a:rect l="l" t="t" r="r" b="b"/>
            <a:pathLst>
              <a:path h="1136650">
                <a:moveTo>
                  <a:pt x="0" y="1136206"/>
                </a:moveTo>
                <a:lnTo>
                  <a:pt x="0" y="0"/>
                </a:lnTo>
              </a:path>
            </a:pathLst>
          </a:custGeom>
          <a:ln w="152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982221" y="2196055"/>
            <a:ext cx="0" cy="1368425"/>
          </a:xfrm>
          <a:custGeom>
            <a:avLst/>
            <a:gdLst/>
            <a:ahLst/>
            <a:cxnLst/>
            <a:rect l="l" t="t" r="r" b="b"/>
            <a:pathLst>
              <a:path h="1368425">
                <a:moveTo>
                  <a:pt x="0" y="1368334"/>
                </a:moveTo>
                <a:lnTo>
                  <a:pt x="0" y="0"/>
                </a:lnTo>
              </a:path>
            </a:pathLst>
          </a:custGeom>
          <a:ln w="610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801072" y="2202163"/>
            <a:ext cx="1193800" cy="0"/>
          </a:xfrm>
          <a:custGeom>
            <a:avLst/>
            <a:gdLst/>
            <a:ahLst/>
            <a:cxnLst/>
            <a:rect l="l" t="t" r="r" b="b"/>
            <a:pathLst>
              <a:path w="1193800">
                <a:moveTo>
                  <a:pt x="0" y="0"/>
                </a:moveTo>
                <a:lnTo>
                  <a:pt x="1193356" y="0"/>
                </a:lnTo>
              </a:path>
            </a:pathLst>
          </a:custGeom>
          <a:ln w="916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522080" y="3552172"/>
            <a:ext cx="5469890" cy="0"/>
          </a:xfrm>
          <a:custGeom>
            <a:avLst/>
            <a:gdLst/>
            <a:ahLst/>
            <a:cxnLst/>
            <a:rect l="l" t="t" r="r" b="b"/>
            <a:pathLst>
              <a:path w="5469890">
                <a:moveTo>
                  <a:pt x="0" y="0"/>
                </a:moveTo>
                <a:lnTo>
                  <a:pt x="5469296" y="0"/>
                </a:lnTo>
              </a:path>
            </a:pathLst>
          </a:custGeom>
          <a:ln w="916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3512198" y="2109032"/>
            <a:ext cx="5023485" cy="330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605"/>
              </a:lnSpc>
              <a:tabLst>
                <a:tab pos="1775460" algn="l"/>
              </a:tabLst>
            </a:pPr>
            <a:r>
              <a:rPr sz="3950" b="1" spc="-640" dirty="0">
                <a:solidFill>
                  <a:srgbClr val="5B4474"/>
                </a:solidFill>
                <a:latin typeface="Arial"/>
                <a:cs typeface="Arial"/>
              </a:rPr>
              <a:t>Q.5  </a:t>
            </a:r>
            <a:r>
              <a:rPr sz="3950" b="1" spc="-409" dirty="0">
                <a:solidFill>
                  <a:srgbClr val="5B4474"/>
                </a:solidFill>
                <a:latin typeface="Arial"/>
                <a:cs typeface="Arial"/>
              </a:rPr>
              <a:t> </a:t>
            </a:r>
            <a:r>
              <a:rPr sz="2000" spc="80" dirty="0">
                <a:solidFill>
                  <a:srgbClr val="5B4474"/>
                </a:solidFill>
                <a:latin typeface="Arial"/>
                <a:cs typeface="Arial"/>
              </a:rPr>
              <a:t>Write</a:t>
            </a:r>
            <a:r>
              <a:rPr sz="2000" spc="-65" dirty="0">
                <a:solidFill>
                  <a:srgbClr val="5B4474"/>
                </a:solidFill>
                <a:latin typeface="Arial"/>
                <a:cs typeface="Arial"/>
              </a:rPr>
              <a:t> </a:t>
            </a:r>
            <a:r>
              <a:rPr sz="2000" spc="10" dirty="0">
                <a:solidFill>
                  <a:srgbClr val="5B4474"/>
                </a:solidFill>
                <a:latin typeface="Arial"/>
                <a:cs typeface="Arial"/>
              </a:rPr>
              <a:t>a	</a:t>
            </a:r>
            <a:r>
              <a:rPr sz="2000" spc="15" dirty="0">
                <a:solidFill>
                  <a:srgbClr val="5B4474"/>
                </a:solidFill>
                <a:latin typeface="Arial"/>
                <a:cs typeface="Arial"/>
              </a:rPr>
              <a:t>lam6cta</a:t>
            </a:r>
            <a:r>
              <a:rPr sz="2000" spc="-165" dirty="0">
                <a:solidFill>
                  <a:srgbClr val="5B4474"/>
                </a:solidFill>
                <a:latin typeface="Arial"/>
                <a:cs typeface="Arial"/>
              </a:rPr>
              <a:t> </a:t>
            </a:r>
            <a:r>
              <a:rPr sz="2000" spc="125" dirty="0">
                <a:solidFill>
                  <a:srgbClr val="5B4474"/>
                </a:solidFill>
                <a:latin typeface="Arial"/>
                <a:cs typeface="Arial"/>
              </a:rPr>
              <a:t>function</a:t>
            </a:r>
            <a:r>
              <a:rPr sz="2000" spc="-275" dirty="0">
                <a:solidFill>
                  <a:srgbClr val="5B4474"/>
                </a:solidFill>
                <a:latin typeface="Arial"/>
                <a:cs typeface="Arial"/>
              </a:rPr>
              <a:t> </a:t>
            </a:r>
            <a:r>
              <a:rPr sz="2000" spc="165" dirty="0">
                <a:solidFill>
                  <a:srgbClr val="5B4474"/>
                </a:solidFill>
                <a:latin typeface="Arial"/>
                <a:cs typeface="Arial"/>
              </a:rPr>
              <a:t>mat</a:t>
            </a:r>
            <a:r>
              <a:rPr sz="2000" spc="-114" dirty="0">
                <a:solidFill>
                  <a:srgbClr val="5B4474"/>
                </a:solidFill>
                <a:latin typeface="Arial"/>
                <a:cs typeface="Arial"/>
              </a:rPr>
              <a:t> </a:t>
            </a:r>
            <a:r>
              <a:rPr sz="2000" spc="120" dirty="0">
                <a:solidFill>
                  <a:srgbClr val="5B4474"/>
                </a:solidFill>
                <a:latin typeface="Arial"/>
                <a:cs typeface="Arial"/>
              </a:rPr>
              <a:t>sums</a:t>
            </a:r>
            <a:endParaRPr sz="20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359922" y="4657322"/>
            <a:ext cx="4728845" cy="485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39"/>
              </a:lnSpc>
            </a:pPr>
            <a:r>
              <a:rPr sz="1750" b="1" spc="5" dirty="0">
                <a:solidFill>
                  <a:srgbClr val="7E7E7E"/>
                </a:solidFill>
                <a:latin typeface="Arial"/>
                <a:cs typeface="Arial"/>
              </a:rPr>
              <a:t>Note: </a:t>
            </a:r>
            <a:r>
              <a:rPr sz="1350" spc="50" dirty="0">
                <a:solidFill>
                  <a:srgbClr val="7E7E7E"/>
                </a:solidFill>
                <a:latin typeface="Arial"/>
                <a:cs typeface="Arial"/>
              </a:rPr>
              <a:t>Post </a:t>
            </a:r>
            <a:r>
              <a:rPr sz="1350" spc="5" dirty="0">
                <a:solidFill>
                  <a:srgbClr val="7E7E7E"/>
                </a:solidFill>
                <a:latin typeface="Arial"/>
                <a:cs typeface="Arial"/>
              </a:rPr>
              <a:t>your </a:t>
            </a:r>
            <a:r>
              <a:rPr sz="1350" spc="10" dirty="0">
                <a:solidFill>
                  <a:srgbClr val="7E7E7E"/>
                </a:solidFill>
                <a:latin typeface="Arial"/>
                <a:cs typeface="Arial"/>
              </a:rPr>
              <a:t>answer </a:t>
            </a:r>
            <a:r>
              <a:rPr sz="1350" spc="25" dirty="0">
                <a:solidFill>
                  <a:srgbClr val="7E7E7E"/>
                </a:solidFill>
                <a:latin typeface="Arial"/>
                <a:cs typeface="Arial"/>
              </a:rPr>
              <a:t>in </a:t>
            </a:r>
            <a:r>
              <a:rPr sz="1350" dirty="0">
                <a:solidFill>
                  <a:srgbClr val="7E7E7E"/>
                </a:solidFill>
                <a:latin typeface="Arial"/>
                <a:cs typeface="Arial"/>
              </a:rPr>
              <a:t>the </a:t>
            </a:r>
            <a:r>
              <a:rPr sz="1350" spc="40" dirty="0">
                <a:solidFill>
                  <a:srgbClr val="7E7E7E"/>
                </a:solidFill>
                <a:latin typeface="Arial"/>
                <a:cs typeface="Arial"/>
              </a:rPr>
              <a:t>comment </a:t>
            </a:r>
            <a:r>
              <a:rPr sz="1350" spc="35" dirty="0">
                <a:solidFill>
                  <a:srgbClr val="7E7E7E"/>
                </a:solidFill>
                <a:latin typeface="Arial"/>
                <a:cs typeface="Arial"/>
              </a:rPr>
              <a:t>section</a:t>
            </a:r>
            <a:r>
              <a:rPr sz="1350" spc="-140" dirty="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sz="1350" spc="45" dirty="0">
                <a:solidFill>
                  <a:srgbClr val="7E7E7E"/>
                </a:solidFill>
                <a:latin typeface="Arial"/>
                <a:cs typeface="Arial"/>
              </a:rPr>
              <a:t>below</a:t>
            </a:r>
            <a:endParaRPr sz="135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  <a:spcBef>
                <a:spcPts val="525"/>
              </a:spcBef>
            </a:pPr>
            <a:r>
              <a:rPr sz="950" b="1" spc="70" dirty="0">
                <a:solidFill>
                  <a:srgbClr val="6E2F9E"/>
                </a:solidFill>
                <a:latin typeface="Arial"/>
                <a:cs typeface="Arial"/>
                <a:hlinkClick r:id="rId5"/>
              </a:rPr>
              <a:t>www</a:t>
            </a:r>
            <a:r>
              <a:rPr sz="950" b="1" spc="105" dirty="0">
                <a:solidFill>
                  <a:srgbClr val="6E2F9E"/>
                </a:solidFill>
                <a:latin typeface="Arial"/>
                <a:cs typeface="Arial"/>
                <a:hlinkClick r:id="rId5"/>
              </a:rPr>
              <a:t>.</a:t>
            </a:r>
            <a:r>
              <a:rPr sz="950" spc="-15" dirty="0">
                <a:solidFill>
                  <a:srgbClr val="6E2F9E"/>
                </a:solidFill>
                <a:latin typeface="Times New Roman"/>
                <a:cs typeface="Times New Roman"/>
                <a:hlinkClick r:id="rId5"/>
              </a:rPr>
              <a:t>i</a:t>
            </a:r>
            <a:r>
              <a:rPr sz="950" b="1" dirty="0">
                <a:solidFill>
                  <a:srgbClr val="6E2F9E"/>
                </a:solidFill>
                <a:latin typeface="Arial"/>
                <a:cs typeface="Arial"/>
                <a:hlinkClick r:id="rId5"/>
              </a:rPr>
              <a:t>nt</a:t>
            </a:r>
            <a:r>
              <a:rPr sz="950" b="1" spc="60" dirty="0">
                <a:solidFill>
                  <a:srgbClr val="6E2F9E"/>
                </a:solidFill>
                <a:latin typeface="Arial"/>
                <a:cs typeface="Arial"/>
                <a:hlinkClick r:id="rId5"/>
              </a:rPr>
              <a:t>e</a:t>
            </a:r>
            <a:r>
              <a:rPr sz="950" b="1" spc="-254" dirty="0">
                <a:solidFill>
                  <a:srgbClr val="6E2F9E"/>
                </a:solidFill>
                <a:latin typeface="Arial"/>
                <a:cs typeface="Arial"/>
                <a:hlinkClick r:id="rId5"/>
              </a:rPr>
              <a:t>1</a:t>
            </a:r>
            <a:r>
              <a:rPr sz="950" b="1" spc="-204" dirty="0">
                <a:solidFill>
                  <a:srgbClr val="6E2F9E"/>
                </a:solidFill>
                <a:latin typeface="Arial"/>
                <a:cs typeface="Arial"/>
                <a:hlinkClick r:id="rId5"/>
              </a:rPr>
              <a:t>1</a:t>
            </a:r>
            <a:r>
              <a:rPr sz="950" b="1" spc="-15" dirty="0">
                <a:solidFill>
                  <a:srgbClr val="6E2F9E"/>
                </a:solidFill>
                <a:latin typeface="Arial"/>
                <a:cs typeface="Arial"/>
                <a:hlinkClick r:id="rId5"/>
              </a:rPr>
              <a:t>ip</a:t>
            </a:r>
            <a:r>
              <a:rPr sz="950" b="1" spc="70" dirty="0">
                <a:solidFill>
                  <a:srgbClr val="6E2F9E"/>
                </a:solidFill>
                <a:latin typeface="Arial"/>
                <a:cs typeface="Arial"/>
                <a:hlinkClick r:id="rId5"/>
              </a:rPr>
              <a:t>a</a:t>
            </a:r>
            <a:r>
              <a:rPr sz="950" b="1" spc="-15" dirty="0">
                <a:solidFill>
                  <a:srgbClr val="6E2F9E"/>
                </a:solidFill>
                <a:latin typeface="Arial"/>
                <a:cs typeface="Arial"/>
                <a:hlinkClick r:id="rId5"/>
              </a:rPr>
              <a:t>at</a:t>
            </a:r>
            <a:r>
              <a:rPr sz="950" b="1" spc="30" dirty="0">
                <a:solidFill>
                  <a:srgbClr val="6E2F9E"/>
                </a:solidFill>
                <a:latin typeface="Arial"/>
                <a:cs typeface="Arial"/>
                <a:hlinkClick r:id="rId5"/>
              </a:rPr>
              <a:t>.</a:t>
            </a:r>
            <a:r>
              <a:rPr sz="950" b="1" spc="-5" dirty="0">
                <a:solidFill>
                  <a:srgbClr val="6E2F9E"/>
                </a:solidFill>
                <a:latin typeface="Arial"/>
                <a:cs typeface="Arial"/>
                <a:hlinkClick r:id="rId5"/>
              </a:rPr>
              <a:t>com</a:t>
            </a:r>
            <a:endParaRPr sz="95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967420" y="2564381"/>
            <a:ext cx="4881245" cy="3232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950" b="1" spc="40" dirty="0">
                <a:solidFill>
                  <a:srgbClr val="5B4474"/>
                </a:solidFill>
                <a:latin typeface="Arial"/>
                <a:cs typeface="Arial"/>
              </a:rPr>
              <a:t>argument</a:t>
            </a:r>
            <a:r>
              <a:rPr sz="1950" b="1" spc="-114" dirty="0">
                <a:solidFill>
                  <a:srgbClr val="5B4474"/>
                </a:solidFill>
                <a:latin typeface="Arial"/>
                <a:cs typeface="Arial"/>
              </a:rPr>
              <a:t> </a:t>
            </a:r>
            <a:r>
              <a:rPr sz="1950" b="1" spc="35" dirty="0">
                <a:solidFill>
                  <a:srgbClr val="5B4474"/>
                </a:solidFill>
                <a:latin typeface="Arial"/>
                <a:cs typeface="Arial"/>
              </a:rPr>
              <a:t>a,</a:t>
            </a:r>
            <a:r>
              <a:rPr sz="1950" b="1" spc="-75" dirty="0">
                <a:solidFill>
                  <a:srgbClr val="5B4474"/>
                </a:solidFill>
                <a:latin typeface="Arial"/>
                <a:cs typeface="Arial"/>
              </a:rPr>
              <a:t> </a:t>
            </a:r>
            <a:r>
              <a:rPr sz="1950" b="1" spc="50" dirty="0">
                <a:solidFill>
                  <a:srgbClr val="5B4474"/>
                </a:solidFill>
                <a:latin typeface="Arial"/>
                <a:cs typeface="Arial"/>
              </a:rPr>
              <a:t>b,</a:t>
            </a:r>
            <a:r>
              <a:rPr sz="1950" b="1" spc="-45" dirty="0">
                <a:solidFill>
                  <a:srgbClr val="5B4474"/>
                </a:solidFill>
                <a:latin typeface="Arial"/>
                <a:cs typeface="Arial"/>
              </a:rPr>
              <a:t> </a:t>
            </a:r>
            <a:r>
              <a:rPr sz="1950" b="1" spc="40" dirty="0">
                <a:solidFill>
                  <a:srgbClr val="5B4474"/>
                </a:solidFill>
                <a:latin typeface="Arial"/>
                <a:cs typeface="Arial"/>
              </a:rPr>
              <a:t>and</a:t>
            </a:r>
            <a:r>
              <a:rPr sz="1950" b="1" spc="-30" dirty="0">
                <a:solidFill>
                  <a:srgbClr val="5B4474"/>
                </a:solidFill>
                <a:latin typeface="Arial"/>
                <a:cs typeface="Arial"/>
              </a:rPr>
              <a:t> </a:t>
            </a:r>
            <a:r>
              <a:rPr sz="1950" b="1" spc="40" dirty="0">
                <a:solidFill>
                  <a:srgbClr val="5B4474"/>
                </a:solidFill>
                <a:latin typeface="Arial"/>
                <a:cs typeface="Arial"/>
              </a:rPr>
              <a:t>c</a:t>
            </a:r>
            <a:r>
              <a:rPr sz="1950" b="1" spc="-35" dirty="0">
                <a:solidFill>
                  <a:srgbClr val="5B4474"/>
                </a:solidFill>
                <a:latin typeface="Arial"/>
                <a:cs typeface="Arial"/>
              </a:rPr>
              <a:t> </a:t>
            </a:r>
            <a:r>
              <a:rPr sz="1950" b="1" spc="40" dirty="0">
                <a:solidFill>
                  <a:srgbClr val="5B4474"/>
                </a:solidFill>
                <a:latin typeface="Arial"/>
                <a:cs typeface="Arial"/>
              </a:rPr>
              <a:t>and</a:t>
            </a:r>
            <a:r>
              <a:rPr sz="1950" b="1" spc="-10" dirty="0">
                <a:solidFill>
                  <a:srgbClr val="5B4474"/>
                </a:solidFill>
                <a:latin typeface="Arial"/>
                <a:cs typeface="Arial"/>
              </a:rPr>
              <a:t> </a:t>
            </a:r>
            <a:r>
              <a:rPr sz="1950" b="1" spc="45" dirty="0">
                <a:solidFill>
                  <a:srgbClr val="5B4474"/>
                </a:solidFill>
                <a:latin typeface="Arial"/>
                <a:cs typeface="Arial"/>
              </a:rPr>
              <a:t>print</a:t>
            </a:r>
            <a:r>
              <a:rPr sz="1950" b="1" spc="-135" dirty="0">
                <a:solidFill>
                  <a:srgbClr val="5B4474"/>
                </a:solidFill>
                <a:latin typeface="Arial"/>
                <a:cs typeface="Arial"/>
              </a:rPr>
              <a:t> </a:t>
            </a:r>
            <a:r>
              <a:rPr sz="1950" b="1" spc="40" dirty="0">
                <a:solidFill>
                  <a:srgbClr val="5B4474"/>
                </a:solidFill>
                <a:latin typeface="Arial"/>
                <a:cs typeface="Arial"/>
              </a:rPr>
              <a:t>the</a:t>
            </a:r>
            <a:r>
              <a:rPr sz="1950" b="1" spc="-60" dirty="0">
                <a:solidFill>
                  <a:srgbClr val="5B4474"/>
                </a:solidFill>
                <a:latin typeface="Arial"/>
                <a:cs typeface="Arial"/>
              </a:rPr>
              <a:t> </a:t>
            </a:r>
            <a:r>
              <a:rPr sz="1950" b="1" spc="40" dirty="0">
                <a:solidFill>
                  <a:srgbClr val="5B4474"/>
                </a:solidFill>
                <a:latin typeface="Arial"/>
                <a:cs typeface="Arial"/>
              </a:rPr>
              <a:t>result</a:t>
            </a:r>
            <a:endParaRPr sz="19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3308437" cy="51434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680789" y="4520390"/>
            <a:ext cx="592100" cy="5131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399281" y="48869"/>
            <a:ext cx="634829" cy="56199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515977" y="1661548"/>
            <a:ext cx="5493715" cy="191811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424257" y="1171611"/>
            <a:ext cx="2766695" cy="3232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950" b="1" spc="20" dirty="0">
                <a:solidFill>
                  <a:srgbClr val="5B4474"/>
                </a:solidFill>
                <a:latin typeface="Arial"/>
                <a:cs typeface="Arial"/>
              </a:rPr>
              <a:t>What</a:t>
            </a:r>
            <a:r>
              <a:rPr sz="1950" b="1" spc="-30" dirty="0">
                <a:solidFill>
                  <a:srgbClr val="5B4474"/>
                </a:solidFill>
                <a:latin typeface="Arial"/>
                <a:cs typeface="Arial"/>
              </a:rPr>
              <a:t> </a:t>
            </a:r>
            <a:r>
              <a:rPr sz="1950" b="1" spc="55" dirty="0">
                <a:solidFill>
                  <a:srgbClr val="5B4474"/>
                </a:solidFill>
                <a:latin typeface="Arial"/>
                <a:cs typeface="Arial"/>
              </a:rPr>
              <a:t>is</a:t>
            </a:r>
            <a:r>
              <a:rPr sz="1950" b="1" spc="-45" dirty="0">
                <a:solidFill>
                  <a:srgbClr val="5B4474"/>
                </a:solidFill>
                <a:latin typeface="Arial"/>
                <a:cs typeface="Arial"/>
              </a:rPr>
              <a:t> </a:t>
            </a:r>
            <a:r>
              <a:rPr sz="1950" b="1" spc="40" dirty="0">
                <a:solidFill>
                  <a:srgbClr val="5B4474"/>
                </a:solidFill>
                <a:latin typeface="Arial"/>
                <a:cs typeface="Arial"/>
              </a:rPr>
              <a:t>the</a:t>
            </a:r>
            <a:r>
              <a:rPr sz="1950" b="1" spc="-70" dirty="0">
                <a:solidFill>
                  <a:srgbClr val="5B4474"/>
                </a:solidFill>
                <a:latin typeface="Arial"/>
                <a:cs typeface="Arial"/>
              </a:rPr>
              <a:t> </a:t>
            </a:r>
            <a:r>
              <a:rPr sz="1950" b="1" spc="45" dirty="0">
                <a:solidFill>
                  <a:srgbClr val="5B4474"/>
                </a:solidFill>
                <a:latin typeface="Arial"/>
                <a:cs typeface="Arial"/>
              </a:rPr>
              <a:t>output</a:t>
            </a:r>
            <a:r>
              <a:rPr sz="1950" b="1" spc="-95" dirty="0">
                <a:solidFill>
                  <a:srgbClr val="5B4474"/>
                </a:solidFill>
                <a:latin typeface="Arial"/>
                <a:cs typeface="Arial"/>
              </a:rPr>
              <a:t> </a:t>
            </a:r>
            <a:r>
              <a:rPr sz="1950" b="1" spc="40" dirty="0">
                <a:solidFill>
                  <a:srgbClr val="5B4474"/>
                </a:solidFill>
                <a:latin typeface="Arial"/>
                <a:cs typeface="Arial"/>
              </a:rPr>
              <a:t>of</a:t>
            </a:r>
            <a:r>
              <a:rPr sz="1950" b="1" spc="-75" dirty="0">
                <a:solidFill>
                  <a:srgbClr val="5B4474"/>
                </a:solidFill>
                <a:latin typeface="Arial"/>
                <a:cs typeface="Arial"/>
              </a:rPr>
              <a:t> </a:t>
            </a:r>
            <a:r>
              <a:rPr sz="1950" b="1" spc="35" dirty="0">
                <a:solidFill>
                  <a:srgbClr val="5B4474"/>
                </a:solidFill>
                <a:latin typeface="Arial"/>
                <a:cs typeface="Arial"/>
              </a:rPr>
              <a:t>..</a:t>
            </a:r>
            <a:endParaRPr sz="195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359922" y="4657322"/>
            <a:ext cx="4728845" cy="485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39"/>
              </a:lnSpc>
            </a:pPr>
            <a:r>
              <a:rPr sz="1750" b="1" spc="5" dirty="0">
                <a:solidFill>
                  <a:srgbClr val="7E7E7E"/>
                </a:solidFill>
                <a:latin typeface="Arial"/>
                <a:cs typeface="Arial"/>
              </a:rPr>
              <a:t>Note: </a:t>
            </a:r>
            <a:r>
              <a:rPr sz="1350" spc="50" dirty="0">
                <a:solidFill>
                  <a:srgbClr val="7E7E7E"/>
                </a:solidFill>
                <a:latin typeface="Arial"/>
                <a:cs typeface="Arial"/>
              </a:rPr>
              <a:t>Post </a:t>
            </a:r>
            <a:r>
              <a:rPr sz="1350" spc="5" dirty="0">
                <a:solidFill>
                  <a:srgbClr val="7E7E7E"/>
                </a:solidFill>
                <a:latin typeface="Arial"/>
                <a:cs typeface="Arial"/>
              </a:rPr>
              <a:t>your </a:t>
            </a:r>
            <a:r>
              <a:rPr sz="1350" spc="10" dirty="0">
                <a:solidFill>
                  <a:srgbClr val="7E7E7E"/>
                </a:solidFill>
                <a:latin typeface="Arial"/>
                <a:cs typeface="Arial"/>
              </a:rPr>
              <a:t>answer </a:t>
            </a:r>
            <a:r>
              <a:rPr sz="1350" spc="25" dirty="0">
                <a:solidFill>
                  <a:srgbClr val="7E7E7E"/>
                </a:solidFill>
                <a:latin typeface="Arial"/>
                <a:cs typeface="Arial"/>
              </a:rPr>
              <a:t>in </a:t>
            </a:r>
            <a:r>
              <a:rPr sz="1350" dirty="0">
                <a:solidFill>
                  <a:srgbClr val="7E7E7E"/>
                </a:solidFill>
                <a:latin typeface="Arial"/>
                <a:cs typeface="Arial"/>
              </a:rPr>
              <a:t>the </a:t>
            </a:r>
            <a:r>
              <a:rPr sz="1350" spc="40" dirty="0">
                <a:solidFill>
                  <a:srgbClr val="7E7E7E"/>
                </a:solidFill>
                <a:latin typeface="Arial"/>
                <a:cs typeface="Arial"/>
              </a:rPr>
              <a:t>comment </a:t>
            </a:r>
            <a:r>
              <a:rPr sz="1350" spc="35" dirty="0">
                <a:solidFill>
                  <a:srgbClr val="7E7E7E"/>
                </a:solidFill>
                <a:latin typeface="Arial"/>
                <a:cs typeface="Arial"/>
              </a:rPr>
              <a:t>section</a:t>
            </a:r>
            <a:r>
              <a:rPr sz="1350" spc="-140" dirty="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sz="1350" spc="45" dirty="0">
                <a:solidFill>
                  <a:srgbClr val="7E7E7E"/>
                </a:solidFill>
                <a:latin typeface="Arial"/>
                <a:cs typeface="Arial"/>
              </a:rPr>
              <a:t>below</a:t>
            </a:r>
            <a:endParaRPr sz="135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  <a:spcBef>
                <a:spcPts val="525"/>
              </a:spcBef>
            </a:pPr>
            <a:r>
              <a:rPr sz="950" b="1" spc="70" dirty="0">
                <a:solidFill>
                  <a:srgbClr val="6E2F9E"/>
                </a:solidFill>
                <a:latin typeface="Arial"/>
                <a:cs typeface="Arial"/>
                <a:hlinkClick r:id="rId6"/>
              </a:rPr>
              <a:t>www</a:t>
            </a:r>
            <a:r>
              <a:rPr sz="950" b="1" spc="105" dirty="0">
                <a:solidFill>
                  <a:srgbClr val="6E2F9E"/>
                </a:solidFill>
                <a:latin typeface="Arial"/>
                <a:cs typeface="Arial"/>
                <a:hlinkClick r:id="rId6"/>
              </a:rPr>
              <a:t>.</a:t>
            </a:r>
            <a:r>
              <a:rPr sz="950" spc="-15" dirty="0">
                <a:solidFill>
                  <a:srgbClr val="6E2F9E"/>
                </a:solidFill>
                <a:latin typeface="Times New Roman"/>
                <a:cs typeface="Times New Roman"/>
                <a:hlinkClick r:id="rId6"/>
              </a:rPr>
              <a:t>i</a:t>
            </a:r>
            <a:r>
              <a:rPr sz="950" b="1" dirty="0">
                <a:solidFill>
                  <a:srgbClr val="6E2F9E"/>
                </a:solidFill>
                <a:latin typeface="Arial"/>
                <a:cs typeface="Arial"/>
                <a:hlinkClick r:id="rId6"/>
              </a:rPr>
              <a:t>nt</a:t>
            </a:r>
            <a:r>
              <a:rPr sz="950" b="1" spc="60" dirty="0">
                <a:solidFill>
                  <a:srgbClr val="6E2F9E"/>
                </a:solidFill>
                <a:latin typeface="Arial"/>
                <a:cs typeface="Arial"/>
                <a:hlinkClick r:id="rId6"/>
              </a:rPr>
              <a:t>e</a:t>
            </a:r>
            <a:r>
              <a:rPr sz="950" b="1" spc="-254" dirty="0">
                <a:solidFill>
                  <a:srgbClr val="6E2F9E"/>
                </a:solidFill>
                <a:latin typeface="Arial"/>
                <a:cs typeface="Arial"/>
                <a:hlinkClick r:id="rId6"/>
              </a:rPr>
              <a:t>1</a:t>
            </a:r>
            <a:r>
              <a:rPr sz="950" b="1" spc="-204" dirty="0">
                <a:solidFill>
                  <a:srgbClr val="6E2F9E"/>
                </a:solidFill>
                <a:latin typeface="Arial"/>
                <a:cs typeface="Arial"/>
                <a:hlinkClick r:id="rId6"/>
              </a:rPr>
              <a:t>1</a:t>
            </a:r>
            <a:r>
              <a:rPr sz="950" b="1" spc="-15" dirty="0">
                <a:solidFill>
                  <a:srgbClr val="6E2F9E"/>
                </a:solidFill>
                <a:latin typeface="Arial"/>
                <a:cs typeface="Arial"/>
                <a:hlinkClick r:id="rId6"/>
              </a:rPr>
              <a:t>ip</a:t>
            </a:r>
            <a:r>
              <a:rPr sz="950" b="1" spc="70" dirty="0">
                <a:solidFill>
                  <a:srgbClr val="6E2F9E"/>
                </a:solidFill>
                <a:latin typeface="Arial"/>
                <a:cs typeface="Arial"/>
                <a:hlinkClick r:id="rId6"/>
              </a:rPr>
              <a:t>a</a:t>
            </a:r>
            <a:r>
              <a:rPr sz="950" b="1" spc="-15" dirty="0">
                <a:solidFill>
                  <a:srgbClr val="6E2F9E"/>
                </a:solidFill>
                <a:latin typeface="Arial"/>
                <a:cs typeface="Arial"/>
                <a:hlinkClick r:id="rId6"/>
              </a:rPr>
              <a:t>at</a:t>
            </a:r>
            <a:r>
              <a:rPr sz="950" b="1" spc="30" dirty="0">
                <a:solidFill>
                  <a:srgbClr val="6E2F9E"/>
                </a:solidFill>
                <a:latin typeface="Arial"/>
                <a:cs typeface="Arial"/>
                <a:hlinkClick r:id="rId6"/>
              </a:rPr>
              <a:t>.</a:t>
            </a:r>
            <a:r>
              <a:rPr sz="950" b="1" spc="-5" dirty="0">
                <a:solidFill>
                  <a:srgbClr val="6E2F9E"/>
                </a:solidFill>
                <a:latin typeface="Arial"/>
                <a:cs typeface="Arial"/>
                <a:hlinkClick r:id="rId6"/>
              </a:rPr>
              <a:t>com</a:t>
            </a:r>
            <a:endParaRPr sz="9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548296" y="975372"/>
            <a:ext cx="610870" cy="6210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600" spc="-695" dirty="0">
                <a:solidFill>
                  <a:srgbClr val="5B4474"/>
                </a:solidFill>
                <a:latin typeface="Times New Roman"/>
                <a:cs typeface="Times New Roman"/>
              </a:rPr>
              <a:t>Q</a:t>
            </a:r>
            <a:r>
              <a:rPr sz="1875" spc="-135" baseline="-26666" dirty="0">
                <a:solidFill>
                  <a:srgbClr val="5B4474"/>
                </a:solidFill>
                <a:latin typeface="Arial"/>
                <a:cs typeface="Arial"/>
              </a:rPr>
              <a:t>■</a:t>
            </a:r>
            <a:r>
              <a:rPr sz="5850" spc="120" baseline="-5698" dirty="0">
                <a:solidFill>
                  <a:srgbClr val="5B4474"/>
                </a:solidFill>
                <a:latin typeface="Times New Roman"/>
                <a:cs typeface="Times New Roman"/>
              </a:rPr>
              <a:t>6</a:t>
            </a:r>
            <a:endParaRPr sz="5850" baseline="-5698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3308437" cy="51434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238419" y="0"/>
            <a:ext cx="2795690" cy="6230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577018" y="1624896"/>
            <a:ext cx="3515977" cy="122172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589227" y="4434869"/>
            <a:ext cx="598204" cy="51312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481506" y="3433053"/>
            <a:ext cx="1477199" cy="34208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166247" y="2956579"/>
            <a:ext cx="1819029" cy="81855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5120128" y="606563"/>
            <a:ext cx="2183130" cy="3232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950" b="1" spc="20" dirty="0">
                <a:solidFill>
                  <a:srgbClr val="60288A"/>
                </a:solidFill>
                <a:latin typeface="Arial"/>
                <a:cs typeface="Arial"/>
              </a:rPr>
              <a:t>What </a:t>
            </a:r>
            <a:r>
              <a:rPr sz="1950" b="1" spc="55" dirty="0">
                <a:solidFill>
                  <a:srgbClr val="60288A"/>
                </a:solidFill>
                <a:latin typeface="Arial"/>
                <a:cs typeface="Arial"/>
              </a:rPr>
              <a:t>is </a:t>
            </a:r>
            <a:r>
              <a:rPr sz="1950" b="1" spc="30" dirty="0">
                <a:solidFill>
                  <a:srgbClr val="60288A"/>
                </a:solidFill>
                <a:latin typeface="Arial"/>
                <a:cs typeface="Arial"/>
              </a:rPr>
              <a:t>an</a:t>
            </a:r>
            <a:r>
              <a:rPr sz="1950" b="1" spc="-220" dirty="0">
                <a:solidFill>
                  <a:srgbClr val="60288A"/>
                </a:solidFill>
                <a:latin typeface="Arial"/>
                <a:cs typeface="Arial"/>
              </a:rPr>
              <a:t> </a:t>
            </a:r>
            <a:r>
              <a:rPr sz="1950" b="1" spc="25" dirty="0">
                <a:solidFill>
                  <a:srgbClr val="60288A"/>
                </a:solidFill>
                <a:latin typeface="Arial"/>
                <a:cs typeface="Arial"/>
              </a:rPr>
              <a:t>Array?</a:t>
            </a:r>
            <a:endParaRPr sz="19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270395" y="4767546"/>
            <a:ext cx="2918460" cy="2178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95"/>
              </a:lnSpc>
            </a:pPr>
            <a:r>
              <a:rPr sz="1350" spc="25" dirty="0">
                <a:solidFill>
                  <a:srgbClr val="7C7C7C"/>
                </a:solidFill>
                <a:latin typeface="Arial"/>
                <a:cs typeface="Arial"/>
              </a:rPr>
              <a:t>but </a:t>
            </a:r>
            <a:r>
              <a:rPr sz="1350" spc="15" dirty="0">
                <a:solidFill>
                  <a:srgbClr val="7C7C7C"/>
                </a:solidFill>
                <a:latin typeface="Arial"/>
                <a:cs typeface="Arial"/>
              </a:rPr>
              <a:t>Python </a:t>
            </a:r>
            <a:r>
              <a:rPr sz="1350" spc="10" dirty="0">
                <a:solidFill>
                  <a:srgbClr val="7C7C7C"/>
                </a:solidFill>
                <a:latin typeface="Arial"/>
                <a:cs typeface="Arial"/>
              </a:rPr>
              <a:t>lists </a:t>
            </a:r>
            <a:r>
              <a:rPr sz="1350" spc="30" dirty="0">
                <a:solidFill>
                  <a:srgbClr val="7C7C7C"/>
                </a:solidFill>
                <a:latin typeface="Arial"/>
                <a:cs typeface="Arial"/>
              </a:rPr>
              <a:t>can </a:t>
            </a:r>
            <a:r>
              <a:rPr sz="1350" spc="55" dirty="0">
                <a:solidFill>
                  <a:srgbClr val="7C7C7C"/>
                </a:solidFill>
                <a:latin typeface="Arial"/>
                <a:cs typeface="Arial"/>
              </a:rPr>
              <a:t>be </a:t>
            </a:r>
            <a:r>
              <a:rPr sz="1350" spc="40" dirty="0">
                <a:solidFill>
                  <a:srgbClr val="7C7C7C"/>
                </a:solidFill>
                <a:latin typeface="Arial"/>
                <a:cs typeface="Arial"/>
              </a:rPr>
              <a:t>used</a:t>
            </a:r>
            <a:r>
              <a:rPr sz="1350" spc="-254" dirty="0">
                <a:solidFill>
                  <a:srgbClr val="7C7C7C"/>
                </a:solidFill>
                <a:latin typeface="Arial"/>
                <a:cs typeface="Arial"/>
              </a:rPr>
              <a:t> </a:t>
            </a:r>
            <a:r>
              <a:rPr sz="1350" spc="15" dirty="0">
                <a:solidFill>
                  <a:srgbClr val="7C7C7C"/>
                </a:solidFill>
                <a:latin typeface="Arial"/>
                <a:cs typeface="Arial"/>
              </a:rPr>
              <a:t>instead.</a:t>
            </a:r>
            <a:endParaRPr sz="135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833672" y="4981617"/>
            <a:ext cx="1255395" cy="161290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950" b="1" spc="-5" dirty="0">
                <a:solidFill>
                  <a:srgbClr val="60288A"/>
                </a:solidFill>
                <a:latin typeface="Arial"/>
                <a:cs typeface="Arial"/>
                <a:hlinkClick r:id="rId8"/>
              </a:rPr>
              <a:t>www.</a:t>
            </a:r>
            <a:r>
              <a:rPr sz="950" spc="-5" dirty="0">
                <a:solidFill>
                  <a:srgbClr val="60288A"/>
                </a:solidFill>
                <a:latin typeface="Times New Roman"/>
                <a:cs typeface="Times New Roman"/>
                <a:hlinkClick r:id="rId8"/>
              </a:rPr>
              <a:t>i</a:t>
            </a:r>
            <a:r>
              <a:rPr sz="950" b="1" spc="-5" dirty="0">
                <a:solidFill>
                  <a:srgbClr val="60288A"/>
                </a:solidFill>
                <a:latin typeface="Arial"/>
                <a:cs typeface="Arial"/>
                <a:hlinkClick r:id="rId8"/>
              </a:rPr>
              <a:t>nte11ipaat.com</a:t>
            </a:r>
            <a:endParaRPr sz="95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723757" y="1145141"/>
            <a:ext cx="5219065" cy="292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50" spc="-5" dirty="0">
                <a:solidFill>
                  <a:srgbClr val="7C7C7C"/>
                </a:solidFill>
                <a:latin typeface="Arial"/>
                <a:cs typeface="Arial"/>
              </a:rPr>
              <a:t>Used </a:t>
            </a:r>
            <a:r>
              <a:rPr sz="1750" spc="35" dirty="0">
                <a:solidFill>
                  <a:srgbClr val="7C7C7C"/>
                </a:solidFill>
                <a:latin typeface="Arial"/>
                <a:cs typeface="Arial"/>
              </a:rPr>
              <a:t>to </a:t>
            </a:r>
            <a:r>
              <a:rPr sz="1750" spc="5" dirty="0">
                <a:solidFill>
                  <a:srgbClr val="7C7C7C"/>
                </a:solidFill>
                <a:latin typeface="Arial"/>
                <a:cs typeface="Arial"/>
              </a:rPr>
              <a:t>store </a:t>
            </a:r>
            <a:r>
              <a:rPr sz="1750" spc="30" dirty="0">
                <a:solidFill>
                  <a:srgbClr val="7C7C7C"/>
                </a:solidFill>
                <a:latin typeface="Arial"/>
                <a:cs typeface="Arial"/>
              </a:rPr>
              <a:t>multiple </a:t>
            </a:r>
            <a:r>
              <a:rPr sz="1750" dirty="0">
                <a:solidFill>
                  <a:srgbClr val="7C7C7C"/>
                </a:solidFill>
                <a:latin typeface="Arial"/>
                <a:cs typeface="Arial"/>
              </a:rPr>
              <a:t>values </a:t>
            </a:r>
            <a:r>
              <a:rPr sz="1750" spc="-5" dirty="0">
                <a:solidFill>
                  <a:srgbClr val="7C7C7C"/>
                </a:solidFill>
                <a:latin typeface="Arial"/>
                <a:cs typeface="Arial"/>
              </a:rPr>
              <a:t>in </a:t>
            </a:r>
            <a:r>
              <a:rPr sz="1750" spc="15" dirty="0">
                <a:solidFill>
                  <a:srgbClr val="7C7C7C"/>
                </a:solidFill>
                <a:latin typeface="Arial"/>
                <a:cs typeface="Arial"/>
              </a:rPr>
              <a:t>one </a:t>
            </a:r>
            <a:r>
              <a:rPr sz="1750" spc="30" dirty="0">
                <a:solidFill>
                  <a:srgbClr val="7C7C7C"/>
                </a:solidFill>
                <a:latin typeface="Arial"/>
                <a:cs typeface="Arial"/>
              </a:rPr>
              <a:t>single</a:t>
            </a:r>
            <a:r>
              <a:rPr sz="1750" spc="-240" dirty="0">
                <a:solidFill>
                  <a:srgbClr val="7C7C7C"/>
                </a:solidFill>
                <a:latin typeface="Arial"/>
                <a:cs typeface="Arial"/>
              </a:rPr>
              <a:t> </a:t>
            </a:r>
            <a:r>
              <a:rPr sz="1750" dirty="0">
                <a:solidFill>
                  <a:srgbClr val="7C7C7C"/>
                </a:solidFill>
                <a:latin typeface="Arial"/>
                <a:cs typeface="Arial"/>
              </a:rPr>
              <a:t>variable.</a:t>
            </a:r>
            <a:endParaRPr sz="175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271412" y="4471292"/>
            <a:ext cx="4453255" cy="292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50" b="1" spc="5" dirty="0">
                <a:solidFill>
                  <a:srgbClr val="7C7C7C"/>
                </a:solidFill>
                <a:latin typeface="Arial"/>
                <a:cs typeface="Arial"/>
              </a:rPr>
              <a:t>Note: </a:t>
            </a:r>
            <a:r>
              <a:rPr sz="1350" spc="15" dirty="0">
                <a:solidFill>
                  <a:srgbClr val="7C7C7C"/>
                </a:solidFill>
                <a:latin typeface="Arial"/>
                <a:cs typeface="Arial"/>
              </a:rPr>
              <a:t>Python </a:t>
            </a:r>
            <a:r>
              <a:rPr sz="1350" spc="45" dirty="0">
                <a:solidFill>
                  <a:srgbClr val="7C7C7C"/>
                </a:solidFill>
                <a:latin typeface="Arial"/>
                <a:cs typeface="Arial"/>
              </a:rPr>
              <a:t>does </a:t>
            </a:r>
            <a:r>
              <a:rPr sz="1350" spc="25" dirty="0">
                <a:solidFill>
                  <a:srgbClr val="7C7C7C"/>
                </a:solidFill>
                <a:latin typeface="Arial"/>
                <a:cs typeface="Arial"/>
              </a:rPr>
              <a:t>not </a:t>
            </a:r>
            <a:r>
              <a:rPr sz="1350" spc="-5" dirty="0">
                <a:solidFill>
                  <a:srgbClr val="7C7C7C"/>
                </a:solidFill>
                <a:latin typeface="Arial"/>
                <a:cs typeface="Arial"/>
              </a:rPr>
              <a:t>have </a:t>
            </a:r>
            <a:r>
              <a:rPr sz="1350" spc="5" dirty="0">
                <a:solidFill>
                  <a:srgbClr val="7C7C7C"/>
                </a:solidFill>
                <a:latin typeface="Arial"/>
                <a:cs typeface="Arial"/>
              </a:rPr>
              <a:t>built-in </a:t>
            </a:r>
            <a:r>
              <a:rPr sz="1350" spc="30" dirty="0">
                <a:solidFill>
                  <a:srgbClr val="7C7C7C"/>
                </a:solidFill>
                <a:latin typeface="Arial"/>
                <a:cs typeface="Arial"/>
              </a:rPr>
              <a:t>support </a:t>
            </a:r>
            <a:r>
              <a:rPr sz="1350" spc="50" dirty="0">
                <a:solidFill>
                  <a:srgbClr val="7C7C7C"/>
                </a:solidFill>
                <a:latin typeface="Arial"/>
                <a:cs typeface="Arial"/>
              </a:rPr>
              <a:t>for</a:t>
            </a:r>
            <a:r>
              <a:rPr sz="1350" spc="-160" dirty="0">
                <a:solidFill>
                  <a:srgbClr val="7C7C7C"/>
                </a:solidFill>
                <a:latin typeface="Arial"/>
                <a:cs typeface="Arial"/>
              </a:rPr>
              <a:t> </a:t>
            </a:r>
            <a:r>
              <a:rPr sz="1350" spc="5" dirty="0">
                <a:solidFill>
                  <a:srgbClr val="7C7C7C"/>
                </a:solidFill>
                <a:latin typeface="Arial"/>
                <a:cs typeface="Arial"/>
              </a:rPr>
              <a:t>Arrays,</a:t>
            </a:r>
            <a:endParaRPr sz="13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399281" y="48869"/>
            <a:ext cx="634829" cy="56199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3054317"/>
            <a:ext cx="3308437" cy="208918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518132" y="1652386"/>
            <a:ext cx="1892279" cy="250148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410408" y="1970035"/>
            <a:ext cx="1734185" cy="0"/>
          </a:xfrm>
          <a:custGeom>
            <a:avLst/>
            <a:gdLst/>
            <a:ahLst/>
            <a:cxnLst/>
            <a:rect l="l" t="t" r="r" b="b"/>
            <a:pathLst>
              <a:path w="1734184">
                <a:moveTo>
                  <a:pt x="0" y="0"/>
                </a:moveTo>
                <a:lnTo>
                  <a:pt x="1733591" y="0"/>
                </a:lnTo>
              </a:path>
            </a:pathLst>
          </a:custGeom>
          <a:ln w="1221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320644" y="4453196"/>
            <a:ext cx="1978025" cy="0"/>
          </a:xfrm>
          <a:custGeom>
            <a:avLst/>
            <a:gdLst/>
            <a:ahLst/>
            <a:cxnLst/>
            <a:rect l="l" t="t" r="r" b="b"/>
            <a:pathLst>
              <a:path w="1978025">
                <a:moveTo>
                  <a:pt x="0" y="0"/>
                </a:moveTo>
                <a:lnTo>
                  <a:pt x="1977736" y="0"/>
                </a:lnTo>
              </a:path>
            </a:pathLst>
          </a:custGeom>
          <a:ln w="916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371631" y="4462359"/>
            <a:ext cx="3772535" cy="0"/>
          </a:xfrm>
          <a:custGeom>
            <a:avLst/>
            <a:gdLst/>
            <a:ahLst/>
            <a:cxnLst/>
            <a:rect l="l" t="t" r="r" b="b"/>
            <a:pathLst>
              <a:path w="3772534">
                <a:moveTo>
                  <a:pt x="0" y="0"/>
                </a:moveTo>
                <a:lnTo>
                  <a:pt x="3772369" y="0"/>
                </a:lnTo>
              </a:path>
            </a:pathLst>
          </a:custGeom>
          <a:ln w="916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61776" y="0"/>
            <a:ext cx="1266825" cy="560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500" spc="-1085" dirty="0">
                <a:solidFill>
                  <a:srgbClr val="7E7BA5"/>
                </a:solidFill>
                <a:latin typeface="Times New Roman"/>
                <a:cs typeface="Times New Roman"/>
              </a:rPr>
              <a:t>_</a:t>
            </a:r>
            <a:r>
              <a:rPr sz="3500" spc="-509" dirty="0">
                <a:solidFill>
                  <a:srgbClr val="7E7BA5"/>
                </a:solidFill>
                <a:latin typeface="Times New Roman"/>
                <a:cs typeface="Times New Roman"/>
              </a:rPr>
              <a:t> </a:t>
            </a:r>
            <a:r>
              <a:rPr sz="3500" spc="-605" dirty="0">
                <a:solidFill>
                  <a:srgbClr val="C67E52"/>
                </a:solidFill>
                <a:latin typeface="Times New Roman"/>
                <a:cs typeface="Times New Roman"/>
              </a:rPr>
              <a:t>j</a:t>
            </a:r>
            <a:r>
              <a:rPr sz="3500" spc="-415" dirty="0">
                <a:solidFill>
                  <a:srgbClr val="C67E52"/>
                </a:solidFill>
                <a:latin typeface="Times New Roman"/>
                <a:cs typeface="Times New Roman"/>
              </a:rPr>
              <a:t> </a:t>
            </a:r>
            <a:r>
              <a:rPr sz="3500" spc="-225" dirty="0">
                <a:solidFill>
                  <a:srgbClr val="7E7BA5"/>
                </a:solidFill>
                <a:latin typeface="Times New Roman"/>
                <a:cs typeface="Times New Roman"/>
              </a:rPr>
              <a:t>nte</a:t>
            </a:r>
            <a:r>
              <a:rPr sz="2050" spc="-225" dirty="0">
                <a:solidFill>
                  <a:srgbClr val="7E7BA5"/>
                </a:solidFill>
              </a:rPr>
              <a:t>Iii</a:t>
            </a:r>
            <a:r>
              <a:rPr sz="1900" b="1" spc="-225" dirty="0">
                <a:solidFill>
                  <a:srgbClr val="E97C0C"/>
                </a:solidFill>
                <a:latin typeface="Arial"/>
                <a:cs typeface="Arial"/>
              </a:rPr>
              <a:t>Paat</a:t>
            </a:r>
            <a:endParaRPr sz="19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842267" y="585182"/>
            <a:ext cx="4525645" cy="3232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950" b="1" spc="40" dirty="0">
                <a:solidFill>
                  <a:srgbClr val="6D2D9C"/>
                </a:solidFill>
                <a:latin typeface="Arial"/>
                <a:cs typeface="Arial"/>
              </a:rPr>
              <a:t>Python</a:t>
            </a:r>
            <a:r>
              <a:rPr sz="1950" b="1" spc="-55" dirty="0">
                <a:solidFill>
                  <a:srgbClr val="6D2D9C"/>
                </a:solidFill>
                <a:latin typeface="Arial"/>
                <a:cs typeface="Arial"/>
              </a:rPr>
              <a:t> </a:t>
            </a:r>
            <a:r>
              <a:rPr sz="1950" b="1" spc="30" dirty="0">
                <a:solidFill>
                  <a:srgbClr val="6D2D9C"/>
                </a:solidFill>
                <a:latin typeface="Arial"/>
                <a:cs typeface="Arial"/>
              </a:rPr>
              <a:t>can</a:t>
            </a:r>
            <a:r>
              <a:rPr sz="1950" b="1" spc="-25" dirty="0">
                <a:solidFill>
                  <a:srgbClr val="6D2D9C"/>
                </a:solidFill>
                <a:latin typeface="Arial"/>
                <a:cs typeface="Arial"/>
              </a:rPr>
              <a:t> </a:t>
            </a:r>
            <a:r>
              <a:rPr sz="1950" b="1" spc="55" dirty="0">
                <a:solidFill>
                  <a:srgbClr val="6D2D9C"/>
                </a:solidFill>
                <a:latin typeface="Arial"/>
                <a:cs typeface="Arial"/>
              </a:rPr>
              <a:t>be</a:t>
            </a:r>
            <a:r>
              <a:rPr sz="1950" b="1" spc="10" dirty="0">
                <a:solidFill>
                  <a:srgbClr val="6D2D9C"/>
                </a:solidFill>
                <a:latin typeface="Arial"/>
                <a:cs typeface="Arial"/>
              </a:rPr>
              <a:t> </a:t>
            </a:r>
            <a:r>
              <a:rPr sz="1950" b="1" spc="30" dirty="0">
                <a:solidFill>
                  <a:srgbClr val="6D2D9C"/>
                </a:solidFill>
                <a:latin typeface="Arial"/>
                <a:cs typeface="Arial"/>
              </a:rPr>
              <a:t>used</a:t>
            </a:r>
            <a:r>
              <a:rPr sz="1950" b="1" spc="-45" dirty="0">
                <a:solidFill>
                  <a:srgbClr val="6D2D9C"/>
                </a:solidFill>
                <a:latin typeface="Arial"/>
                <a:cs typeface="Arial"/>
              </a:rPr>
              <a:t> </a:t>
            </a:r>
            <a:r>
              <a:rPr sz="1950" b="1" spc="50" dirty="0">
                <a:solidFill>
                  <a:srgbClr val="6D2D9C"/>
                </a:solidFill>
                <a:latin typeface="Arial"/>
                <a:cs typeface="Arial"/>
              </a:rPr>
              <a:t>in</a:t>
            </a:r>
            <a:r>
              <a:rPr sz="1950" b="1" spc="-55" dirty="0">
                <a:solidFill>
                  <a:srgbClr val="6D2D9C"/>
                </a:solidFill>
                <a:latin typeface="Arial"/>
                <a:cs typeface="Arial"/>
              </a:rPr>
              <a:t> </a:t>
            </a:r>
            <a:r>
              <a:rPr sz="1950" b="1" spc="45" dirty="0">
                <a:solidFill>
                  <a:srgbClr val="6D2D9C"/>
                </a:solidFill>
                <a:latin typeface="Arial"/>
                <a:cs typeface="Arial"/>
              </a:rPr>
              <a:t>lot</a:t>
            </a:r>
            <a:r>
              <a:rPr sz="1950" b="1" spc="-80" dirty="0">
                <a:solidFill>
                  <a:srgbClr val="6D2D9C"/>
                </a:solidFill>
                <a:latin typeface="Arial"/>
                <a:cs typeface="Arial"/>
              </a:rPr>
              <a:t> </a:t>
            </a:r>
            <a:r>
              <a:rPr sz="1950" b="1" spc="50" dirty="0">
                <a:solidFill>
                  <a:srgbClr val="6D2D9C"/>
                </a:solidFill>
                <a:latin typeface="Arial"/>
                <a:cs typeface="Arial"/>
              </a:rPr>
              <a:t>of</a:t>
            </a:r>
            <a:r>
              <a:rPr sz="1950" b="1" spc="-10" dirty="0">
                <a:solidFill>
                  <a:srgbClr val="6D2D9C"/>
                </a:solidFill>
                <a:latin typeface="Arial"/>
                <a:cs typeface="Arial"/>
              </a:rPr>
              <a:t> </a:t>
            </a:r>
            <a:r>
              <a:rPr sz="1950" b="1" spc="40" dirty="0">
                <a:solidFill>
                  <a:srgbClr val="6D2D9C"/>
                </a:solidFill>
                <a:latin typeface="Arial"/>
                <a:cs typeface="Arial"/>
              </a:rPr>
              <a:t>places...</a:t>
            </a:r>
            <a:endParaRPr sz="195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48075" y="1355669"/>
            <a:ext cx="2877820" cy="692785"/>
          </a:xfrm>
          <a:prstGeom prst="rect">
            <a:avLst/>
          </a:prstGeom>
          <a:solidFill>
            <a:srgbClr val="5D4675"/>
          </a:solidFill>
        </p:spPr>
        <p:txBody>
          <a:bodyPr vert="horz" wrap="square" lIns="0" tIns="27939" rIns="0" bIns="0" rtlCol="0">
            <a:spAutoFit/>
          </a:bodyPr>
          <a:lstStyle/>
          <a:p>
            <a:pPr marL="5080">
              <a:lnSpc>
                <a:spcPct val="100000"/>
              </a:lnSpc>
              <a:spcBef>
                <a:spcPts val="219"/>
              </a:spcBef>
            </a:pPr>
            <a:r>
              <a:rPr sz="3800" b="1" spc="50" dirty="0">
                <a:solidFill>
                  <a:srgbClr val="FBFBFB"/>
                </a:solidFill>
                <a:latin typeface="Arial"/>
                <a:cs typeface="Arial"/>
              </a:rPr>
              <a:t>Introductio</a:t>
            </a:r>
            <a:endParaRPr sz="38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734859" y="1369887"/>
            <a:ext cx="329565" cy="6057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800" b="1" spc="65" dirty="0">
                <a:solidFill>
                  <a:srgbClr val="FBFBFB"/>
                </a:solidFill>
                <a:latin typeface="Arial"/>
                <a:cs typeface="Arial"/>
              </a:rPr>
              <a:t>n</a:t>
            </a:r>
            <a:endParaRPr sz="38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48075" y="2047946"/>
            <a:ext cx="2406650" cy="678815"/>
          </a:xfrm>
          <a:prstGeom prst="rect">
            <a:avLst/>
          </a:prstGeom>
          <a:solidFill>
            <a:srgbClr val="5D4675"/>
          </a:solidFill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3800" b="1" spc="-95" dirty="0">
                <a:solidFill>
                  <a:srgbClr val="FBFBFB"/>
                </a:solidFill>
                <a:latin typeface="Arial"/>
                <a:cs typeface="Arial"/>
              </a:rPr>
              <a:t>To</a:t>
            </a:r>
            <a:r>
              <a:rPr sz="3800" b="1" spc="114" dirty="0">
                <a:solidFill>
                  <a:srgbClr val="FBFBFB"/>
                </a:solidFill>
                <a:latin typeface="Arial"/>
                <a:cs typeface="Arial"/>
              </a:rPr>
              <a:t> </a:t>
            </a:r>
            <a:r>
              <a:rPr sz="3800" b="1" spc="40" dirty="0">
                <a:solidFill>
                  <a:srgbClr val="FBFBFB"/>
                </a:solidFill>
                <a:latin typeface="Arial"/>
                <a:cs typeface="Arial"/>
              </a:rPr>
              <a:t>Python</a:t>
            </a:r>
            <a:endParaRPr sz="38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140118" y="1902386"/>
            <a:ext cx="207645" cy="165100"/>
          </a:xfrm>
          <a:custGeom>
            <a:avLst/>
            <a:gdLst/>
            <a:ahLst/>
            <a:cxnLst/>
            <a:rect l="l" t="t" r="r" b="b"/>
            <a:pathLst>
              <a:path w="207645" h="165100">
                <a:moveTo>
                  <a:pt x="0" y="0"/>
                </a:moveTo>
                <a:lnTo>
                  <a:pt x="207540" y="0"/>
                </a:lnTo>
                <a:lnTo>
                  <a:pt x="207540" y="164938"/>
                </a:lnTo>
                <a:lnTo>
                  <a:pt x="0" y="164938"/>
                </a:lnTo>
                <a:lnTo>
                  <a:pt x="0" y="0"/>
                </a:lnTo>
                <a:close/>
              </a:path>
            </a:pathLst>
          </a:custGeom>
          <a:solidFill>
            <a:srgbClr val="C8C8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3241468" y="1894466"/>
            <a:ext cx="36830" cy="1708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950" spc="-95" dirty="0">
                <a:solidFill>
                  <a:srgbClr val="9C9C9C"/>
                </a:solidFill>
                <a:latin typeface="Arial"/>
                <a:cs typeface="Arial"/>
              </a:rPr>
              <a:t>'</a:t>
            </a:r>
            <a:endParaRPr sz="95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833672" y="4981617"/>
            <a:ext cx="1255395" cy="161290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950" b="1" spc="-5" dirty="0">
                <a:solidFill>
                  <a:srgbClr val="6D2D9C"/>
                </a:solidFill>
                <a:latin typeface="Arial"/>
                <a:cs typeface="Arial"/>
                <a:hlinkClick r:id="rId5"/>
              </a:rPr>
              <a:t>www.</a:t>
            </a:r>
            <a:r>
              <a:rPr sz="950" spc="-5" dirty="0">
                <a:solidFill>
                  <a:srgbClr val="6D2D9C"/>
                </a:solidFill>
                <a:latin typeface="Times New Roman"/>
                <a:cs typeface="Times New Roman"/>
                <a:hlinkClick r:id="rId5"/>
              </a:rPr>
              <a:t>i</a:t>
            </a:r>
            <a:r>
              <a:rPr sz="950" b="1" spc="-5" dirty="0">
                <a:solidFill>
                  <a:srgbClr val="6D2D9C"/>
                </a:solidFill>
                <a:latin typeface="Arial"/>
                <a:cs typeface="Arial"/>
                <a:hlinkClick r:id="rId5"/>
              </a:rPr>
              <a:t>nte11ipaat.com</a:t>
            </a:r>
            <a:endParaRPr sz="95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384264" y="1902386"/>
            <a:ext cx="751205" cy="165100"/>
          </a:xfrm>
          <a:prstGeom prst="rect">
            <a:avLst/>
          </a:prstGeom>
          <a:solidFill>
            <a:srgbClr val="DFDFDF"/>
          </a:solidFill>
        </p:spPr>
        <p:txBody>
          <a:bodyPr vert="horz" wrap="square" lIns="0" tIns="508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0"/>
              </a:spcBef>
              <a:tabLst>
                <a:tab pos="213360" algn="l"/>
                <a:tab pos="426720" algn="l"/>
                <a:tab pos="640715" algn="l"/>
              </a:tabLst>
            </a:pPr>
            <a:r>
              <a:rPr sz="950" dirty="0">
                <a:solidFill>
                  <a:srgbClr val="C8C8C8"/>
                </a:solidFill>
                <a:latin typeface="Arial"/>
                <a:cs typeface="Arial"/>
              </a:rPr>
              <a:t>-	-	-	-</a:t>
            </a:r>
            <a:endParaRPr sz="95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287066" y="1738187"/>
            <a:ext cx="1600200" cy="3270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245"/>
              </a:lnSpc>
              <a:spcBef>
                <a:spcPts val="100"/>
              </a:spcBef>
            </a:pPr>
            <a:r>
              <a:rPr sz="1050" b="1" spc="20" dirty="0">
                <a:solidFill>
                  <a:srgbClr val="00AAE8"/>
                </a:solidFill>
                <a:latin typeface="Arial"/>
                <a:cs typeface="Arial"/>
              </a:rPr>
              <a:t>Hardware</a:t>
            </a:r>
            <a:r>
              <a:rPr sz="1050" b="1" spc="-5" dirty="0">
                <a:solidFill>
                  <a:srgbClr val="00AAE8"/>
                </a:solidFill>
                <a:latin typeface="Arial"/>
                <a:cs typeface="Arial"/>
              </a:rPr>
              <a:t> </a:t>
            </a:r>
            <a:r>
              <a:rPr sz="1050" b="1" spc="5" dirty="0">
                <a:solidFill>
                  <a:srgbClr val="00AAE8"/>
                </a:solidFill>
                <a:latin typeface="Arial"/>
                <a:cs typeface="Arial"/>
              </a:rPr>
              <a:t>Programming</a:t>
            </a:r>
            <a:endParaRPr sz="1050">
              <a:latin typeface="Arial"/>
              <a:cs typeface="Arial"/>
            </a:endParaRPr>
          </a:p>
          <a:p>
            <a:pPr marL="848994">
              <a:lnSpc>
                <a:spcPts val="1125"/>
              </a:lnSpc>
            </a:pPr>
            <a:r>
              <a:rPr sz="950" spc="-10" dirty="0">
                <a:solidFill>
                  <a:srgbClr val="7E7E7E"/>
                </a:solidFill>
                <a:latin typeface="Arial"/>
                <a:cs typeface="Arial"/>
              </a:rPr>
              <a:t>Raspberry</a:t>
            </a:r>
            <a:r>
              <a:rPr sz="950" spc="185" dirty="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sz="950" spc="35" dirty="0">
                <a:solidFill>
                  <a:srgbClr val="7E7E7E"/>
                </a:solidFill>
                <a:latin typeface="Arial"/>
                <a:cs typeface="Arial"/>
              </a:rPr>
              <a:t>Pi</a:t>
            </a:r>
            <a:endParaRPr sz="95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461557" y="2455952"/>
            <a:ext cx="334645" cy="3695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250" spc="90" dirty="0">
                <a:latin typeface="Times New Roman"/>
                <a:cs typeface="Times New Roman"/>
              </a:rPr>
              <a:t>03</a:t>
            </a:r>
            <a:endParaRPr sz="225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874936" y="2440681"/>
            <a:ext cx="1553845" cy="632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10160" algn="r">
              <a:lnSpc>
                <a:spcPts val="1245"/>
              </a:lnSpc>
              <a:spcBef>
                <a:spcPts val="100"/>
              </a:spcBef>
            </a:pPr>
            <a:r>
              <a:rPr sz="1050" b="1" spc="20" dirty="0">
                <a:solidFill>
                  <a:srgbClr val="679923"/>
                </a:solidFill>
                <a:latin typeface="Arial"/>
                <a:cs typeface="Arial"/>
              </a:rPr>
              <a:t>Machine Learning,</a:t>
            </a:r>
            <a:r>
              <a:rPr sz="1050" b="1" spc="10" dirty="0">
                <a:solidFill>
                  <a:srgbClr val="679923"/>
                </a:solidFill>
                <a:latin typeface="Arial"/>
                <a:cs typeface="Arial"/>
              </a:rPr>
              <a:t> </a:t>
            </a:r>
            <a:r>
              <a:rPr sz="1050" b="1" spc="40" dirty="0">
                <a:solidFill>
                  <a:srgbClr val="679923"/>
                </a:solidFill>
                <a:latin typeface="Arial"/>
                <a:cs typeface="Arial"/>
              </a:rPr>
              <a:t>DS,</a:t>
            </a:r>
            <a:endParaRPr sz="1050">
              <a:latin typeface="Arial"/>
              <a:cs typeface="Arial"/>
            </a:endParaRPr>
          </a:p>
          <a:p>
            <a:pPr marR="17780" algn="r">
              <a:lnSpc>
                <a:spcPts val="1245"/>
              </a:lnSpc>
            </a:pPr>
            <a:r>
              <a:rPr sz="1050" b="1" spc="70" dirty="0">
                <a:solidFill>
                  <a:srgbClr val="679923"/>
                </a:solidFill>
                <a:latin typeface="Arial"/>
                <a:cs typeface="Arial"/>
              </a:rPr>
              <a:t>Deep</a:t>
            </a:r>
            <a:r>
              <a:rPr sz="1050" b="1" spc="-130" dirty="0">
                <a:solidFill>
                  <a:srgbClr val="679923"/>
                </a:solidFill>
                <a:latin typeface="Arial"/>
                <a:cs typeface="Arial"/>
              </a:rPr>
              <a:t> </a:t>
            </a:r>
            <a:r>
              <a:rPr sz="1050" b="1" spc="25" dirty="0">
                <a:solidFill>
                  <a:srgbClr val="679923"/>
                </a:solidFill>
                <a:latin typeface="Arial"/>
                <a:cs typeface="Arial"/>
              </a:rPr>
              <a:t>Learning</a:t>
            </a:r>
            <a:endParaRPr sz="1050">
              <a:latin typeface="Arial"/>
              <a:cs typeface="Arial"/>
            </a:endParaRPr>
          </a:p>
          <a:p>
            <a:pPr marR="5080" algn="r">
              <a:lnSpc>
                <a:spcPts val="1100"/>
              </a:lnSpc>
              <a:spcBef>
                <a:spcPts val="90"/>
              </a:spcBef>
            </a:pPr>
            <a:r>
              <a:rPr sz="950" spc="5" dirty="0">
                <a:solidFill>
                  <a:srgbClr val="7E7E7E"/>
                </a:solidFill>
                <a:latin typeface="Arial"/>
                <a:cs typeface="Arial"/>
              </a:rPr>
              <a:t>sklearn, </a:t>
            </a:r>
            <a:r>
              <a:rPr sz="950" spc="-10" dirty="0">
                <a:solidFill>
                  <a:srgbClr val="7E7E7E"/>
                </a:solidFill>
                <a:latin typeface="Arial"/>
                <a:cs typeface="Arial"/>
              </a:rPr>
              <a:t>tensorflow, </a:t>
            </a:r>
            <a:r>
              <a:rPr sz="950" spc="80" dirty="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sz="950" spc="-5" dirty="0">
                <a:solidFill>
                  <a:srgbClr val="7E7E7E"/>
                </a:solidFill>
                <a:latin typeface="Arial"/>
                <a:cs typeface="Arial"/>
              </a:rPr>
              <a:t>theano,</a:t>
            </a:r>
            <a:endParaRPr sz="950">
              <a:latin typeface="Arial"/>
              <a:cs typeface="Arial"/>
            </a:endParaRPr>
          </a:p>
          <a:p>
            <a:pPr marR="5080" algn="r">
              <a:lnSpc>
                <a:spcPts val="1100"/>
              </a:lnSpc>
            </a:pPr>
            <a:r>
              <a:rPr sz="950" spc="-5" dirty="0">
                <a:solidFill>
                  <a:srgbClr val="7E7E7E"/>
                </a:solidFill>
                <a:latin typeface="Arial"/>
                <a:cs typeface="Arial"/>
              </a:rPr>
              <a:t>Spark</a:t>
            </a:r>
            <a:endParaRPr sz="95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609953" y="3058416"/>
            <a:ext cx="2067560" cy="5734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55575">
              <a:lnSpc>
                <a:spcPts val="3204"/>
              </a:lnSpc>
              <a:spcBef>
                <a:spcPts val="105"/>
              </a:spcBef>
              <a:tabLst>
                <a:tab pos="1354455" algn="l"/>
              </a:tabLst>
            </a:pPr>
            <a:r>
              <a:rPr sz="1050" b="1" spc="30" dirty="0">
                <a:solidFill>
                  <a:srgbClr val="E97C0C"/>
                </a:solidFill>
                <a:latin typeface="Arial"/>
                <a:cs typeface="Arial"/>
              </a:rPr>
              <a:t>WebApplicatior	</a:t>
            </a:r>
            <a:r>
              <a:rPr sz="2250" b="1" spc="80" dirty="0">
                <a:latin typeface="Times New Roman"/>
                <a:cs typeface="Times New Roman"/>
              </a:rPr>
              <a:t>01</a:t>
            </a:r>
            <a:r>
              <a:rPr sz="2250" b="1" spc="-285" dirty="0">
                <a:latin typeface="Times New Roman"/>
                <a:cs typeface="Times New Roman"/>
              </a:rPr>
              <a:t> </a:t>
            </a:r>
            <a:r>
              <a:rPr sz="2700" b="1" u="heavy" spc="-540" dirty="0">
                <a:solidFill>
                  <a:srgbClr val="E28E36"/>
                </a:solidFill>
                <a:uFill>
                  <a:solidFill>
                    <a:srgbClr val="E28E36"/>
                  </a:solidFill>
                </a:uFill>
                <a:latin typeface="Arial"/>
                <a:cs typeface="Arial"/>
              </a:rPr>
              <a:t>CJ)</a:t>
            </a:r>
            <a:endParaRPr sz="2700">
              <a:latin typeface="Arial"/>
              <a:cs typeface="Arial"/>
            </a:endParaRPr>
          </a:p>
          <a:p>
            <a:pPr marL="12700">
              <a:lnSpc>
                <a:spcPts val="1105"/>
              </a:lnSpc>
            </a:pPr>
            <a:r>
              <a:rPr sz="950" spc="-15" dirty="0">
                <a:solidFill>
                  <a:srgbClr val="7E7E7E"/>
                </a:solidFill>
                <a:latin typeface="Arial"/>
                <a:cs typeface="Arial"/>
              </a:rPr>
              <a:t>Django, </a:t>
            </a:r>
            <a:r>
              <a:rPr sz="950" spc="10" dirty="0">
                <a:solidFill>
                  <a:srgbClr val="7E7E7E"/>
                </a:solidFill>
                <a:latin typeface="Arial"/>
                <a:cs typeface="Arial"/>
              </a:rPr>
              <a:t>Flask,</a:t>
            </a:r>
            <a:r>
              <a:rPr sz="950" spc="-35" dirty="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sz="950" spc="-20" dirty="0">
                <a:solidFill>
                  <a:srgbClr val="7E7E7E"/>
                </a:solidFill>
                <a:latin typeface="Arial"/>
                <a:cs typeface="Arial"/>
              </a:rPr>
              <a:t>Tornado</a:t>
            </a:r>
            <a:endParaRPr sz="95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525726" y="2693705"/>
            <a:ext cx="1355090" cy="361315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25"/>
              </a:spcBef>
            </a:pPr>
            <a:r>
              <a:rPr sz="1050" b="1" spc="30" dirty="0">
                <a:solidFill>
                  <a:srgbClr val="1A5679"/>
                </a:solidFill>
                <a:latin typeface="Arial"/>
                <a:cs typeface="Arial"/>
              </a:rPr>
              <a:t>Cloud </a:t>
            </a:r>
            <a:r>
              <a:rPr sz="1050" b="1" spc="20" dirty="0">
                <a:solidFill>
                  <a:srgbClr val="1A5679"/>
                </a:solidFill>
                <a:latin typeface="Arial"/>
                <a:cs typeface="Arial"/>
              </a:rPr>
              <a:t>and</a:t>
            </a:r>
            <a:r>
              <a:rPr sz="1050" b="1" spc="-45" dirty="0">
                <a:solidFill>
                  <a:srgbClr val="1A5679"/>
                </a:solidFill>
                <a:latin typeface="Arial"/>
                <a:cs typeface="Arial"/>
              </a:rPr>
              <a:t> </a:t>
            </a:r>
            <a:r>
              <a:rPr sz="1050" b="1" spc="55" dirty="0">
                <a:solidFill>
                  <a:srgbClr val="1A5679"/>
                </a:solidFill>
                <a:latin typeface="Arial"/>
                <a:cs typeface="Arial"/>
              </a:rPr>
              <a:t>DevOps</a:t>
            </a:r>
            <a:endParaRPr sz="10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950" dirty="0">
                <a:solidFill>
                  <a:srgbClr val="7E7E7E"/>
                </a:solidFill>
                <a:latin typeface="Arial"/>
                <a:cs typeface="Arial"/>
              </a:rPr>
              <a:t>OpenStack </a:t>
            </a:r>
            <a:r>
              <a:rPr sz="950" spc="20" dirty="0">
                <a:solidFill>
                  <a:srgbClr val="7E7E7E"/>
                </a:solidFill>
                <a:latin typeface="Arial"/>
                <a:cs typeface="Arial"/>
              </a:rPr>
              <a:t>APls,</a:t>
            </a:r>
            <a:r>
              <a:rPr sz="950" spc="-120" dirty="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sz="950" spc="-5" dirty="0">
                <a:solidFill>
                  <a:srgbClr val="7E7E7E"/>
                </a:solidFill>
                <a:latin typeface="Arial"/>
                <a:cs typeface="Arial"/>
              </a:rPr>
              <a:t>Fabric</a:t>
            </a:r>
            <a:endParaRPr sz="95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043525" y="3413238"/>
            <a:ext cx="1363980" cy="386715"/>
          </a:xfrm>
          <a:prstGeom prst="rect">
            <a:avLst/>
          </a:prstGeom>
        </p:spPr>
        <p:txBody>
          <a:bodyPr vert="horz" wrap="square" lIns="0" tIns="41910" rIns="0" bIns="0" rtlCol="0">
            <a:spAutoFit/>
          </a:bodyPr>
          <a:lstStyle/>
          <a:p>
            <a:pPr marL="27305">
              <a:lnSpc>
                <a:spcPct val="100000"/>
              </a:lnSpc>
              <a:spcBef>
                <a:spcPts val="330"/>
              </a:spcBef>
            </a:pPr>
            <a:r>
              <a:rPr sz="1050" b="1" spc="25" dirty="0">
                <a:solidFill>
                  <a:srgbClr val="5E4677"/>
                </a:solidFill>
                <a:latin typeface="Arial"/>
                <a:cs typeface="Arial"/>
              </a:rPr>
              <a:t>Desktop</a:t>
            </a:r>
            <a:r>
              <a:rPr sz="1050" b="1" spc="-55" dirty="0">
                <a:solidFill>
                  <a:srgbClr val="5E4677"/>
                </a:solidFill>
                <a:latin typeface="Arial"/>
                <a:cs typeface="Arial"/>
              </a:rPr>
              <a:t> </a:t>
            </a:r>
            <a:r>
              <a:rPr sz="1050" b="1" dirty="0">
                <a:solidFill>
                  <a:srgbClr val="5E4677"/>
                </a:solidFill>
                <a:latin typeface="Arial"/>
                <a:cs typeface="Arial"/>
              </a:rPr>
              <a:t>Application</a:t>
            </a:r>
            <a:endParaRPr sz="10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10"/>
              </a:spcBef>
            </a:pPr>
            <a:r>
              <a:rPr sz="950" spc="5" dirty="0">
                <a:solidFill>
                  <a:srgbClr val="7E7E7E"/>
                </a:solidFill>
                <a:latin typeface="Arial"/>
                <a:cs typeface="Arial"/>
              </a:rPr>
              <a:t>PyGTK,</a:t>
            </a:r>
            <a:r>
              <a:rPr sz="950" spc="105" dirty="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sz="950" spc="-10" dirty="0">
                <a:solidFill>
                  <a:srgbClr val="7E7E7E"/>
                </a:solidFill>
                <a:latin typeface="Arial"/>
                <a:cs typeface="Arial"/>
              </a:rPr>
              <a:t>Cocoa</a:t>
            </a:r>
            <a:endParaRPr sz="9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18125" y="4939351"/>
            <a:ext cx="1259840" cy="1746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950" b="1" spc="25" dirty="0">
                <a:solidFill>
                  <a:srgbClr val="6F2F9E"/>
                </a:solidFill>
                <a:latin typeface="Arial"/>
                <a:cs typeface="Arial"/>
                <a:hlinkClick r:id="rId2"/>
              </a:rPr>
              <a:t>www.intellipaat.com</a:t>
            </a:r>
            <a:endParaRPr sz="95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482724" y="1524"/>
            <a:ext cx="6661275" cy="51419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1524"/>
            <a:ext cx="3333750" cy="51419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3232785" cy="1367790"/>
          </a:xfrm>
          <a:custGeom>
            <a:avLst/>
            <a:gdLst/>
            <a:ahLst/>
            <a:cxnLst/>
            <a:rect l="l" t="t" r="r" b="b"/>
            <a:pathLst>
              <a:path w="3232785" h="1367790">
                <a:moveTo>
                  <a:pt x="0" y="1367658"/>
                </a:moveTo>
                <a:lnTo>
                  <a:pt x="3232282" y="1367658"/>
                </a:lnTo>
                <a:lnTo>
                  <a:pt x="3232282" y="0"/>
                </a:lnTo>
                <a:lnTo>
                  <a:pt x="0" y="0"/>
                </a:lnTo>
                <a:lnTo>
                  <a:pt x="0" y="1367658"/>
                </a:lnTo>
                <a:close/>
              </a:path>
            </a:pathLst>
          </a:custGeom>
          <a:solidFill>
            <a:srgbClr val="2F233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2700527"/>
            <a:ext cx="3232785" cy="2443480"/>
          </a:xfrm>
          <a:custGeom>
            <a:avLst/>
            <a:gdLst/>
            <a:ahLst/>
            <a:cxnLst/>
            <a:rect l="l" t="t" r="r" b="b"/>
            <a:pathLst>
              <a:path w="3232785" h="2443479">
                <a:moveTo>
                  <a:pt x="0" y="2442972"/>
                </a:moveTo>
                <a:lnTo>
                  <a:pt x="3232282" y="2442972"/>
                </a:lnTo>
                <a:lnTo>
                  <a:pt x="3232282" y="0"/>
                </a:lnTo>
                <a:lnTo>
                  <a:pt x="0" y="0"/>
                </a:lnTo>
                <a:lnTo>
                  <a:pt x="0" y="2442972"/>
                </a:lnTo>
                <a:close/>
              </a:path>
            </a:pathLst>
          </a:custGeom>
          <a:solidFill>
            <a:srgbClr val="2F233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0" y="1367658"/>
            <a:ext cx="3232785" cy="1332865"/>
          </a:xfrm>
          <a:custGeom>
            <a:avLst/>
            <a:gdLst/>
            <a:ahLst/>
            <a:cxnLst/>
            <a:rect l="l" t="t" r="r" b="b"/>
            <a:pathLst>
              <a:path w="3232785" h="1332864">
                <a:moveTo>
                  <a:pt x="0" y="1332869"/>
                </a:moveTo>
                <a:lnTo>
                  <a:pt x="3232282" y="1332869"/>
                </a:lnTo>
                <a:lnTo>
                  <a:pt x="3232282" y="0"/>
                </a:lnTo>
                <a:lnTo>
                  <a:pt x="0" y="0"/>
                </a:lnTo>
                <a:lnTo>
                  <a:pt x="0" y="1332869"/>
                </a:lnTo>
                <a:close/>
              </a:path>
            </a:pathLst>
          </a:custGeom>
          <a:solidFill>
            <a:srgbClr val="5F47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0" y="1326829"/>
            <a:ext cx="3232785" cy="1186180"/>
          </a:xfrm>
          <a:prstGeom prst="rect">
            <a:avLst/>
          </a:prstGeom>
        </p:spPr>
        <p:txBody>
          <a:bodyPr vert="horz" wrap="square" lIns="0" tIns="75565" rIns="0" bIns="0" rtlCol="0">
            <a:spAutoFit/>
          </a:bodyPr>
          <a:lstStyle/>
          <a:p>
            <a:pPr marL="85725" marR="1273175">
              <a:lnSpc>
                <a:spcPts val="4360"/>
              </a:lnSpc>
              <a:spcBef>
                <a:spcPts val="595"/>
              </a:spcBef>
            </a:pPr>
            <a:r>
              <a:rPr sz="3950" b="1" spc="-10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3950" b="1" spc="-25" dirty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sz="3950" b="1" spc="3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3950" b="1" spc="-20" dirty="0">
                <a:solidFill>
                  <a:srgbClr val="FFFFFF"/>
                </a:solidFill>
                <a:latin typeface="Arial"/>
                <a:cs typeface="Arial"/>
              </a:rPr>
              <a:t>hon</a:t>
            </a:r>
            <a:r>
              <a:rPr sz="3950" b="1" spc="5" dirty="0">
                <a:solidFill>
                  <a:srgbClr val="FFFFFF"/>
                </a:solidFill>
                <a:latin typeface="Arial"/>
                <a:cs typeface="Arial"/>
              </a:rPr>
              <a:t>: </a:t>
            </a:r>
            <a:r>
              <a:rPr sz="395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950" b="1" spc="-10" dirty="0">
                <a:solidFill>
                  <a:srgbClr val="FFFFFF"/>
                </a:solidFill>
                <a:latin typeface="Arial"/>
                <a:cs typeface="Arial"/>
              </a:rPr>
              <a:t>Arrays</a:t>
            </a:r>
            <a:endParaRPr sz="395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46837" y="67476"/>
            <a:ext cx="1275969" cy="51036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378556" y="34680"/>
            <a:ext cx="765444" cy="54532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997177" y="1524"/>
            <a:ext cx="147320" cy="578485"/>
          </a:xfrm>
          <a:custGeom>
            <a:avLst/>
            <a:gdLst/>
            <a:ahLst/>
            <a:cxnLst/>
            <a:rect l="l" t="t" r="r" b="b"/>
            <a:pathLst>
              <a:path w="147320" h="578485">
                <a:moveTo>
                  <a:pt x="0" y="578479"/>
                </a:moveTo>
                <a:lnTo>
                  <a:pt x="146821" y="578479"/>
                </a:lnTo>
                <a:lnTo>
                  <a:pt x="146821" y="0"/>
                </a:lnTo>
                <a:lnTo>
                  <a:pt x="0" y="0"/>
                </a:lnTo>
                <a:lnTo>
                  <a:pt x="0" y="57847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468258" y="684153"/>
            <a:ext cx="2628265" cy="523240"/>
          </a:xfrm>
          <a:custGeom>
            <a:avLst/>
            <a:gdLst/>
            <a:ahLst/>
            <a:cxnLst/>
            <a:rect l="l" t="t" r="r" b="b"/>
            <a:pathLst>
              <a:path w="2628265" h="523240">
                <a:moveTo>
                  <a:pt x="0" y="523219"/>
                </a:moveTo>
                <a:lnTo>
                  <a:pt x="2627757" y="523219"/>
                </a:lnTo>
                <a:lnTo>
                  <a:pt x="2627757" y="0"/>
                </a:lnTo>
                <a:lnTo>
                  <a:pt x="0" y="0"/>
                </a:lnTo>
                <a:lnTo>
                  <a:pt x="0" y="523219"/>
                </a:lnTo>
                <a:close/>
              </a:path>
            </a:pathLst>
          </a:custGeom>
          <a:solidFill>
            <a:srgbClr val="000000">
              <a:alpha val="32156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3550668" y="708973"/>
            <a:ext cx="1400175" cy="452755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204"/>
              </a:spcBef>
            </a:pPr>
            <a:r>
              <a:rPr sz="1400" spc="-15" dirty="0">
                <a:solidFill>
                  <a:srgbClr val="FFFFFF"/>
                </a:solidFill>
                <a:latin typeface="Consolas"/>
                <a:cs typeface="Consolas"/>
              </a:rPr>
              <a:t>&gt;&gt;&gt;x </a:t>
            </a:r>
            <a:r>
              <a:rPr sz="1400" spc="15" dirty="0">
                <a:solidFill>
                  <a:srgbClr val="FFFFFF"/>
                </a:solidFill>
                <a:latin typeface="Consolas"/>
                <a:cs typeface="Consolas"/>
              </a:rPr>
              <a:t>=</a:t>
            </a:r>
            <a:r>
              <a:rPr sz="1400" spc="-4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cars[0]  </a:t>
            </a:r>
            <a:r>
              <a:rPr sz="1400" spc="-20" dirty="0">
                <a:solidFill>
                  <a:srgbClr val="FFFFFF"/>
                </a:solidFill>
                <a:latin typeface="Consolas"/>
                <a:cs typeface="Consolas"/>
              </a:rPr>
              <a:t>Ford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114659" y="228600"/>
            <a:ext cx="2343149" cy="78105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124200" y="295275"/>
            <a:ext cx="2419350" cy="69532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468258" y="235335"/>
            <a:ext cx="2023745" cy="456565"/>
          </a:xfrm>
          <a:custGeom>
            <a:avLst/>
            <a:gdLst/>
            <a:ahLst/>
            <a:cxnLst/>
            <a:rect l="l" t="t" r="r" b="b"/>
            <a:pathLst>
              <a:path w="2023745" h="456565">
                <a:moveTo>
                  <a:pt x="1947153" y="0"/>
                </a:moveTo>
                <a:lnTo>
                  <a:pt x="76047" y="0"/>
                </a:lnTo>
                <a:lnTo>
                  <a:pt x="46432" y="5972"/>
                </a:lnTo>
                <a:lnTo>
                  <a:pt x="22261" y="22265"/>
                </a:lnTo>
                <a:lnTo>
                  <a:pt x="5971" y="46445"/>
                </a:lnTo>
                <a:lnTo>
                  <a:pt x="0" y="76078"/>
                </a:lnTo>
                <a:lnTo>
                  <a:pt x="0" y="380359"/>
                </a:lnTo>
                <a:lnTo>
                  <a:pt x="5971" y="409979"/>
                </a:lnTo>
                <a:lnTo>
                  <a:pt x="22261" y="434160"/>
                </a:lnTo>
                <a:lnTo>
                  <a:pt x="46432" y="450461"/>
                </a:lnTo>
                <a:lnTo>
                  <a:pt x="76047" y="456438"/>
                </a:lnTo>
                <a:lnTo>
                  <a:pt x="1947153" y="456438"/>
                </a:lnTo>
                <a:lnTo>
                  <a:pt x="1976721" y="450461"/>
                </a:lnTo>
                <a:lnTo>
                  <a:pt x="2000909" y="434160"/>
                </a:lnTo>
                <a:lnTo>
                  <a:pt x="2017238" y="409979"/>
                </a:lnTo>
                <a:lnTo>
                  <a:pt x="2023231" y="380359"/>
                </a:lnTo>
                <a:lnTo>
                  <a:pt x="2023231" y="76078"/>
                </a:lnTo>
                <a:lnTo>
                  <a:pt x="2017238" y="46445"/>
                </a:lnTo>
                <a:lnTo>
                  <a:pt x="2000909" y="22265"/>
                </a:lnTo>
                <a:lnTo>
                  <a:pt x="1976721" y="5972"/>
                </a:lnTo>
                <a:lnTo>
                  <a:pt x="1947153" y="0"/>
                </a:lnTo>
                <a:close/>
              </a:path>
            </a:pathLst>
          </a:custGeom>
          <a:solidFill>
            <a:srgbClr val="6B9E24">
              <a:alpha val="7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xfrm>
            <a:off x="3572893" y="335212"/>
            <a:ext cx="1831975" cy="24320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400" spc="15" dirty="0">
                <a:solidFill>
                  <a:srgbClr val="FFFFFF"/>
                </a:solidFill>
              </a:rPr>
              <a:t>Accessing </a:t>
            </a:r>
            <a:r>
              <a:rPr sz="1400" spc="-15" dirty="0">
                <a:solidFill>
                  <a:srgbClr val="FFFFFF"/>
                </a:solidFill>
              </a:rPr>
              <a:t>the</a:t>
            </a:r>
            <a:r>
              <a:rPr sz="1400" spc="-225" dirty="0">
                <a:solidFill>
                  <a:srgbClr val="FFFFFF"/>
                </a:solidFill>
              </a:rPr>
              <a:t> </a:t>
            </a:r>
            <a:r>
              <a:rPr sz="1400" spc="15" dirty="0">
                <a:solidFill>
                  <a:srgbClr val="FFFFFF"/>
                </a:solidFill>
              </a:rPr>
              <a:t>element</a:t>
            </a:r>
            <a:endParaRPr sz="1400"/>
          </a:p>
        </p:txBody>
      </p:sp>
      <p:sp>
        <p:nvSpPr>
          <p:cNvPr id="18" name="object 18"/>
          <p:cNvSpPr/>
          <p:nvPr/>
        </p:nvSpPr>
        <p:spPr>
          <a:xfrm>
            <a:off x="3468258" y="1815166"/>
            <a:ext cx="2628265" cy="739140"/>
          </a:xfrm>
          <a:custGeom>
            <a:avLst/>
            <a:gdLst/>
            <a:ahLst/>
            <a:cxnLst/>
            <a:rect l="l" t="t" r="r" b="b"/>
            <a:pathLst>
              <a:path w="2628265" h="739139">
                <a:moveTo>
                  <a:pt x="0" y="738676"/>
                </a:moveTo>
                <a:lnTo>
                  <a:pt x="2627757" y="738676"/>
                </a:lnTo>
                <a:lnTo>
                  <a:pt x="2627757" y="0"/>
                </a:lnTo>
                <a:lnTo>
                  <a:pt x="0" y="0"/>
                </a:lnTo>
                <a:lnTo>
                  <a:pt x="0" y="738676"/>
                </a:lnTo>
                <a:close/>
              </a:path>
            </a:pathLst>
          </a:custGeom>
          <a:solidFill>
            <a:srgbClr val="000000">
              <a:alpha val="32156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3550668" y="1842068"/>
            <a:ext cx="1990089" cy="66294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ts val="1664"/>
              </a:lnSpc>
              <a:spcBef>
                <a:spcPts val="125"/>
              </a:spcBef>
            </a:pPr>
            <a:r>
              <a:rPr sz="1400" spc="-10" dirty="0">
                <a:solidFill>
                  <a:srgbClr val="FFFFFF"/>
                </a:solidFill>
                <a:latin typeface="Consolas"/>
                <a:cs typeface="Consolas"/>
              </a:rPr>
              <a:t>&gt;&gt;&gt;cars[0] </a:t>
            </a:r>
            <a:r>
              <a:rPr sz="1400" spc="15" dirty="0">
                <a:solidFill>
                  <a:srgbClr val="FFFFFF"/>
                </a:solidFill>
                <a:latin typeface="Consolas"/>
                <a:cs typeface="Consolas"/>
              </a:rPr>
              <a:t>=</a:t>
            </a: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 “Honda”</a:t>
            </a:r>
            <a:endParaRPr sz="1400">
              <a:latin typeface="Consolas"/>
              <a:cs typeface="Consolas"/>
            </a:endParaRPr>
          </a:p>
          <a:p>
            <a:pPr marL="12700" marR="299720">
              <a:lnSpc>
                <a:spcPts val="1650"/>
              </a:lnSpc>
              <a:spcBef>
                <a:spcPts val="70"/>
              </a:spcBef>
            </a:pP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&gt;&gt;&gt;print(cars[0])  Honda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3114659" y="1362075"/>
            <a:ext cx="2343149" cy="78105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143250" y="1428750"/>
            <a:ext cx="2371725" cy="69532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468258" y="1366265"/>
            <a:ext cx="2023745" cy="456565"/>
          </a:xfrm>
          <a:custGeom>
            <a:avLst/>
            <a:gdLst/>
            <a:ahLst/>
            <a:cxnLst/>
            <a:rect l="l" t="t" r="r" b="b"/>
            <a:pathLst>
              <a:path w="2023745" h="456564">
                <a:moveTo>
                  <a:pt x="1947153" y="0"/>
                </a:moveTo>
                <a:lnTo>
                  <a:pt x="76047" y="0"/>
                </a:lnTo>
                <a:lnTo>
                  <a:pt x="46432" y="5993"/>
                </a:lnTo>
                <a:lnTo>
                  <a:pt x="22261" y="22322"/>
                </a:lnTo>
                <a:lnTo>
                  <a:pt x="5971" y="46510"/>
                </a:lnTo>
                <a:lnTo>
                  <a:pt x="0" y="76078"/>
                </a:lnTo>
                <a:lnTo>
                  <a:pt x="0" y="380481"/>
                </a:lnTo>
                <a:lnTo>
                  <a:pt x="5971" y="410101"/>
                </a:lnTo>
                <a:lnTo>
                  <a:pt x="22261" y="434282"/>
                </a:lnTo>
                <a:lnTo>
                  <a:pt x="46432" y="450583"/>
                </a:lnTo>
                <a:lnTo>
                  <a:pt x="76047" y="456559"/>
                </a:lnTo>
                <a:lnTo>
                  <a:pt x="1947153" y="456559"/>
                </a:lnTo>
                <a:lnTo>
                  <a:pt x="1976721" y="450583"/>
                </a:lnTo>
                <a:lnTo>
                  <a:pt x="2000909" y="434282"/>
                </a:lnTo>
                <a:lnTo>
                  <a:pt x="2017238" y="410101"/>
                </a:lnTo>
                <a:lnTo>
                  <a:pt x="2023231" y="380481"/>
                </a:lnTo>
                <a:lnTo>
                  <a:pt x="2023231" y="76078"/>
                </a:lnTo>
                <a:lnTo>
                  <a:pt x="2017238" y="46510"/>
                </a:lnTo>
                <a:lnTo>
                  <a:pt x="2000909" y="22322"/>
                </a:lnTo>
                <a:lnTo>
                  <a:pt x="1976721" y="5993"/>
                </a:lnTo>
                <a:lnTo>
                  <a:pt x="1947153" y="0"/>
                </a:lnTo>
                <a:close/>
              </a:path>
            </a:pathLst>
          </a:custGeom>
          <a:solidFill>
            <a:srgbClr val="6B9E24">
              <a:alpha val="7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3591943" y="1468434"/>
            <a:ext cx="1783714" cy="24320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Modifying </a:t>
            </a:r>
            <a:r>
              <a:rPr sz="1400" spc="-15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14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15" dirty="0">
                <a:solidFill>
                  <a:srgbClr val="FFFFFF"/>
                </a:solidFill>
                <a:latin typeface="Arial"/>
                <a:cs typeface="Arial"/>
              </a:rPr>
              <a:t>element</a:t>
            </a:r>
            <a:endParaRPr sz="1400">
              <a:latin typeface="Arial"/>
              <a:cs typeface="Arial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3468258" y="3181624"/>
            <a:ext cx="2628265" cy="523240"/>
          </a:xfrm>
          <a:custGeom>
            <a:avLst/>
            <a:gdLst/>
            <a:ahLst/>
            <a:cxnLst/>
            <a:rect l="l" t="t" r="r" b="b"/>
            <a:pathLst>
              <a:path w="2628265" h="523239">
                <a:moveTo>
                  <a:pt x="0" y="523219"/>
                </a:moveTo>
                <a:lnTo>
                  <a:pt x="2627757" y="523219"/>
                </a:lnTo>
                <a:lnTo>
                  <a:pt x="2627757" y="0"/>
                </a:lnTo>
                <a:lnTo>
                  <a:pt x="0" y="0"/>
                </a:lnTo>
                <a:lnTo>
                  <a:pt x="0" y="523219"/>
                </a:lnTo>
                <a:close/>
              </a:path>
            </a:pathLst>
          </a:custGeom>
          <a:solidFill>
            <a:srgbClr val="000000">
              <a:alpha val="32156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3550668" y="3210875"/>
            <a:ext cx="1592580" cy="453390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12700" marR="5080">
              <a:lnSpc>
                <a:spcPts val="1660"/>
              </a:lnSpc>
              <a:spcBef>
                <a:spcPts val="200"/>
              </a:spcBef>
            </a:pPr>
            <a:r>
              <a:rPr sz="1400" spc="-15" dirty="0">
                <a:solidFill>
                  <a:srgbClr val="FFFFFF"/>
                </a:solidFill>
                <a:latin typeface="Consolas"/>
                <a:cs typeface="Consolas"/>
              </a:rPr>
              <a:t>&gt;&gt;&gt;x </a:t>
            </a:r>
            <a:r>
              <a:rPr sz="1400" spc="15" dirty="0">
                <a:solidFill>
                  <a:srgbClr val="FFFFFF"/>
                </a:solidFill>
                <a:latin typeface="Consolas"/>
                <a:cs typeface="Consolas"/>
              </a:rPr>
              <a:t>=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len(cars)  </a:t>
            </a:r>
            <a:r>
              <a:rPr sz="1400" spc="15" dirty="0">
                <a:solidFill>
                  <a:srgbClr val="FFFFFF"/>
                </a:solidFill>
                <a:latin typeface="Consolas"/>
                <a:cs typeface="Consolas"/>
              </a:rPr>
              <a:t>3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3114659" y="2724150"/>
            <a:ext cx="2343149" cy="78105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429000" y="2790825"/>
            <a:ext cx="1771650" cy="69532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468258" y="2732663"/>
            <a:ext cx="2023745" cy="456565"/>
          </a:xfrm>
          <a:custGeom>
            <a:avLst/>
            <a:gdLst/>
            <a:ahLst/>
            <a:cxnLst/>
            <a:rect l="l" t="t" r="r" b="b"/>
            <a:pathLst>
              <a:path w="2023745" h="456564">
                <a:moveTo>
                  <a:pt x="1947153" y="0"/>
                </a:moveTo>
                <a:lnTo>
                  <a:pt x="76047" y="0"/>
                </a:lnTo>
                <a:lnTo>
                  <a:pt x="46432" y="5994"/>
                </a:lnTo>
                <a:lnTo>
                  <a:pt x="22261" y="22334"/>
                </a:lnTo>
                <a:lnTo>
                  <a:pt x="5971" y="46557"/>
                </a:lnTo>
                <a:lnTo>
                  <a:pt x="0" y="76200"/>
                </a:lnTo>
                <a:lnTo>
                  <a:pt x="0" y="380487"/>
                </a:lnTo>
                <a:lnTo>
                  <a:pt x="5971" y="410109"/>
                </a:lnTo>
                <a:lnTo>
                  <a:pt x="22261" y="434287"/>
                </a:lnTo>
                <a:lnTo>
                  <a:pt x="46432" y="450583"/>
                </a:lnTo>
                <a:lnTo>
                  <a:pt x="76047" y="456556"/>
                </a:lnTo>
                <a:lnTo>
                  <a:pt x="1947153" y="456556"/>
                </a:lnTo>
                <a:lnTo>
                  <a:pt x="1976721" y="450583"/>
                </a:lnTo>
                <a:lnTo>
                  <a:pt x="2000909" y="434287"/>
                </a:lnTo>
                <a:lnTo>
                  <a:pt x="2017238" y="410109"/>
                </a:lnTo>
                <a:lnTo>
                  <a:pt x="2023231" y="380487"/>
                </a:lnTo>
                <a:lnTo>
                  <a:pt x="2023231" y="76200"/>
                </a:lnTo>
                <a:lnTo>
                  <a:pt x="2017238" y="46557"/>
                </a:lnTo>
                <a:lnTo>
                  <a:pt x="2000909" y="22334"/>
                </a:lnTo>
                <a:lnTo>
                  <a:pt x="1976721" y="5994"/>
                </a:lnTo>
                <a:lnTo>
                  <a:pt x="1947153" y="0"/>
                </a:lnTo>
                <a:close/>
              </a:path>
            </a:pathLst>
          </a:custGeom>
          <a:solidFill>
            <a:srgbClr val="6B9E24">
              <a:alpha val="7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3877948" y="2837114"/>
            <a:ext cx="1212850" cy="24320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400" spc="15" dirty="0">
                <a:solidFill>
                  <a:srgbClr val="FFFFFF"/>
                </a:solidFill>
                <a:latin typeface="Arial"/>
                <a:cs typeface="Arial"/>
              </a:rPr>
              <a:t>Length </a:t>
            </a:r>
            <a:r>
              <a:rPr sz="1400" spc="25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1400" spc="-2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-20" dirty="0">
                <a:solidFill>
                  <a:srgbClr val="FFFFFF"/>
                </a:solidFill>
                <a:latin typeface="Arial"/>
                <a:cs typeface="Arial"/>
              </a:rPr>
              <a:t>array</a:t>
            </a:r>
            <a:endParaRPr sz="1400">
              <a:latin typeface="Arial"/>
              <a:cs typeface="Arial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3468258" y="4323826"/>
            <a:ext cx="2628265" cy="523240"/>
          </a:xfrm>
          <a:custGeom>
            <a:avLst/>
            <a:gdLst/>
            <a:ahLst/>
            <a:cxnLst/>
            <a:rect l="l" t="t" r="r" b="b"/>
            <a:pathLst>
              <a:path w="2628265" h="523239">
                <a:moveTo>
                  <a:pt x="0" y="523219"/>
                </a:moveTo>
                <a:lnTo>
                  <a:pt x="2627757" y="523219"/>
                </a:lnTo>
                <a:lnTo>
                  <a:pt x="2627757" y="0"/>
                </a:lnTo>
                <a:lnTo>
                  <a:pt x="0" y="0"/>
                </a:lnTo>
                <a:lnTo>
                  <a:pt x="0" y="523219"/>
                </a:lnTo>
                <a:close/>
              </a:path>
            </a:pathLst>
          </a:custGeom>
          <a:solidFill>
            <a:srgbClr val="000000">
              <a:alpha val="32156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3550668" y="4355146"/>
            <a:ext cx="1400175" cy="453390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203200" marR="5080" indent="-191135">
              <a:lnSpc>
                <a:spcPts val="1650"/>
              </a:lnSpc>
              <a:spcBef>
                <a:spcPts val="204"/>
              </a:spcBef>
            </a:pPr>
            <a:r>
              <a:rPr sz="1400" spc="-15" dirty="0">
                <a:solidFill>
                  <a:srgbClr val="FFFFFF"/>
                </a:solidFill>
                <a:latin typeface="Consolas"/>
                <a:cs typeface="Consolas"/>
              </a:rPr>
              <a:t>for </a:t>
            </a:r>
            <a:r>
              <a:rPr sz="1400" spc="15" dirty="0">
                <a:solidFill>
                  <a:srgbClr val="FFFFFF"/>
                </a:solidFill>
                <a:latin typeface="Consolas"/>
                <a:cs typeface="Consolas"/>
              </a:rPr>
              <a:t>x </a:t>
            </a:r>
            <a:r>
              <a:rPr sz="1400" spc="30" dirty="0">
                <a:solidFill>
                  <a:srgbClr val="FFFFFF"/>
                </a:solidFill>
                <a:latin typeface="Consolas"/>
                <a:cs typeface="Consolas"/>
              </a:rPr>
              <a:t>in</a:t>
            </a:r>
            <a:r>
              <a:rPr sz="1400" spc="-17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400" spc="10" dirty="0">
                <a:solidFill>
                  <a:srgbClr val="FFFFFF"/>
                </a:solidFill>
                <a:latin typeface="Consolas"/>
                <a:cs typeface="Consolas"/>
              </a:rPr>
              <a:t>cars:  </a:t>
            </a: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print(x)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3114659" y="3867150"/>
            <a:ext cx="2343149" cy="78105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3333750" y="3933825"/>
            <a:ext cx="1971675" cy="695325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3468258" y="3874925"/>
            <a:ext cx="2023745" cy="456565"/>
          </a:xfrm>
          <a:custGeom>
            <a:avLst/>
            <a:gdLst/>
            <a:ahLst/>
            <a:cxnLst/>
            <a:rect l="l" t="t" r="r" b="b"/>
            <a:pathLst>
              <a:path w="2023745" h="456564">
                <a:moveTo>
                  <a:pt x="1947153" y="0"/>
                </a:moveTo>
                <a:lnTo>
                  <a:pt x="76047" y="0"/>
                </a:lnTo>
                <a:lnTo>
                  <a:pt x="46432" y="5980"/>
                </a:lnTo>
                <a:lnTo>
                  <a:pt x="22261" y="22289"/>
                </a:lnTo>
                <a:lnTo>
                  <a:pt x="5971" y="46476"/>
                </a:lnTo>
                <a:lnTo>
                  <a:pt x="0" y="76093"/>
                </a:lnTo>
                <a:lnTo>
                  <a:pt x="0" y="380451"/>
                </a:lnTo>
                <a:lnTo>
                  <a:pt x="5971" y="410069"/>
                </a:lnTo>
                <a:lnTo>
                  <a:pt x="22261" y="434252"/>
                </a:lnTo>
                <a:lnTo>
                  <a:pt x="46432" y="450555"/>
                </a:lnTo>
                <a:lnTo>
                  <a:pt x="76047" y="456532"/>
                </a:lnTo>
                <a:lnTo>
                  <a:pt x="1947153" y="456532"/>
                </a:lnTo>
                <a:lnTo>
                  <a:pt x="1976721" y="450555"/>
                </a:lnTo>
                <a:lnTo>
                  <a:pt x="2000909" y="434252"/>
                </a:lnTo>
                <a:lnTo>
                  <a:pt x="2017238" y="410069"/>
                </a:lnTo>
                <a:lnTo>
                  <a:pt x="2023231" y="380451"/>
                </a:lnTo>
                <a:lnTo>
                  <a:pt x="2023231" y="76093"/>
                </a:lnTo>
                <a:lnTo>
                  <a:pt x="2017238" y="46476"/>
                </a:lnTo>
                <a:lnTo>
                  <a:pt x="2000909" y="22289"/>
                </a:lnTo>
                <a:lnTo>
                  <a:pt x="1976721" y="5980"/>
                </a:lnTo>
                <a:lnTo>
                  <a:pt x="1947153" y="0"/>
                </a:lnTo>
                <a:close/>
              </a:path>
            </a:pathLst>
          </a:custGeom>
          <a:solidFill>
            <a:srgbClr val="6B9E24">
              <a:alpha val="7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3782698" y="3981445"/>
            <a:ext cx="1414780" cy="24320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400" spc="20" dirty="0">
                <a:solidFill>
                  <a:srgbClr val="FFFFFF"/>
                </a:solidFill>
                <a:latin typeface="Arial"/>
                <a:cs typeface="Arial"/>
              </a:rPr>
              <a:t>Looping</a:t>
            </a:r>
            <a:r>
              <a:rPr sz="1400" spc="-3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Arial"/>
                <a:cs typeface="Arial"/>
              </a:rPr>
              <a:t>the </a:t>
            </a: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Array</a:t>
            </a:r>
            <a:endParaRPr sz="1400">
              <a:latin typeface="Arial"/>
              <a:cs typeface="Arial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6460357" y="1580601"/>
            <a:ext cx="2536825" cy="739140"/>
          </a:xfrm>
          <a:custGeom>
            <a:avLst/>
            <a:gdLst/>
            <a:ahLst/>
            <a:cxnLst/>
            <a:rect l="l" t="t" r="r" b="b"/>
            <a:pathLst>
              <a:path w="2536825" h="739139">
                <a:moveTo>
                  <a:pt x="0" y="738676"/>
                </a:moveTo>
                <a:lnTo>
                  <a:pt x="2536816" y="738676"/>
                </a:lnTo>
                <a:lnTo>
                  <a:pt x="2536816" y="0"/>
                </a:lnTo>
                <a:lnTo>
                  <a:pt x="0" y="0"/>
                </a:lnTo>
                <a:lnTo>
                  <a:pt x="0" y="738676"/>
                </a:lnTo>
                <a:close/>
              </a:path>
            </a:pathLst>
          </a:custGeom>
          <a:solidFill>
            <a:srgbClr val="000000">
              <a:alpha val="32156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6545839" y="1607245"/>
            <a:ext cx="2287905" cy="66294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ts val="1664"/>
              </a:lnSpc>
              <a:spcBef>
                <a:spcPts val="125"/>
              </a:spcBef>
            </a:pP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&gt;&gt;&gt;cars.append(“Opel")]</a:t>
            </a:r>
            <a:endParaRPr sz="1400">
              <a:latin typeface="Consolas"/>
              <a:cs typeface="Consolas"/>
            </a:endParaRPr>
          </a:p>
          <a:p>
            <a:pPr marL="12700" marR="404495">
              <a:lnSpc>
                <a:spcPts val="1650"/>
              </a:lnSpc>
              <a:spcBef>
                <a:spcPts val="65"/>
              </a:spcBef>
            </a:pPr>
            <a:r>
              <a:rPr sz="1400" spc="-5" dirty="0">
                <a:solidFill>
                  <a:srgbClr val="FFFFFF"/>
                </a:solidFill>
                <a:latin typeface="Consolas"/>
                <a:cs typeface="Consolas"/>
              </a:rPr>
              <a:t>&gt;&gt;&gt;print(len(cars))  </a:t>
            </a:r>
            <a:r>
              <a:rPr sz="1400" spc="15" dirty="0">
                <a:solidFill>
                  <a:srgbClr val="FFFFFF"/>
                </a:solidFill>
                <a:latin typeface="Consolas"/>
                <a:cs typeface="Consolas"/>
              </a:rPr>
              <a:t>4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6105509" y="1123950"/>
            <a:ext cx="2343150" cy="78105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6238859" y="1190625"/>
            <a:ext cx="2162175" cy="695325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6460357" y="1131691"/>
            <a:ext cx="2023745" cy="456565"/>
          </a:xfrm>
          <a:custGeom>
            <a:avLst/>
            <a:gdLst/>
            <a:ahLst/>
            <a:cxnLst/>
            <a:rect l="l" t="t" r="r" b="b"/>
            <a:pathLst>
              <a:path w="2023745" h="456565">
                <a:moveTo>
                  <a:pt x="1947184" y="0"/>
                </a:moveTo>
                <a:lnTo>
                  <a:pt x="76078" y="0"/>
                </a:lnTo>
                <a:lnTo>
                  <a:pt x="46458" y="5995"/>
                </a:lnTo>
                <a:lnTo>
                  <a:pt x="22277" y="22338"/>
                </a:lnTo>
                <a:lnTo>
                  <a:pt x="5976" y="46561"/>
                </a:lnTo>
                <a:lnTo>
                  <a:pt x="0" y="76200"/>
                </a:lnTo>
                <a:lnTo>
                  <a:pt x="0" y="380481"/>
                </a:lnTo>
                <a:lnTo>
                  <a:pt x="5976" y="410114"/>
                </a:lnTo>
                <a:lnTo>
                  <a:pt x="22277" y="434294"/>
                </a:lnTo>
                <a:lnTo>
                  <a:pt x="46458" y="450587"/>
                </a:lnTo>
                <a:lnTo>
                  <a:pt x="76078" y="456559"/>
                </a:lnTo>
                <a:lnTo>
                  <a:pt x="1947184" y="456559"/>
                </a:lnTo>
                <a:lnTo>
                  <a:pt x="1976747" y="450587"/>
                </a:lnTo>
                <a:lnTo>
                  <a:pt x="2000924" y="434294"/>
                </a:lnTo>
                <a:lnTo>
                  <a:pt x="2017243" y="410114"/>
                </a:lnTo>
                <a:lnTo>
                  <a:pt x="2023231" y="380481"/>
                </a:lnTo>
                <a:lnTo>
                  <a:pt x="2023231" y="76200"/>
                </a:lnTo>
                <a:lnTo>
                  <a:pt x="2017243" y="46561"/>
                </a:lnTo>
                <a:lnTo>
                  <a:pt x="2000924" y="22338"/>
                </a:lnTo>
                <a:lnTo>
                  <a:pt x="1976747" y="5995"/>
                </a:lnTo>
                <a:lnTo>
                  <a:pt x="1947184" y="0"/>
                </a:lnTo>
                <a:close/>
              </a:path>
            </a:pathLst>
          </a:custGeom>
          <a:solidFill>
            <a:srgbClr val="6B9E24">
              <a:alpha val="7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6691889" y="1233484"/>
            <a:ext cx="1569720" cy="24320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400" spc="15" dirty="0">
                <a:solidFill>
                  <a:srgbClr val="FFFFFF"/>
                </a:solidFill>
                <a:latin typeface="Arial"/>
                <a:cs typeface="Arial"/>
              </a:rPr>
              <a:t>Adding </a:t>
            </a:r>
            <a:r>
              <a:rPr sz="1400" spc="-15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1400" spc="-2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15" dirty="0">
                <a:solidFill>
                  <a:srgbClr val="FFFFFF"/>
                </a:solidFill>
                <a:latin typeface="Arial"/>
                <a:cs typeface="Arial"/>
              </a:rPr>
              <a:t>element</a:t>
            </a:r>
            <a:endParaRPr sz="1400">
              <a:latin typeface="Arial"/>
              <a:cs typeface="Arial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6460357" y="2920435"/>
            <a:ext cx="2536825" cy="307975"/>
          </a:xfrm>
          <a:custGeom>
            <a:avLst/>
            <a:gdLst/>
            <a:ahLst/>
            <a:cxnLst/>
            <a:rect l="l" t="t" r="r" b="b"/>
            <a:pathLst>
              <a:path w="2536825" h="307975">
                <a:moveTo>
                  <a:pt x="0" y="307777"/>
                </a:moveTo>
                <a:lnTo>
                  <a:pt x="2536816" y="307777"/>
                </a:lnTo>
                <a:lnTo>
                  <a:pt x="2536816" y="0"/>
                </a:lnTo>
                <a:lnTo>
                  <a:pt x="0" y="0"/>
                </a:lnTo>
                <a:lnTo>
                  <a:pt x="0" y="307777"/>
                </a:lnTo>
                <a:close/>
              </a:path>
            </a:pathLst>
          </a:custGeom>
          <a:solidFill>
            <a:srgbClr val="000000">
              <a:alpha val="32156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6545839" y="2949255"/>
            <a:ext cx="1402715" cy="24320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&gt;&gt;&gt;cars.pop(1)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6105509" y="2466975"/>
            <a:ext cx="2457450" cy="78105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6143609" y="2533650"/>
            <a:ext cx="2457450" cy="695325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6460357" y="2471547"/>
            <a:ext cx="2136140" cy="456565"/>
          </a:xfrm>
          <a:custGeom>
            <a:avLst/>
            <a:gdLst/>
            <a:ahLst/>
            <a:cxnLst/>
            <a:rect l="l" t="t" r="r" b="b"/>
            <a:pathLst>
              <a:path w="2136140" h="456564">
                <a:moveTo>
                  <a:pt x="2059807" y="0"/>
                </a:moveTo>
                <a:lnTo>
                  <a:pt x="76078" y="0"/>
                </a:lnTo>
                <a:lnTo>
                  <a:pt x="46458" y="5975"/>
                </a:lnTo>
                <a:lnTo>
                  <a:pt x="22277" y="22273"/>
                </a:lnTo>
                <a:lnTo>
                  <a:pt x="5976" y="46452"/>
                </a:lnTo>
                <a:lnTo>
                  <a:pt x="0" y="76068"/>
                </a:lnTo>
                <a:lnTo>
                  <a:pt x="0" y="380487"/>
                </a:lnTo>
                <a:lnTo>
                  <a:pt x="5976" y="410111"/>
                </a:lnTo>
                <a:lnTo>
                  <a:pt x="22277" y="434293"/>
                </a:lnTo>
                <a:lnTo>
                  <a:pt x="46458" y="450593"/>
                </a:lnTo>
                <a:lnTo>
                  <a:pt x="76078" y="456569"/>
                </a:lnTo>
                <a:lnTo>
                  <a:pt x="2059807" y="456569"/>
                </a:lnTo>
                <a:lnTo>
                  <a:pt x="2089440" y="450593"/>
                </a:lnTo>
                <a:lnTo>
                  <a:pt x="2113620" y="434293"/>
                </a:lnTo>
                <a:lnTo>
                  <a:pt x="2129913" y="410111"/>
                </a:lnTo>
                <a:lnTo>
                  <a:pt x="2135886" y="380487"/>
                </a:lnTo>
                <a:lnTo>
                  <a:pt x="2135886" y="76068"/>
                </a:lnTo>
                <a:lnTo>
                  <a:pt x="2129913" y="46452"/>
                </a:lnTo>
                <a:lnTo>
                  <a:pt x="2113620" y="22273"/>
                </a:lnTo>
                <a:lnTo>
                  <a:pt x="2089440" y="5975"/>
                </a:lnTo>
                <a:lnTo>
                  <a:pt x="2059807" y="0"/>
                </a:lnTo>
                <a:close/>
              </a:path>
            </a:pathLst>
          </a:custGeom>
          <a:solidFill>
            <a:srgbClr val="6B9E24">
              <a:alpha val="7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/>
          <p:nvPr/>
        </p:nvSpPr>
        <p:spPr>
          <a:xfrm>
            <a:off x="6597020" y="2575494"/>
            <a:ext cx="1864995" cy="24320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400" spc="10" dirty="0">
                <a:solidFill>
                  <a:srgbClr val="FFFFFF"/>
                </a:solidFill>
                <a:latin typeface="Arial"/>
                <a:cs typeface="Arial"/>
              </a:rPr>
              <a:t>Removing </a:t>
            </a:r>
            <a:r>
              <a:rPr sz="1400" spc="5" dirty="0">
                <a:solidFill>
                  <a:srgbClr val="FFFFFF"/>
                </a:solidFill>
                <a:latin typeface="Arial"/>
                <a:cs typeface="Arial"/>
              </a:rPr>
              <a:t>one</a:t>
            </a:r>
            <a:r>
              <a:rPr sz="1400" spc="-2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15" dirty="0">
                <a:solidFill>
                  <a:srgbClr val="FFFFFF"/>
                </a:solidFill>
                <a:latin typeface="Arial"/>
                <a:cs typeface="Arial"/>
              </a:rPr>
              <a:t>element</a:t>
            </a:r>
            <a:endParaRPr sz="1400">
              <a:latin typeface="Arial"/>
              <a:cs typeface="Arial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6460357" y="4078068"/>
            <a:ext cx="2536825" cy="307975"/>
          </a:xfrm>
          <a:custGeom>
            <a:avLst/>
            <a:gdLst/>
            <a:ahLst/>
            <a:cxnLst/>
            <a:rect l="l" t="t" r="r" b="b"/>
            <a:pathLst>
              <a:path w="2536825" h="307975">
                <a:moveTo>
                  <a:pt x="0" y="307777"/>
                </a:moveTo>
                <a:lnTo>
                  <a:pt x="2536816" y="307777"/>
                </a:lnTo>
                <a:lnTo>
                  <a:pt x="2536816" y="0"/>
                </a:lnTo>
                <a:lnTo>
                  <a:pt x="0" y="0"/>
                </a:lnTo>
                <a:lnTo>
                  <a:pt x="0" y="307777"/>
                </a:lnTo>
                <a:close/>
              </a:path>
            </a:pathLst>
          </a:custGeom>
          <a:solidFill>
            <a:srgbClr val="000000">
              <a:alpha val="32156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 txBox="1"/>
          <p:nvPr/>
        </p:nvSpPr>
        <p:spPr>
          <a:xfrm>
            <a:off x="6545839" y="4109080"/>
            <a:ext cx="1992630" cy="24320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400" dirty="0">
                <a:solidFill>
                  <a:srgbClr val="FFFFFF"/>
                </a:solidFill>
                <a:latin typeface="Consolas"/>
                <a:cs typeface="Consolas"/>
              </a:rPr>
              <a:t>cars.remove("Volvo")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6105509" y="3629025"/>
            <a:ext cx="2733675" cy="771525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6134100" y="3686175"/>
            <a:ext cx="2733675" cy="695325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6460357" y="3629155"/>
            <a:ext cx="2414905" cy="456565"/>
          </a:xfrm>
          <a:custGeom>
            <a:avLst/>
            <a:gdLst/>
            <a:ahLst/>
            <a:cxnLst/>
            <a:rect l="l" t="t" r="r" b="b"/>
            <a:pathLst>
              <a:path w="2414904" h="456564">
                <a:moveTo>
                  <a:pt x="2338334" y="0"/>
                </a:moveTo>
                <a:lnTo>
                  <a:pt x="76078" y="0"/>
                </a:lnTo>
                <a:lnTo>
                  <a:pt x="46458" y="5973"/>
                </a:lnTo>
                <a:lnTo>
                  <a:pt x="22277" y="22269"/>
                </a:lnTo>
                <a:lnTo>
                  <a:pt x="5976" y="46447"/>
                </a:lnTo>
                <a:lnTo>
                  <a:pt x="0" y="76068"/>
                </a:lnTo>
                <a:lnTo>
                  <a:pt x="0" y="380463"/>
                </a:lnTo>
                <a:lnTo>
                  <a:pt x="5976" y="410077"/>
                </a:lnTo>
                <a:lnTo>
                  <a:pt x="22277" y="434260"/>
                </a:lnTo>
                <a:lnTo>
                  <a:pt x="46458" y="450565"/>
                </a:lnTo>
                <a:lnTo>
                  <a:pt x="76078" y="456544"/>
                </a:lnTo>
                <a:lnTo>
                  <a:pt x="2338334" y="456544"/>
                </a:lnTo>
                <a:lnTo>
                  <a:pt x="2367953" y="450565"/>
                </a:lnTo>
                <a:lnTo>
                  <a:pt x="2392135" y="434260"/>
                </a:lnTo>
                <a:lnTo>
                  <a:pt x="2408435" y="410077"/>
                </a:lnTo>
                <a:lnTo>
                  <a:pt x="2414412" y="380463"/>
                </a:lnTo>
                <a:lnTo>
                  <a:pt x="2414412" y="76068"/>
                </a:lnTo>
                <a:lnTo>
                  <a:pt x="2408435" y="46447"/>
                </a:lnTo>
                <a:lnTo>
                  <a:pt x="2392135" y="22269"/>
                </a:lnTo>
                <a:lnTo>
                  <a:pt x="2367953" y="5973"/>
                </a:lnTo>
                <a:lnTo>
                  <a:pt x="2338334" y="0"/>
                </a:lnTo>
                <a:close/>
              </a:path>
            </a:pathLst>
          </a:custGeom>
          <a:solidFill>
            <a:srgbClr val="6B9E24">
              <a:alpha val="7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 txBox="1"/>
          <p:nvPr/>
        </p:nvSpPr>
        <p:spPr>
          <a:xfrm>
            <a:off x="6587495" y="3735390"/>
            <a:ext cx="2169795" cy="24320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400" spc="10" dirty="0">
                <a:solidFill>
                  <a:srgbClr val="FFFFFF"/>
                </a:solidFill>
                <a:latin typeface="Arial"/>
                <a:cs typeface="Arial"/>
              </a:rPr>
              <a:t>Removing</a:t>
            </a:r>
            <a:r>
              <a:rPr sz="1400" spc="-1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25" dirty="0">
                <a:solidFill>
                  <a:srgbClr val="FFFFFF"/>
                </a:solidFill>
                <a:latin typeface="Arial"/>
                <a:cs typeface="Arial"/>
              </a:rPr>
              <a:t>specific</a:t>
            </a:r>
            <a:r>
              <a:rPr sz="1400" spc="-2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15" dirty="0">
                <a:solidFill>
                  <a:srgbClr val="FFFFFF"/>
                </a:solidFill>
                <a:latin typeface="Arial"/>
                <a:cs typeface="Arial"/>
              </a:rPr>
              <a:t>element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686892" y="2932144"/>
            <a:ext cx="1819029" cy="8552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857086" y="3213143"/>
            <a:ext cx="0" cy="534670"/>
          </a:xfrm>
          <a:custGeom>
            <a:avLst/>
            <a:gdLst/>
            <a:ahLst/>
            <a:cxnLst/>
            <a:rect l="l" t="t" r="r" b="b"/>
            <a:pathLst>
              <a:path h="534670">
                <a:moveTo>
                  <a:pt x="0" y="534505"/>
                </a:moveTo>
                <a:lnTo>
                  <a:pt x="0" y="0"/>
                </a:lnTo>
              </a:path>
            </a:pathLst>
          </a:custGeom>
          <a:ln w="2136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006637" y="9162"/>
            <a:ext cx="0" cy="610870"/>
          </a:xfrm>
          <a:custGeom>
            <a:avLst/>
            <a:gdLst/>
            <a:ahLst/>
            <a:cxnLst/>
            <a:rect l="l" t="t" r="r" b="b"/>
            <a:pathLst>
              <a:path h="610870">
                <a:moveTo>
                  <a:pt x="0" y="610863"/>
                </a:moveTo>
                <a:lnTo>
                  <a:pt x="0" y="0"/>
                </a:lnTo>
              </a:path>
            </a:pathLst>
          </a:custGeom>
          <a:ln w="2441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238416" y="3054"/>
            <a:ext cx="2783840" cy="0"/>
          </a:xfrm>
          <a:custGeom>
            <a:avLst/>
            <a:gdLst/>
            <a:ahLst/>
            <a:cxnLst/>
            <a:rect l="l" t="t" r="r" b="b"/>
            <a:pathLst>
              <a:path w="2783840">
                <a:moveTo>
                  <a:pt x="0" y="0"/>
                </a:moveTo>
                <a:lnTo>
                  <a:pt x="2783481" y="0"/>
                </a:lnTo>
              </a:path>
            </a:pathLst>
          </a:custGeom>
          <a:ln w="916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55347" y="190666"/>
            <a:ext cx="1282700" cy="3390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292735" algn="l"/>
              </a:tabLst>
            </a:pPr>
            <a:r>
              <a:rPr sz="2050" b="1" dirty="0">
                <a:solidFill>
                  <a:srgbClr val="BF7E5D"/>
                </a:solidFill>
                <a:latin typeface="Times New Roman"/>
                <a:cs typeface="Times New Roman"/>
              </a:rPr>
              <a:t>J	</a:t>
            </a:r>
            <a:r>
              <a:rPr sz="2050" b="1" spc="-180" dirty="0">
                <a:solidFill>
                  <a:srgbClr val="807BA7"/>
                </a:solidFill>
                <a:latin typeface="Times New Roman"/>
                <a:cs typeface="Times New Roman"/>
              </a:rPr>
              <a:t>nte</a:t>
            </a:r>
            <a:r>
              <a:rPr sz="2050" b="1" spc="-160" dirty="0">
                <a:solidFill>
                  <a:srgbClr val="807BA7"/>
                </a:solidFill>
                <a:latin typeface="Times New Roman"/>
                <a:cs typeface="Times New Roman"/>
              </a:rPr>
              <a:t> </a:t>
            </a:r>
            <a:r>
              <a:rPr sz="2050" b="1" spc="-95" dirty="0">
                <a:solidFill>
                  <a:srgbClr val="807BA7"/>
                </a:solidFill>
                <a:latin typeface="Times New Roman"/>
                <a:cs typeface="Times New Roman"/>
              </a:rPr>
              <a:t>lli</a:t>
            </a:r>
            <a:r>
              <a:rPr sz="2050" b="1" spc="-95" dirty="0">
                <a:solidFill>
                  <a:srgbClr val="F4801D"/>
                </a:solidFill>
                <a:latin typeface="Times New Roman"/>
                <a:cs typeface="Times New Roman"/>
              </a:rPr>
              <a:t>Paat</a:t>
            </a:r>
            <a:endParaRPr sz="205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pc="190" dirty="0">
                <a:solidFill>
                  <a:srgbClr val="345474"/>
                </a:solidFill>
              </a:rPr>
              <a:t>,.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95357" y="1502276"/>
            <a:ext cx="1780539" cy="566420"/>
          </a:xfrm>
          <a:prstGeom prst="rect">
            <a:avLst/>
          </a:prstGeom>
          <a:solidFill>
            <a:srgbClr val="5D4475"/>
          </a:solidFill>
        </p:spPr>
        <p:txBody>
          <a:bodyPr vert="horz" wrap="square" lIns="0" tIns="27939" rIns="0" bIns="0" rtlCol="0">
            <a:spAutoFit/>
          </a:bodyPr>
          <a:lstStyle/>
          <a:p>
            <a:pPr>
              <a:lnSpc>
                <a:spcPts val="4240"/>
              </a:lnSpc>
              <a:spcBef>
                <a:spcPts val="219"/>
              </a:spcBef>
            </a:pPr>
            <a:r>
              <a:rPr sz="3800" b="1" spc="40" dirty="0">
                <a:solidFill>
                  <a:srgbClr val="FBFBFB"/>
                </a:solidFill>
                <a:latin typeface="Arial"/>
                <a:cs typeface="Arial"/>
              </a:rPr>
              <a:t>Python</a:t>
            </a:r>
            <a:endParaRPr sz="38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747579" y="1516494"/>
            <a:ext cx="189230" cy="6057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800" b="1" spc="20" dirty="0">
                <a:solidFill>
                  <a:srgbClr val="FBFBFB"/>
                </a:solidFill>
                <a:latin typeface="Arial"/>
                <a:cs typeface="Arial"/>
              </a:rPr>
              <a:t>:</a:t>
            </a:r>
            <a:endParaRPr sz="38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5357" y="2068532"/>
            <a:ext cx="3094990" cy="629285"/>
          </a:xfrm>
          <a:custGeom>
            <a:avLst/>
            <a:gdLst/>
            <a:ahLst/>
            <a:cxnLst/>
            <a:rect l="l" t="t" r="r" b="b"/>
            <a:pathLst>
              <a:path w="3094990" h="629285">
                <a:moveTo>
                  <a:pt x="0" y="0"/>
                </a:moveTo>
                <a:lnTo>
                  <a:pt x="3094791" y="0"/>
                </a:lnTo>
                <a:lnTo>
                  <a:pt x="3094791" y="628788"/>
                </a:lnTo>
                <a:lnTo>
                  <a:pt x="0" y="628788"/>
                </a:lnTo>
                <a:lnTo>
                  <a:pt x="0" y="0"/>
                </a:lnTo>
                <a:close/>
              </a:path>
            </a:pathLst>
          </a:custGeom>
          <a:solidFill>
            <a:srgbClr val="5D447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95357" y="2068532"/>
            <a:ext cx="3094990" cy="485775"/>
          </a:xfrm>
          <a:prstGeom prst="rect">
            <a:avLst/>
          </a:prstGeom>
          <a:solidFill>
            <a:srgbClr val="5D4475"/>
          </a:solidFill>
        </p:spPr>
        <p:txBody>
          <a:bodyPr vert="horz" wrap="square" lIns="0" tIns="25400" rIns="0" bIns="0" rtlCol="0">
            <a:spAutoFit/>
          </a:bodyPr>
          <a:lstStyle/>
          <a:p>
            <a:pPr>
              <a:lnSpc>
                <a:spcPts val="3625"/>
              </a:lnSpc>
              <a:spcBef>
                <a:spcPts val="200"/>
              </a:spcBef>
            </a:pPr>
            <a:r>
              <a:rPr sz="3450" b="1" spc="30" dirty="0">
                <a:solidFill>
                  <a:srgbClr val="FBFBFB"/>
                </a:solidFill>
                <a:latin typeface="Arial"/>
                <a:cs typeface="Arial"/>
              </a:rPr>
              <a:t>Classes/Objec</a:t>
            </a:r>
            <a:endParaRPr sz="345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91085" y="2554168"/>
            <a:ext cx="140970" cy="629285"/>
          </a:xfrm>
          <a:custGeom>
            <a:avLst/>
            <a:gdLst/>
            <a:ahLst/>
            <a:cxnLst/>
            <a:rect l="l" t="t" r="r" b="b"/>
            <a:pathLst>
              <a:path w="140970" h="629285">
                <a:moveTo>
                  <a:pt x="0" y="0"/>
                </a:moveTo>
                <a:lnTo>
                  <a:pt x="140394" y="0"/>
                </a:lnTo>
                <a:lnTo>
                  <a:pt x="140394" y="628788"/>
                </a:lnTo>
                <a:lnTo>
                  <a:pt x="0" y="628788"/>
                </a:lnTo>
                <a:lnTo>
                  <a:pt x="0" y="0"/>
                </a:lnTo>
                <a:close/>
              </a:path>
            </a:pathLst>
          </a:custGeom>
          <a:solidFill>
            <a:srgbClr val="44345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95357" y="2697320"/>
            <a:ext cx="161925" cy="485775"/>
          </a:xfrm>
          <a:prstGeom prst="rect">
            <a:avLst/>
          </a:prstGeom>
          <a:solidFill>
            <a:srgbClr val="443456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210"/>
              </a:lnSpc>
            </a:pPr>
            <a:r>
              <a:rPr sz="3450" b="1" spc="55" dirty="0">
                <a:solidFill>
                  <a:srgbClr val="FBFBFB"/>
                </a:solidFill>
                <a:latin typeface="Arial"/>
                <a:cs typeface="Arial"/>
              </a:rPr>
              <a:t>t</a:t>
            </a:r>
            <a:endParaRPr sz="345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833672" y="4981617"/>
            <a:ext cx="1255395" cy="161290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950" b="1" spc="-5" dirty="0">
                <a:solidFill>
                  <a:srgbClr val="592680"/>
                </a:solidFill>
                <a:latin typeface="Arial"/>
                <a:cs typeface="Arial"/>
                <a:hlinkClick r:id="rId3"/>
              </a:rPr>
              <a:t>www.</a:t>
            </a:r>
            <a:r>
              <a:rPr sz="950" spc="-5" dirty="0">
                <a:solidFill>
                  <a:srgbClr val="592680"/>
                </a:solidFill>
                <a:latin typeface="Times New Roman"/>
                <a:cs typeface="Times New Roman"/>
                <a:hlinkClick r:id="rId3"/>
              </a:rPr>
              <a:t>i</a:t>
            </a:r>
            <a:r>
              <a:rPr sz="950" b="1" spc="-5" dirty="0">
                <a:solidFill>
                  <a:srgbClr val="592680"/>
                </a:solidFill>
                <a:latin typeface="Arial"/>
                <a:cs typeface="Arial"/>
                <a:hlinkClick r:id="rId3"/>
              </a:rPr>
              <a:t>nte11ipaat.com</a:t>
            </a:r>
            <a:endParaRPr sz="95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737542" y="606563"/>
            <a:ext cx="4941570" cy="3232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950" b="1" spc="20" dirty="0">
                <a:solidFill>
                  <a:srgbClr val="6B2D9A"/>
                </a:solidFill>
                <a:latin typeface="Arial"/>
                <a:cs typeface="Arial"/>
              </a:rPr>
              <a:t>What</a:t>
            </a:r>
            <a:r>
              <a:rPr sz="1950" b="1" spc="-25" dirty="0">
                <a:solidFill>
                  <a:srgbClr val="6B2D9A"/>
                </a:solidFill>
                <a:latin typeface="Arial"/>
                <a:cs typeface="Arial"/>
              </a:rPr>
              <a:t> </a:t>
            </a:r>
            <a:r>
              <a:rPr sz="1950" b="1" spc="55" dirty="0">
                <a:solidFill>
                  <a:srgbClr val="6B2D9A"/>
                </a:solidFill>
                <a:latin typeface="Arial"/>
                <a:cs typeface="Arial"/>
              </a:rPr>
              <a:t>is</a:t>
            </a:r>
            <a:r>
              <a:rPr sz="1950" b="1" spc="-55" dirty="0">
                <a:solidFill>
                  <a:srgbClr val="6B2D9A"/>
                </a:solidFill>
                <a:latin typeface="Arial"/>
                <a:cs typeface="Arial"/>
              </a:rPr>
              <a:t> </a:t>
            </a:r>
            <a:r>
              <a:rPr sz="1950" b="1" spc="40" dirty="0">
                <a:solidFill>
                  <a:srgbClr val="6B2D9A"/>
                </a:solidFill>
                <a:latin typeface="Arial"/>
                <a:cs typeface="Arial"/>
              </a:rPr>
              <a:t>a</a:t>
            </a:r>
            <a:r>
              <a:rPr sz="1950" b="1" spc="-10" dirty="0">
                <a:solidFill>
                  <a:srgbClr val="6B2D9A"/>
                </a:solidFill>
                <a:latin typeface="Arial"/>
                <a:cs typeface="Arial"/>
              </a:rPr>
              <a:t> </a:t>
            </a:r>
            <a:r>
              <a:rPr sz="1950" b="1" spc="25" dirty="0">
                <a:solidFill>
                  <a:srgbClr val="6B2D9A"/>
                </a:solidFill>
                <a:latin typeface="Arial"/>
                <a:cs typeface="Arial"/>
              </a:rPr>
              <a:t>class</a:t>
            </a:r>
            <a:r>
              <a:rPr sz="1950" b="1" spc="-40" dirty="0">
                <a:solidFill>
                  <a:srgbClr val="6B2D9A"/>
                </a:solidFill>
                <a:latin typeface="Arial"/>
                <a:cs typeface="Arial"/>
              </a:rPr>
              <a:t> </a:t>
            </a:r>
            <a:r>
              <a:rPr sz="1950" b="1" spc="40" dirty="0">
                <a:solidFill>
                  <a:srgbClr val="6B2D9A"/>
                </a:solidFill>
                <a:latin typeface="Arial"/>
                <a:cs typeface="Arial"/>
              </a:rPr>
              <a:t>and</a:t>
            </a:r>
            <a:r>
              <a:rPr sz="1950" b="1" spc="-25" dirty="0">
                <a:solidFill>
                  <a:srgbClr val="6B2D9A"/>
                </a:solidFill>
                <a:latin typeface="Arial"/>
                <a:cs typeface="Arial"/>
              </a:rPr>
              <a:t> </a:t>
            </a:r>
            <a:r>
              <a:rPr sz="1950" b="1" spc="30" dirty="0">
                <a:solidFill>
                  <a:srgbClr val="6B2D9A"/>
                </a:solidFill>
                <a:latin typeface="Arial"/>
                <a:cs typeface="Arial"/>
              </a:rPr>
              <a:t>an</a:t>
            </a:r>
            <a:r>
              <a:rPr sz="1950" b="1" spc="-45" dirty="0">
                <a:solidFill>
                  <a:srgbClr val="6B2D9A"/>
                </a:solidFill>
                <a:latin typeface="Arial"/>
                <a:cs typeface="Arial"/>
              </a:rPr>
              <a:t> </a:t>
            </a:r>
            <a:r>
              <a:rPr sz="1950" b="1" spc="35" dirty="0">
                <a:solidFill>
                  <a:srgbClr val="6B2D9A"/>
                </a:solidFill>
                <a:latin typeface="Arial"/>
                <a:cs typeface="Arial"/>
              </a:rPr>
              <a:t>object</a:t>
            </a:r>
            <a:r>
              <a:rPr sz="1950" b="1" spc="-70" dirty="0">
                <a:solidFill>
                  <a:srgbClr val="6B2D9A"/>
                </a:solidFill>
                <a:latin typeface="Arial"/>
                <a:cs typeface="Arial"/>
              </a:rPr>
              <a:t> </a:t>
            </a:r>
            <a:r>
              <a:rPr sz="1950" b="1" spc="50" dirty="0">
                <a:solidFill>
                  <a:srgbClr val="6B2D9A"/>
                </a:solidFill>
                <a:latin typeface="Arial"/>
                <a:cs typeface="Arial"/>
              </a:rPr>
              <a:t>in</a:t>
            </a:r>
            <a:r>
              <a:rPr sz="1950" b="1" spc="-60" dirty="0">
                <a:solidFill>
                  <a:srgbClr val="6B2D9A"/>
                </a:solidFill>
                <a:latin typeface="Arial"/>
                <a:cs typeface="Arial"/>
              </a:rPr>
              <a:t> </a:t>
            </a:r>
            <a:r>
              <a:rPr sz="1950" b="1" spc="40" dirty="0">
                <a:solidFill>
                  <a:srgbClr val="6B2D9A"/>
                </a:solidFill>
                <a:latin typeface="Arial"/>
                <a:cs typeface="Arial"/>
              </a:rPr>
              <a:t>Python?</a:t>
            </a:r>
            <a:endParaRPr sz="195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685110" y="958318"/>
            <a:ext cx="4927600" cy="1491615"/>
          </a:xfrm>
          <a:prstGeom prst="rect">
            <a:avLst/>
          </a:prstGeom>
        </p:spPr>
        <p:txBody>
          <a:bodyPr vert="horz" wrap="square" lIns="0" tIns="139700" rIns="0" bIns="0" rtlCol="0">
            <a:spAutoFit/>
          </a:bodyPr>
          <a:lstStyle/>
          <a:p>
            <a:pPr marL="293370" indent="-280670">
              <a:lnSpc>
                <a:spcPct val="100000"/>
              </a:lnSpc>
              <a:spcBef>
                <a:spcPts val="1100"/>
              </a:spcBef>
              <a:buChar char="•"/>
              <a:tabLst>
                <a:tab pos="294640" algn="l"/>
                <a:tab pos="295275" algn="l"/>
              </a:tabLst>
            </a:pPr>
            <a:r>
              <a:rPr sz="1550" spc="-5" dirty="0">
                <a:solidFill>
                  <a:srgbClr val="7B7B7B"/>
                </a:solidFill>
                <a:latin typeface="Arial"/>
                <a:cs typeface="Arial"/>
              </a:rPr>
              <a:t>Python </a:t>
            </a:r>
            <a:r>
              <a:rPr sz="1550" spc="15" dirty="0">
                <a:solidFill>
                  <a:srgbClr val="7B7B7B"/>
                </a:solidFill>
                <a:latin typeface="Arial"/>
                <a:cs typeface="Arial"/>
              </a:rPr>
              <a:t>is </a:t>
            </a:r>
            <a:r>
              <a:rPr sz="1550" spc="30" dirty="0">
                <a:solidFill>
                  <a:srgbClr val="7B7B7B"/>
                </a:solidFill>
                <a:latin typeface="Arial"/>
                <a:cs typeface="Arial"/>
              </a:rPr>
              <a:t>an </a:t>
            </a:r>
            <a:r>
              <a:rPr sz="1550" spc="15" dirty="0">
                <a:solidFill>
                  <a:srgbClr val="7B7B7B"/>
                </a:solidFill>
                <a:latin typeface="Arial"/>
                <a:cs typeface="Arial"/>
              </a:rPr>
              <a:t>object-oriented </a:t>
            </a:r>
            <a:r>
              <a:rPr sz="1550" spc="-25" dirty="0">
                <a:solidFill>
                  <a:srgbClr val="7B7B7B"/>
                </a:solidFill>
                <a:latin typeface="Arial"/>
                <a:cs typeface="Arial"/>
              </a:rPr>
              <a:t>programming</a:t>
            </a:r>
            <a:r>
              <a:rPr sz="1550" spc="240" dirty="0">
                <a:solidFill>
                  <a:srgbClr val="7B7B7B"/>
                </a:solidFill>
                <a:latin typeface="Arial"/>
                <a:cs typeface="Arial"/>
              </a:rPr>
              <a:t> </a:t>
            </a:r>
            <a:r>
              <a:rPr sz="1550" spc="-30" dirty="0">
                <a:solidFill>
                  <a:srgbClr val="7B7B7B"/>
                </a:solidFill>
                <a:latin typeface="Arial"/>
                <a:cs typeface="Arial"/>
              </a:rPr>
              <a:t>language</a:t>
            </a:r>
            <a:endParaRPr sz="1550">
              <a:latin typeface="Arial"/>
              <a:cs typeface="Arial"/>
            </a:endParaRPr>
          </a:p>
          <a:p>
            <a:pPr marL="293370" marR="285750" indent="-280670">
              <a:lnSpc>
                <a:spcPts val="2930"/>
              </a:lnSpc>
              <a:spcBef>
                <a:spcPts val="209"/>
              </a:spcBef>
              <a:buChar char="•"/>
              <a:tabLst>
                <a:tab pos="294640" algn="l"/>
                <a:tab pos="295275" algn="l"/>
              </a:tabLst>
            </a:pPr>
            <a:r>
              <a:rPr sz="1550" spc="-35" dirty="0">
                <a:solidFill>
                  <a:srgbClr val="7B7B7B"/>
                </a:solidFill>
                <a:latin typeface="Arial"/>
                <a:cs typeface="Arial"/>
              </a:rPr>
              <a:t>Almost </a:t>
            </a:r>
            <a:r>
              <a:rPr sz="1550" dirty="0">
                <a:solidFill>
                  <a:srgbClr val="7B7B7B"/>
                </a:solidFill>
                <a:latin typeface="Arial"/>
                <a:cs typeface="Arial"/>
              </a:rPr>
              <a:t>everything </a:t>
            </a:r>
            <a:r>
              <a:rPr sz="1550" spc="20" dirty="0">
                <a:solidFill>
                  <a:srgbClr val="7B7B7B"/>
                </a:solidFill>
                <a:latin typeface="Arial"/>
                <a:cs typeface="Arial"/>
              </a:rPr>
              <a:t>in </a:t>
            </a:r>
            <a:r>
              <a:rPr sz="1550" spc="-5" dirty="0">
                <a:solidFill>
                  <a:srgbClr val="7B7B7B"/>
                </a:solidFill>
                <a:latin typeface="Arial"/>
                <a:cs typeface="Arial"/>
              </a:rPr>
              <a:t>Python </a:t>
            </a:r>
            <a:r>
              <a:rPr sz="1550" spc="15" dirty="0">
                <a:solidFill>
                  <a:srgbClr val="7B7B7B"/>
                </a:solidFill>
                <a:latin typeface="Arial"/>
                <a:cs typeface="Arial"/>
              </a:rPr>
              <a:t>is </a:t>
            </a:r>
            <a:r>
              <a:rPr sz="1550" spc="20" dirty="0">
                <a:solidFill>
                  <a:srgbClr val="7B7B7B"/>
                </a:solidFill>
                <a:latin typeface="Arial"/>
                <a:cs typeface="Arial"/>
              </a:rPr>
              <a:t>an </a:t>
            </a:r>
            <a:r>
              <a:rPr sz="1550" spc="-5" dirty="0">
                <a:solidFill>
                  <a:srgbClr val="7B7B7B"/>
                </a:solidFill>
                <a:latin typeface="Arial"/>
                <a:cs typeface="Arial"/>
              </a:rPr>
              <a:t>object, </a:t>
            </a:r>
            <a:r>
              <a:rPr sz="1550" dirty="0">
                <a:solidFill>
                  <a:srgbClr val="7B7B7B"/>
                </a:solidFill>
                <a:latin typeface="Arial"/>
                <a:cs typeface="Arial"/>
              </a:rPr>
              <a:t>with </a:t>
            </a:r>
            <a:r>
              <a:rPr sz="1550" spc="20" dirty="0">
                <a:solidFill>
                  <a:srgbClr val="7B7B7B"/>
                </a:solidFill>
                <a:latin typeface="Arial"/>
                <a:cs typeface="Arial"/>
              </a:rPr>
              <a:t>its  </a:t>
            </a:r>
            <a:r>
              <a:rPr sz="1550" spc="-5" dirty="0">
                <a:solidFill>
                  <a:srgbClr val="7B7B7B"/>
                </a:solidFill>
                <a:latin typeface="Arial"/>
                <a:cs typeface="Arial"/>
              </a:rPr>
              <a:t>properties </a:t>
            </a:r>
            <a:r>
              <a:rPr sz="1550" spc="-15" dirty="0">
                <a:solidFill>
                  <a:srgbClr val="7B7B7B"/>
                </a:solidFill>
                <a:latin typeface="Arial"/>
                <a:cs typeface="Arial"/>
              </a:rPr>
              <a:t>and</a:t>
            </a:r>
            <a:r>
              <a:rPr sz="1550" spc="-110" dirty="0">
                <a:solidFill>
                  <a:srgbClr val="7B7B7B"/>
                </a:solidFill>
                <a:latin typeface="Arial"/>
                <a:cs typeface="Arial"/>
              </a:rPr>
              <a:t> </a:t>
            </a:r>
            <a:r>
              <a:rPr sz="1550" spc="-25" dirty="0">
                <a:solidFill>
                  <a:srgbClr val="7B7B7B"/>
                </a:solidFill>
                <a:latin typeface="Arial"/>
                <a:cs typeface="Arial"/>
              </a:rPr>
              <a:t>methods</a:t>
            </a:r>
            <a:endParaRPr sz="1550">
              <a:latin typeface="Arial"/>
              <a:cs typeface="Arial"/>
            </a:endParaRPr>
          </a:p>
          <a:p>
            <a:pPr marL="291465" indent="-278765">
              <a:lnSpc>
                <a:spcPct val="100000"/>
              </a:lnSpc>
              <a:spcBef>
                <a:spcPts val="750"/>
              </a:spcBef>
              <a:buChar char="•"/>
              <a:tabLst>
                <a:tab pos="291465" algn="l"/>
                <a:tab pos="292100" algn="l"/>
              </a:tabLst>
            </a:pPr>
            <a:r>
              <a:rPr sz="1550" dirty="0">
                <a:solidFill>
                  <a:srgbClr val="7B7B7B"/>
                </a:solidFill>
                <a:latin typeface="Arial"/>
                <a:cs typeface="Arial"/>
              </a:rPr>
              <a:t>A </a:t>
            </a:r>
            <a:r>
              <a:rPr sz="1550" spc="-5" dirty="0">
                <a:solidFill>
                  <a:srgbClr val="7B7B7B"/>
                </a:solidFill>
                <a:latin typeface="Arial"/>
                <a:cs typeface="Arial"/>
              </a:rPr>
              <a:t>Class </a:t>
            </a:r>
            <a:r>
              <a:rPr sz="1550" spc="15" dirty="0">
                <a:solidFill>
                  <a:srgbClr val="7B7B7B"/>
                </a:solidFill>
                <a:latin typeface="Arial"/>
                <a:cs typeface="Arial"/>
              </a:rPr>
              <a:t>is </a:t>
            </a:r>
            <a:r>
              <a:rPr sz="1550" spc="-15" dirty="0">
                <a:solidFill>
                  <a:srgbClr val="7B7B7B"/>
                </a:solidFill>
                <a:latin typeface="Arial"/>
                <a:cs typeface="Arial"/>
              </a:rPr>
              <a:t>like </a:t>
            </a:r>
            <a:r>
              <a:rPr sz="1550" spc="15" dirty="0">
                <a:solidFill>
                  <a:srgbClr val="7B7B7B"/>
                </a:solidFill>
                <a:latin typeface="Arial"/>
                <a:cs typeface="Arial"/>
              </a:rPr>
              <a:t>a </a:t>
            </a:r>
            <a:r>
              <a:rPr sz="1550" spc="-25" dirty="0">
                <a:solidFill>
                  <a:srgbClr val="7B7B7B"/>
                </a:solidFill>
                <a:latin typeface="Arial"/>
                <a:cs typeface="Arial"/>
              </a:rPr>
              <a:t>"blueprint" </a:t>
            </a:r>
            <a:r>
              <a:rPr sz="1550" spc="5" dirty="0">
                <a:solidFill>
                  <a:srgbClr val="7B7B7B"/>
                </a:solidFill>
                <a:latin typeface="Arial"/>
                <a:cs typeface="Arial"/>
              </a:rPr>
              <a:t>for creating</a:t>
            </a:r>
            <a:r>
              <a:rPr sz="1550" spc="55" dirty="0">
                <a:solidFill>
                  <a:srgbClr val="7B7B7B"/>
                </a:solidFill>
                <a:latin typeface="Arial"/>
                <a:cs typeface="Arial"/>
              </a:rPr>
              <a:t> </a:t>
            </a:r>
            <a:r>
              <a:rPr sz="1550" spc="-5" dirty="0">
                <a:solidFill>
                  <a:srgbClr val="7B7B7B"/>
                </a:solidFill>
                <a:latin typeface="Arial"/>
                <a:cs typeface="Arial"/>
              </a:rPr>
              <a:t>objects</a:t>
            </a:r>
            <a:endParaRPr sz="155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131305" y="2976004"/>
            <a:ext cx="537845" cy="243204"/>
          </a:xfrm>
          <a:prstGeom prst="rect">
            <a:avLst/>
          </a:prstGeom>
          <a:solidFill>
            <a:srgbClr val="80A34F"/>
          </a:solidFill>
        </p:spPr>
        <p:txBody>
          <a:bodyPr vert="horz" wrap="square" lIns="0" tIns="698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5"/>
              </a:spcBef>
            </a:pPr>
            <a:r>
              <a:rPr sz="1400" spc="15" dirty="0">
                <a:solidFill>
                  <a:srgbClr val="FBFBFB"/>
                </a:solidFill>
                <a:latin typeface="Arial"/>
                <a:cs typeface="Arial"/>
              </a:rPr>
              <a:t>Ooject</a:t>
            </a:r>
            <a:endParaRPr sz="14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513902" y="3276290"/>
            <a:ext cx="75565" cy="2241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-45" dirty="0">
                <a:solidFill>
                  <a:srgbClr val="7B7B7B"/>
                </a:solidFill>
                <a:latin typeface="Arial"/>
                <a:cs typeface="Arial"/>
              </a:rPr>
              <a:t>·</a:t>
            </a:r>
            <a:endParaRPr sz="13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179100" y="3282448"/>
            <a:ext cx="1369060" cy="433705"/>
          </a:xfrm>
          <a:prstGeom prst="rect">
            <a:avLst/>
          </a:prstGeom>
          <a:solidFill>
            <a:srgbClr val="858585"/>
          </a:solidFill>
        </p:spPr>
        <p:txBody>
          <a:bodyPr vert="horz" wrap="square" lIns="0" tIns="5080" rIns="0" bIns="0" rtlCol="0">
            <a:spAutoFit/>
          </a:bodyPr>
          <a:lstStyle/>
          <a:p>
            <a:pPr marL="635" marR="13335" indent="-1270">
              <a:lnSpc>
                <a:spcPts val="1639"/>
              </a:lnSpc>
              <a:spcBef>
                <a:spcPts val="40"/>
              </a:spcBef>
            </a:pPr>
            <a:r>
              <a:rPr sz="1300" u="heavy" spc="-30" dirty="0">
                <a:solidFill>
                  <a:srgbClr val="FBFBFB"/>
                </a:solidFill>
                <a:uFill>
                  <a:solidFill>
                    <a:srgbClr val="E4E4E4"/>
                  </a:solidFill>
                </a:uFill>
                <a:latin typeface="Arial"/>
                <a:cs typeface="Arial"/>
              </a:rPr>
              <a:t>obj1J </a:t>
            </a:r>
            <a:r>
              <a:rPr sz="1150" u="heavy" spc="-30" dirty="0">
                <a:solidFill>
                  <a:srgbClr val="FBFBFB"/>
                </a:solidFill>
                <a:uFill>
                  <a:solidFill>
                    <a:srgbClr val="E4E4E4"/>
                  </a:solidFill>
                </a:uFill>
                <a:latin typeface="Arial"/>
                <a:cs typeface="Arial"/>
              </a:rPr>
              <a:t>= </a:t>
            </a:r>
            <a:r>
              <a:rPr sz="1300" u="heavy" spc="-270" dirty="0">
                <a:solidFill>
                  <a:srgbClr val="E4E4E4"/>
                </a:solidFill>
                <a:uFill>
                  <a:solidFill>
                    <a:srgbClr val="E4E4E4"/>
                  </a:solidFill>
                </a:uFill>
                <a:latin typeface="Arial"/>
                <a:cs typeface="Arial"/>
              </a:rPr>
              <a:t>MY,C1</a:t>
            </a:r>
            <a:r>
              <a:rPr sz="1300" spc="-270" dirty="0">
                <a:solidFill>
                  <a:srgbClr val="E4E4E4"/>
                </a:solidFill>
                <a:latin typeface="Arial"/>
                <a:cs typeface="Arial"/>
              </a:rPr>
              <a:t> </a:t>
            </a:r>
            <a:r>
              <a:rPr sz="1300" u="heavy" spc="-40" dirty="0">
                <a:solidFill>
                  <a:srgbClr val="E4E4E4"/>
                </a:solidFill>
                <a:uFill>
                  <a:solidFill>
                    <a:srgbClr val="E4E4E4"/>
                  </a:solidFill>
                </a:uFill>
                <a:latin typeface="Arial"/>
                <a:cs typeface="Arial"/>
              </a:rPr>
              <a:t>as</a:t>
            </a:r>
            <a:r>
              <a:rPr sz="1300" spc="-40" dirty="0">
                <a:solidFill>
                  <a:srgbClr val="E4E4E4"/>
                </a:solidFill>
                <a:latin typeface="Arial"/>
                <a:cs typeface="Arial"/>
              </a:rPr>
              <a:t> </a:t>
            </a:r>
            <a:r>
              <a:rPr sz="1300" spc="-165" dirty="0">
                <a:solidFill>
                  <a:srgbClr val="E4E4E4"/>
                </a:solidFill>
                <a:latin typeface="Arial"/>
                <a:cs typeface="Arial"/>
              </a:rPr>
              <a:t>s  </a:t>
            </a:r>
            <a:r>
              <a:rPr sz="1300" spc="55" dirty="0">
                <a:solidFill>
                  <a:srgbClr val="E4E4E4"/>
                </a:solidFill>
                <a:latin typeface="Arial"/>
                <a:cs typeface="Arial"/>
              </a:rPr>
              <a:t>i:2r.init(obj1J.x)</a:t>
            </a:r>
            <a:endParaRPr sz="13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7666" y="100792"/>
            <a:ext cx="3235187" cy="495715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005384" y="2223542"/>
            <a:ext cx="2710233" cy="6108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006637" y="9162"/>
            <a:ext cx="0" cy="610870"/>
          </a:xfrm>
          <a:custGeom>
            <a:avLst/>
            <a:gdLst/>
            <a:ahLst/>
            <a:cxnLst/>
            <a:rect l="l" t="t" r="r" b="b"/>
            <a:pathLst>
              <a:path h="610870">
                <a:moveTo>
                  <a:pt x="0" y="610863"/>
                </a:moveTo>
                <a:lnTo>
                  <a:pt x="0" y="0"/>
                </a:lnTo>
              </a:path>
            </a:pathLst>
          </a:custGeom>
          <a:ln w="2441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238416" y="3054"/>
            <a:ext cx="2783840" cy="0"/>
          </a:xfrm>
          <a:custGeom>
            <a:avLst/>
            <a:gdLst/>
            <a:ahLst/>
            <a:cxnLst/>
            <a:rect l="l" t="t" r="r" b="b"/>
            <a:pathLst>
              <a:path w="2783840">
                <a:moveTo>
                  <a:pt x="0" y="0"/>
                </a:moveTo>
                <a:lnTo>
                  <a:pt x="2783481" y="0"/>
                </a:lnTo>
              </a:path>
            </a:pathLst>
          </a:custGeom>
          <a:ln w="916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52340" y="174631"/>
            <a:ext cx="1283335" cy="36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303530" algn="l"/>
              </a:tabLst>
            </a:pPr>
            <a:r>
              <a:rPr sz="2200" dirty="0">
                <a:solidFill>
                  <a:srgbClr val="BD7E5D"/>
                </a:solidFill>
                <a:latin typeface="Times New Roman"/>
                <a:cs typeface="Times New Roman"/>
              </a:rPr>
              <a:t>J	</a:t>
            </a:r>
            <a:r>
              <a:rPr sz="2200" spc="-75" dirty="0">
                <a:solidFill>
                  <a:srgbClr val="7E7BA5"/>
                </a:solidFill>
                <a:latin typeface="Times New Roman"/>
                <a:cs typeface="Times New Roman"/>
              </a:rPr>
              <a:t>ntelli</a:t>
            </a:r>
            <a:r>
              <a:rPr sz="2200" spc="-75" dirty="0">
                <a:solidFill>
                  <a:srgbClr val="F4801D"/>
                </a:solidFill>
                <a:latin typeface="Times New Roman"/>
                <a:cs typeface="Times New Roman"/>
              </a:rPr>
              <a:t>Paat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pc="190" dirty="0"/>
              <a:t>,.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3791156" y="315892"/>
            <a:ext cx="4600575" cy="8623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2690" marR="5080" indent="-1190625">
              <a:lnSpc>
                <a:spcPct val="156900"/>
              </a:lnSpc>
              <a:spcBef>
                <a:spcPts val="100"/>
              </a:spcBef>
            </a:pPr>
            <a:r>
              <a:rPr sz="1750" spc="55" dirty="0">
                <a:solidFill>
                  <a:srgbClr val="6B2D9A"/>
                </a:solidFill>
                <a:latin typeface="Arial"/>
                <a:cs typeface="Arial"/>
              </a:rPr>
              <a:t>The open() </a:t>
            </a:r>
            <a:r>
              <a:rPr sz="1750" spc="110" dirty="0">
                <a:solidFill>
                  <a:srgbClr val="6B2D9A"/>
                </a:solidFill>
                <a:latin typeface="Arial"/>
                <a:cs typeface="Arial"/>
              </a:rPr>
              <a:t>function </a:t>
            </a:r>
            <a:r>
              <a:rPr sz="1750" spc="55" dirty="0">
                <a:solidFill>
                  <a:srgbClr val="6B2D9A"/>
                </a:solidFill>
                <a:latin typeface="Arial"/>
                <a:cs typeface="Arial"/>
              </a:rPr>
              <a:t>takes </a:t>
            </a:r>
            <a:r>
              <a:rPr sz="1750" spc="60" dirty="0">
                <a:solidFill>
                  <a:srgbClr val="6B2D9A"/>
                </a:solidFill>
                <a:latin typeface="Arial"/>
                <a:cs typeface="Arial"/>
              </a:rPr>
              <a:t>two </a:t>
            </a:r>
            <a:r>
              <a:rPr sz="1750" spc="55" dirty="0">
                <a:solidFill>
                  <a:srgbClr val="6B2D9A"/>
                </a:solidFill>
                <a:latin typeface="Arial"/>
                <a:cs typeface="Arial"/>
              </a:rPr>
              <a:t>parameters;  </a:t>
            </a:r>
            <a:r>
              <a:rPr sz="1750" spc="65" dirty="0">
                <a:solidFill>
                  <a:srgbClr val="6B2D9A"/>
                </a:solidFill>
                <a:latin typeface="Arial"/>
                <a:cs typeface="Arial"/>
              </a:rPr>
              <a:t>filename, </a:t>
            </a:r>
            <a:r>
              <a:rPr sz="1750" spc="95" dirty="0">
                <a:solidFill>
                  <a:srgbClr val="6B2D9A"/>
                </a:solidFill>
                <a:latin typeface="Arial"/>
                <a:cs typeface="Arial"/>
              </a:rPr>
              <a:t>and</a:t>
            </a:r>
            <a:r>
              <a:rPr sz="1750" spc="10" dirty="0">
                <a:solidFill>
                  <a:srgbClr val="6B2D9A"/>
                </a:solidFill>
                <a:latin typeface="Arial"/>
                <a:cs typeface="Arial"/>
              </a:rPr>
              <a:t> </a:t>
            </a:r>
            <a:r>
              <a:rPr sz="1750" spc="75" dirty="0">
                <a:solidFill>
                  <a:srgbClr val="6B2D9A"/>
                </a:solidFill>
                <a:latin typeface="Arial"/>
                <a:cs typeface="Arial"/>
              </a:rPr>
              <a:t>mode.</a:t>
            </a:r>
            <a:endParaRPr sz="175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90487" y="1341575"/>
            <a:ext cx="1782445" cy="668655"/>
          </a:xfrm>
          <a:custGeom>
            <a:avLst/>
            <a:gdLst/>
            <a:ahLst/>
            <a:cxnLst/>
            <a:rect l="l" t="t" r="r" b="b"/>
            <a:pathLst>
              <a:path w="1782445" h="668655">
                <a:moveTo>
                  <a:pt x="0" y="0"/>
                </a:moveTo>
                <a:lnTo>
                  <a:pt x="1782404" y="0"/>
                </a:lnTo>
                <a:lnTo>
                  <a:pt x="1782404" y="668436"/>
                </a:lnTo>
                <a:lnTo>
                  <a:pt x="0" y="668436"/>
                </a:lnTo>
                <a:lnTo>
                  <a:pt x="0" y="0"/>
                </a:lnTo>
                <a:close/>
              </a:path>
            </a:pathLst>
          </a:custGeom>
          <a:solidFill>
            <a:srgbClr val="5D467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1091" y="1894406"/>
            <a:ext cx="815340" cy="668655"/>
          </a:xfrm>
          <a:custGeom>
            <a:avLst/>
            <a:gdLst/>
            <a:ahLst/>
            <a:cxnLst/>
            <a:rect l="l" t="t" r="r" b="b"/>
            <a:pathLst>
              <a:path w="815340" h="668655">
                <a:moveTo>
                  <a:pt x="0" y="0"/>
                </a:moveTo>
                <a:lnTo>
                  <a:pt x="814900" y="0"/>
                </a:lnTo>
                <a:lnTo>
                  <a:pt x="814900" y="668436"/>
                </a:lnTo>
                <a:lnTo>
                  <a:pt x="0" y="668436"/>
                </a:lnTo>
                <a:lnTo>
                  <a:pt x="0" y="0"/>
                </a:lnTo>
                <a:close/>
              </a:path>
            </a:pathLst>
          </a:custGeom>
          <a:solidFill>
            <a:srgbClr val="5D467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77787" y="1348253"/>
            <a:ext cx="1864995" cy="1166495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12700" marR="5080" indent="-635">
              <a:lnSpc>
                <a:spcPts val="4350"/>
              </a:lnSpc>
              <a:spcBef>
                <a:spcPts val="475"/>
              </a:spcBef>
            </a:pPr>
            <a:r>
              <a:rPr sz="3850" spc="180" dirty="0">
                <a:solidFill>
                  <a:srgbClr val="F9F9F9"/>
                </a:solidFill>
                <a:latin typeface="Arial"/>
                <a:cs typeface="Arial"/>
              </a:rPr>
              <a:t>Python:  </a:t>
            </a:r>
            <a:r>
              <a:rPr sz="3850" spc="150" dirty="0">
                <a:solidFill>
                  <a:srgbClr val="F9F9F9"/>
                </a:solidFill>
                <a:latin typeface="Arial"/>
                <a:cs typeface="Arial"/>
              </a:rPr>
              <a:t>File</a:t>
            </a:r>
            <a:endParaRPr sz="385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24619" y="2494876"/>
            <a:ext cx="2081530" cy="448945"/>
          </a:xfrm>
          <a:custGeom>
            <a:avLst/>
            <a:gdLst/>
            <a:ahLst/>
            <a:cxnLst/>
            <a:rect l="l" t="t" r="r" b="b"/>
            <a:pathLst>
              <a:path w="2081530" h="448944">
                <a:moveTo>
                  <a:pt x="0" y="0"/>
                </a:moveTo>
                <a:lnTo>
                  <a:pt x="2081506" y="0"/>
                </a:lnTo>
                <a:lnTo>
                  <a:pt x="2081506" y="448910"/>
                </a:lnTo>
                <a:lnTo>
                  <a:pt x="0" y="448910"/>
                </a:lnTo>
                <a:lnTo>
                  <a:pt x="0" y="0"/>
                </a:lnTo>
                <a:close/>
              </a:path>
            </a:pathLst>
          </a:custGeom>
          <a:solidFill>
            <a:srgbClr val="3B345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24619" y="2500239"/>
            <a:ext cx="2081530" cy="4152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2550" b="1" spc="675" dirty="0">
                <a:solidFill>
                  <a:srgbClr val="F9F9F9"/>
                </a:solidFill>
                <a:latin typeface="Times New Roman"/>
                <a:cs typeface="Times New Roman"/>
              </a:rPr>
              <a:t>JJ</a:t>
            </a:r>
            <a:r>
              <a:rPr sz="2550" b="1" spc="250" dirty="0">
                <a:solidFill>
                  <a:srgbClr val="F9F9F9"/>
                </a:solidFill>
                <a:latin typeface="Times New Roman"/>
                <a:cs typeface="Times New Roman"/>
              </a:rPr>
              <a:t> </a:t>
            </a:r>
            <a:r>
              <a:rPr sz="2550" b="1" spc="565" dirty="0">
                <a:solidFill>
                  <a:srgbClr val="F9F9F9"/>
                </a:solidFill>
                <a:latin typeface="Times New Roman"/>
                <a:cs typeface="Times New Roman"/>
              </a:rPr>
              <a:t>nrllinn</a:t>
            </a:r>
            <a:endParaRPr sz="255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833672" y="4981617"/>
            <a:ext cx="1255395" cy="161290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950" b="1" spc="-5" dirty="0">
                <a:solidFill>
                  <a:srgbClr val="592680"/>
                </a:solidFill>
                <a:latin typeface="Arial"/>
                <a:cs typeface="Arial"/>
                <a:hlinkClick r:id="rId4"/>
              </a:rPr>
              <a:t>www.</a:t>
            </a:r>
            <a:r>
              <a:rPr sz="950" spc="-5" dirty="0">
                <a:solidFill>
                  <a:srgbClr val="592680"/>
                </a:solidFill>
                <a:latin typeface="Times New Roman"/>
                <a:cs typeface="Times New Roman"/>
                <a:hlinkClick r:id="rId4"/>
              </a:rPr>
              <a:t>i</a:t>
            </a:r>
            <a:r>
              <a:rPr sz="950" b="1" spc="-5" dirty="0">
                <a:solidFill>
                  <a:srgbClr val="592680"/>
                </a:solidFill>
                <a:latin typeface="Arial"/>
                <a:cs typeface="Arial"/>
                <a:hlinkClick r:id="rId4"/>
              </a:rPr>
              <a:t>nte11ipaat.com</a:t>
            </a:r>
            <a:endParaRPr sz="95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289801" y="2943787"/>
            <a:ext cx="561975" cy="257175"/>
          </a:xfrm>
          <a:prstGeom prst="rect">
            <a:avLst/>
          </a:prstGeom>
          <a:solidFill>
            <a:srgbClr val="1A5477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810"/>
              </a:lnSpc>
            </a:pPr>
            <a:r>
              <a:rPr sz="1700" spc="55" dirty="0">
                <a:solidFill>
                  <a:srgbClr val="F9F9F9"/>
                </a:solidFill>
                <a:latin typeface="Arial"/>
                <a:cs typeface="Arial"/>
              </a:rPr>
              <a:t>Open</a:t>
            </a:r>
            <a:endParaRPr sz="1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7666" y="100792"/>
            <a:ext cx="3235187" cy="495715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238419" y="0"/>
            <a:ext cx="2795690" cy="6230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834469" y="3909526"/>
            <a:ext cx="3125313" cy="56199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55347" y="193720"/>
            <a:ext cx="1282700" cy="3390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292735" algn="l"/>
              </a:tabLst>
            </a:pPr>
            <a:r>
              <a:rPr sz="2050" b="1" spc="-440" dirty="0">
                <a:solidFill>
                  <a:srgbClr val="BD7E5D"/>
                </a:solidFill>
                <a:latin typeface="Times New Roman"/>
                <a:cs typeface="Times New Roman"/>
              </a:rPr>
              <a:t>J	</a:t>
            </a:r>
            <a:r>
              <a:rPr sz="2050" b="1" spc="-180" dirty="0">
                <a:solidFill>
                  <a:srgbClr val="7E7BA5"/>
                </a:solidFill>
                <a:latin typeface="Times New Roman"/>
                <a:cs typeface="Times New Roman"/>
              </a:rPr>
              <a:t>nte</a:t>
            </a:r>
            <a:r>
              <a:rPr sz="2050" b="1" spc="-160" dirty="0">
                <a:solidFill>
                  <a:srgbClr val="7E7BA5"/>
                </a:solidFill>
                <a:latin typeface="Times New Roman"/>
                <a:cs typeface="Times New Roman"/>
              </a:rPr>
              <a:t> </a:t>
            </a:r>
            <a:r>
              <a:rPr sz="2050" b="1" spc="-95" dirty="0">
                <a:solidFill>
                  <a:srgbClr val="7E7BA5"/>
                </a:solidFill>
                <a:latin typeface="Times New Roman"/>
                <a:cs typeface="Times New Roman"/>
              </a:rPr>
              <a:t>lli</a:t>
            </a:r>
            <a:r>
              <a:rPr sz="2050" b="1" spc="-95" dirty="0">
                <a:solidFill>
                  <a:srgbClr val="F4801D"/>
                </a:solidFill>
                <a:latin typeface="Times New Roman"/>
                <a:cs typeface="Times New Roman"/>
              </a:rPr>
              <a:t>Paat</a:t>
            </a:r>
            <a:endParaRPr sz="205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92909" y="1343452"/>
            <a:ext cx="1782445" cy="692785"/>
          </a:xfrm>
          <a:custGeom>
            <a:avLst/>
            <a:gdLst/>
            <a:ahLst/>
            <a:cxnLst/>
            <a:rect l="l" t="t" r="r" b="b"/>
            <a:pathLst>
              <a:path w="1782445" h="692785">
                <a:moveTo>
                  <a:pt x="0" y="0"/>
                </a:moveTo>
                <a:lnTo>
                  <a:pt x="1782404" y="0"/>
                </a:lnTo>
                <a:lnTo>
                  <a:pt x="1782404" y="692578"/>
                </a:lnTo>
                <a:lnTo>
                  <a:pt x="0" y="692578"/>
                </a:lnTo>
                <a:lnTo>
                  <a:pt x="0" y="0"/>
                </a:lnTo>
                <a:close/>
              </a:path>
            </a:pathLst>
          </a:custGeom>
          <a:solidFill>
            <a:srgbClr val="5D467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80209" y="1357670"/>
            <a:ext cx="1856739" cy="6057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800" b="1" spc="35" dirty="0">
                <a:solidFill>
                  <a:srgbClr val="F9F9F9"/>
                </a:solidFill>
                <a:latin typeface="Arial"/>
                <a:cs typeface="Arial"/>
              </a:rPr>
              <a:t>Python:</a:t>
            </a:r>
            <a:endParaRPr sz="38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95961" y="1893229"/>
            <a:ext cx="815340" cy="692785"/>
          </a:xfrm>
          <a:custGeom>
            <a:avLst/>
            <a:gdLst/>
            <a:ahLst/>
            <a:cxnLst/>
            <a:rect l="l" t="t" r="r" b="b"/>
            <a:pathLst>
              <a:path w="815340" h="692785">
                <a:moveTo>
                  <a:pt x="0" y="0"/>
                </a:moveTo>
                <a:lnTo>
                  <a:pt x="814900" y="0"/>
                </a:lnTo>
                <a:lnTo>
                  <a:pt x="814900" y="692578"/>
                </a:lnTo>
                <a:lnTo>
                  <a:pt x="0" y="692578"/>
                </a:lnTo>
                <a:lnTo>
                  <a:pt x="0" y="0"/>
                </a:lnTo>
                <a:close/>
              </a:path>
            </a:pathLst>
          </a:custGeom>
          <a:solidFill>
            <a:srgbClr val="5D467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83261" y="1907447"/>
            <a:ext cx="881380" cy="6057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800" b="1" spc="45" dirty="0">
                <a:solidFill>
                  <a:srgbClr val="F9F9F9"/>
                </a:solidFill>
                <a:latin typeface="Arial"/>
                <a:cs typeface="Arial"/>
              </a:rPr>
              <a:t>File</a:t>
            </a:r>
            <a:endParaRPr sz="38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24619" y="2494876"/>
            <a:ext cx="2081530" cy="448945"/>
          </a:xfrm>
          <a:custGeom>
            <a:avLst/>
            <a:gdLst/>
            <a:ahLst/>
            <a:cxnLst/>
            <a:rect l="l" t="t" r="r" b="b"/>
            <a:pathLst>
              <a:path w="2081530" h="448944">
                <a:moveTo>
                  <a:pt x="0" y="0"/>
                </a:moveTo>
                <a:lnTo>
                  <a:pt x="2081506" y="0"/>
                </a:lnTo>
                <a:lnTo>
                  <a:pt x="2081506" y="448910"/>
                </a:lnTo>
                <a:lnTo>
                  <a:pt x="0" y="448910"/>
                </a:lnTo>
                <a:lnTo>
                  <a:pt x="0" y="0"/>
                </a:lnTo>
                <a:close/>
              </a:path>
            </a:pathLst>
          </a:custGeom>
          <a:solidFill>
            <a:srgbClr val="3B345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24619" y="2500239"/>
            <a:ext cx="2081530" cy="4152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2550" b="1" spc="675" dirty="0">
                <a:solidFill>
                  <a:srgbClr val="F9F9F9"/>
                </a:solidFill>
                <a:latin typeface="Times New Roman"/>
                <a:cs typeface="Times New Roman"/>
              </a:rPr>
              <a:t>JJ</a:t>
            </a:r>
            <a:r>
              <a:rPr sz="2550" b="1" spc="250" dirty="0">
                <a:solidFill>
                  <a:srgbClr val="F9F9F9"/>
                </a:solidFill>
                <a:latin typeface="Times New Roman"/>
                <a:cs typeface="Times New Roman"/>
              </a:rPr>
              <a:t> </a:t>
            </a:r>
            <a:r>
              <a:rPr sz="2550" b="1" spc="565" dirty="0">
                <a:solidFill>
                  <a:srgbClr val="F9F9F9"/>
                </a:solidFill>
                <a:latin typeface="Times New Roman"/>
                <a:cs typeface="Times New Roman"/>
              </a:rPr>
              <a:t>nrllinn</a:t>
            </a:r>
            <a:endParaRPr sz="255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833672" y="4981617"/>
            <a:ext cx="1255395" cy="161290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950" b="1" spc="-5" dirty="0">
                <a:solidFill>
                  <a:srgbClr val="592680"/>
                </a:solidFill>
                <a:latin typeface="Arial"/>
                <a:cs typeface="Arial"/>
                <a:hlinkClick r:id="rId5"/>
              </a:rPr>
              <a:t>www.</a:t>
            </a:r>
            <a:r>
              <a:rPr sz="950" spc="-5" dirty="0">
                <a:solidFill>
                  <a:srgbClr val="592680"/>
                </a:solidFill>
                <a:latin typeface="Times New Roman"/>
                <a:cs typeface="Times New Roman"/>
                <a:hlinkClick r:id="rId5"/>
              </a:rPr>
              <a:t>i</a:t>
            </a:r>
            <a:r>
              <a:rPr sz="950" b="1" spc="-5" dirty="0">
                <a:solidFill>
                  <a:srgbClr val="592680"/>
                </a:solidFill>
                <a:latin typeface="Arial"/>
                <a:cs typeface="Arial"/>
                <a:hlinkClick r:id="rId5"/>
              </a:rPr>
              <a:t>nte11ipaat.com</a:t>
            </a:r>
            <a:endParaRPr sz="95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289801" y="2943787"/>
            <a:ext cx="563245" cy="257175"/>
          </a:xfrm>
          <a:prstGeom prst="rect">
            <a:avLst/>
          </a:prstGeom>
          <a:solidFill>
            <a:srgbClr val="1A5477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810"/>
              </a:lnSpc>
            </a:pPr>
            <a:r>
              <a:rPr sz="1700" spc="55" dirty="0">
                <a:solidFill>
                  <a:srgbClr val="F9F9F9"/>
                </a:solidFill>
                <a:latin typeface="Arial"/>
                <a:cs typeface="Arial"/>
              </a:rPr>
              <a:t>Open</a:t>
            </a:r>
            <a:endParaRPr sz="17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535897" y="619288"/>
            <a:ext cx="5394325" cy="29546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6545" marR="5080" indent="-281305">
              <a:lnSpc>
                <a:spcPct val="152600"/>
              </a:lnSpc>
              <a:spcBef>
                <a:spcPts val="95"/>
              </a:spcBef>
              <a:buFont typeface="Arial"/>
              <a:buChar char="•"/>
              <a:tabLst>
                <a:tab pos="295910" algn="l"/>
                <a:tab pos="296545" algn="l"/>
              </a:tabLst>
            </a:pPr>
            <a:r>
              <a:rPr sz="1500" b="1" spc="20" dirty="0">
                <a:solidFill>
                  <a:srgbClr val="1A5477"/>
                </a:solidFill>
                <a:latin typeface="Arial"/>
                <a:cs typeface="Arial"/>
              </a:rPr>
              <a:t>"r" - </a:t>
            </a:r>
            <a:r>
              <a:rPr sz="1500" b="1" spc="40" dirty="0">
                <a:solidFill>
                  <a:srgbClr val="1A5477"/>
                </a:solidFill>
                <a:latin typeface="Arial"/>
                <a:cs typeface="Arial"/>
              </a:rPr>
              <a:t>Read </a:t>
            </a:r>
            <a:r>
              <a:rPr sz="1500" spc="50" dirty="0">
                <a:solidFill>
                  <a:srgbClr val="7B7B7B"/>
                </a:solidFill>
                <a:latin typeface="Arial"/>
                <a:cs typeface="Arial"/>
              </a:rPr>
              <a:t>- </a:t>
            </a:r>
            <a:r>
              <a:rPr sz="1550" spc="-15" dirty="0">
                <a:solidFill>
                  <a:srgbClr val="7B7B7B"/>
                </a:solidFill>
                <a:latin typeface="Arial"/>
                <a:cs typeface="Arial"/>
              </a:rPr>
              <a:t>Default </a:t>
            </a:r>
            <a:r>
              <a:rPr sz="1550" spc="-10" dirty="0">
                <a:solidFill>
                  <a:srgbClr val="7B7B7B"/>
                </a:solidFill>
                <a:latin typeface="Arial"/>
                <a:cs typeface="Arial"/>
              </a:rPr>
              <a:t>value. </a:t>
            </a:r>
            <a:r>
              <a:rPr sz="1550" spc="-25" dirty="0">
                <a:solidFill>
                  <a:srgbClr val="7B7B7B"/>
                </a:solidFill>
                <a:latin typeface="Arial"/>
                <a:cs typeface="Arial"/>
              </a:rPr>
              <a:t>Opens </a:t>
            </a:r>
            <a:r>
              <a:rPr sz="1550" spc="15" dirty="0">
                <a:solidFill>
                  <a:srgbClr val="7B7B7B"/>
                </a:solidFill>
                <a:latin typeface="Arial"/>
                <a:cs typeface="Arial"/>
              </a:rPr>
              <a:t>a </a:t>
            </a:r>
            <a:r>
              <a:rPr sz="1550" spc="-10" dirty="0">
                <a:solidFill>
                  <a:srgbClr val="7B7B7B"/>
                </a:solidFill>
                <a:latin typeface="Arial"/>
                <a:cs typeface="Arial"/>
              </a:rPr>
              <a:t>file </a:t>
            </a:r>
            <a:r>
              <a:rPr sz="1550" spc="5" dirty="0">
                <a:solidFill>
                  <a:srgbClr val="7B7B7B"/>
                </a:solidFill>
                <a:latin typeface="Arial"/>
                <a:cs typeface="Arial"/>
              </a:rPr>
              <a:t>for </a:t>
            </a:r>
            <a:r>
              <a:rPr sz="1550" spc="-15" dirty="0">
                <a:solidFill>
                  <a:srgbClr val="7B7B7B"/>
                </a:solidFill>
                <a:latin typeface="Arial"/>
                <a:cs typeface="Arial"/>
              </a:rPr>
              <a:t>reading, </a:t>
            </a:r>
            <a:r>
              <a:rPr sz="1550" spc="5" dirty="0">
                <a:solidFill>
                  <a:srgbClr val="7B7B7B"/>
                </a:solidFill>
                <a:latin typeface="Arial"/>
                <a:cs typeface="Arial"/>
              </a:rPr>
              <a:t>error  </a:t>
            </a:r>
            <a:r>
              <a:rPr sz="1550" spc="10" dirty="0">
                <a:solidFill>
                  <a:srgbClr val="7B7B7B"/>
                </a:solidFill>
                <a:latin typeface="Arial"/>
                <a:cs typeface="Arial"/>
              </a:rPr>
              <a:t>if </a:t>
            </a:r>
            <a:r>
              <a:rPr sz="1550" spc="-10" dirty="0">
                <a:solidFill>
                  <a:srgbClr val="7B7B7B"/>
                </a:solidFill>
                <a:latin typeface="Arial"/>
                <a:cs typeface="Arial"/>
              </a:rPr>
              <a:t>the </a:t>
            </a:r>
            <a:r>
              <a:rPr sz="1550" spc="-5" dirty="0">
                <a:solidFill>
                  <a:srgbClr val="7B7B7B"/>
                </a:solidFill>
                <a:latin typeface="Arial"/>
                <a:cs typeface="Arial"/>
              </a:rPr>
              <a:t>file does </a:t>
            </a:r>
            <a:r>
              <a:rPr sz="1550" spc="-10" dirty="0">
                <a:solidFill>
                  <a:srgbClr val="7B7B7B"/>
                </a:solidFill>
                <a:latin typeface="Arial"/>
                <a:cs typeface="Arial"/>
              </a:rPr>
              <a:t>not</a:t>
            </a:r>
            <a:r>
              <a:rPr sz="1550" spc="-55" dirty="0">
                <a:solidFill>
                  <a:srgbClr val="7B7B7B"/>
                </a:solidFill>
                <a:latin typeface="Arial"/>
                <a:cs typeface="Arial"/>
              </a:rPr>
              <a:t> </a:t>
            </a:r>
            <a:r>
              <a:rPr sz="1550" spc="5" dirty="0">
                <a:solidFill>
                  <a:srgbClr val="7B7B7B"/>
                </a:solidFill>
                <a:latin typeface="Arial"/>
                <a:cs typeface="Arial"/>
              </a:rPr>
              <a:t>exist</a:t>
            </a:r>
            <a:endParaRPr sz="1550">
              <a:latin typeface="Arial"/>
              <a:cs typeface="Arial"/>
            </a:endParaRPr>
          </a:p>
          <a:p>
            <a:pPr marL="295275" marR="178435" indent="-280035">
              <a:lnSpc>
                <a:spcPct val="152600"/>
              </a:lnSpc>
              <a:spcBef>
                <a:spcPts val="120"/>
              </a:spcBef>
              <a:buFont typeface="Arial"/>
              <a:buChar char="•"/>
              <a:tabLst>
                <a:tab pos="295910" algn="l"/>
                <a:tab pos="296545" algn="l"/>
              </a:tabLst>
            </a:pPr>
            <a:r>
              <a:rPr sz="1500" b="1" spc="35" dirty="0">
                <a:solidFill>
                  <a:srgbClr val="1A5477"/>
                </a:solidFill>
                <a:latin typeface="Arial"/>
                <a:cs typeface="Arial"/>
              </a:rPr>
              <a:t>"a" </a:t>
            </a:r>
            <a:r>
              <a:rPr sz="1500" spc="50" dirty="0">
                <a:solidFill>
                  <a:srgbClr val="1A5477"/>
                </a:solidFill>
                <a:latin typeface="Arial"/>
                <a:cs typeface="Arial"/>
              </a:rPr>
              <a:t>- </a:t>
            </a:r>
            <a:r>
              <a:rPr sz="1500" b="1" spc="30" dirty="0">
                <a:solidFill>
                  <a:srgbClr val="1A5477"/>
                </a:solidFill>
                <a:latin typeface="Arial"/>
                <a:cs typeface="Arial"/>
              </a:rPr>
              <a:t>Append </a:t>
            </a:r>
            <a:r>
              <a:rPr sz="1500" spc="50" dirty="0">
                <a:solidFill>
                  <a:srgbClr val="7B7B7B"/>
                </a:solidFill>
                <a:latin typeface="Arial"/>
                <a:cs typeface="Arial"/>
              </a:rPr>
              <a:t>- </a:t>
            </a:r>
            <a:r>
              <a:rPr sz="1550" spc="-25" dirty="0">
                <a:solidFill>
                  <a:srgbClr val="7B7B7B"/>
                </a:solidFill>
                <a:latin typeface="Arial"/>
                <a:cs typeface="Arial"/>
              </a:rPr>
              <a:t>Opens </a:t>
            </a:r>
            <a:r>
              <a:rPr sz="1550" spc="15" dirty="0">
                <a:solidFill>
                  <a:srgbClr val="7B7B7B"/>
                </a:solidFill>
                <a:latin typeface="Arial"/>
                <a:cs typeface="Arial"/>
              </a:rPr>
              <a:t>a </a:t>
            </a:r>
            <a:r>
              <a:rPr sz="1550" spc="-5" dirty="0">
                <a:solidFill>
                  <a:srgbClr val="7B7B7B"/>
                </a:solidFill>
                <a:latin typeface="Arial"/>
                <a:cs typeface="Arial"/>
              </a:rPr>
              <a:t>file </a:t>
            </a:r>
            <a:r>
              <a:rPr sz="1550" spc="5" dirty="0">
                <a:solidFill>
                  <a:srgbClr val="7B7B7B"/>
                </a:solidFill>
                <a:latin typeface="Arial"/>
                <a:cs typeface="Arial"/>
              </a:rPr>
              <a:t>for </a:t>
            </a:r>
            <a:r>
              <a:rPr sz="1550" spc="-30" dirty="0">
                <a:solidFill>
                  <a:srgbClr val="7B7B7B"/>
                </a:solidFill>
                <a:latin typeface="Arial"/>
                <a:cs typeface="Arial"/>
              </a:rPr>
              <a:t>appending, </a:t>
            </a:r>
            <a:r>
              <a:rPr sz="1550" spc="20" dirty="0">
                <a:solidFill>
                  <a:srgbClr val="7B7B7B"/>
                </a:solidFill>
                <a:latin typeface="Arial"/>
                <a:cs typeface="Arial"/>
              </a:rPr>
              <a:t>creates </a:t>
            </a:r>
            <a:r>
              <a:rPr sz="1550" spc="-15" dirty="0">
                <a:solidFill>
                  <a:srgbClr val="7B7B7B"/>
                </a:solidFill>
                <a:latin typeface="Arial"/>
                <a:cs typeface="Arial"/>
              </a:rPr>
              <a:t>the  </a:t>
            </a:r>
            <a:r>
              <a:rPr sz="1550" spc="-5" dirty="0">
                <a:solidFill>
                  <a:srgbClr val="7B7B7B"/>
                </a:solidFill>
                <a:latin typeface="Arial"/>
                <a:cs typeface="Arial"/>
              </a:rPr>
              <a:t>file </a:t>
            </a:r>
            <a:r>
              <a:rPr sz="1550" spc="25" dirty="0">
                <a:solidFill>
                  <a:srgbClr val="7B7B7B"/>
                </a:solidFill>
                <a:latin typeface="Arial"/>
                <a:cs typeface="Arial"/>
              </a:rPr>
              <a:t>if it </a:t>
            </a:r>
            <a:r>
              <a:rPr sz="1550" spc="-5" dirty="0">
                <a:solidFill>
                  <a:srgbClr val="7B7B7B"/>
                </a:solidFill>
                <a:latin typeface="Arial"/>
                <a:cs typeface="Arial"/>
              </a:rPr>
              <a:t>does </a:t>
            </a:r>
            <a:r>
              <a:rPr sz="1550" spc="-10" dirty="0">
                <a:solidFill>
                  <a:srgbClr val="7B7B7B"/>
                </a:solidFill>
                <a:latin typeface="Arial"/>
                <a:cs typeface="Arial"/>
              </a:rPr>
              <a:t>not</a:t>
            </a:r>
            <a:r>
              <a:rPr sz="1550" spc="-240" dirty="0">
                <a:solidFill>
                  <a:srgbClr val="7B7B7B"/>
                </a:solidFill>
                <a:latin typeface="Arial"/>
                <a:cs typeface="Arial"/>
              </a:rPr>
              <a:t> </a:t>
            </a:r>
            <a:r>
              <a:rPr sz="1550" dirty="0">
                <a:solidFill>
                  <a:srgbClr val="7B7B7B"/>
                </a:solidFill>
                <a:latin typeface="Arial"/>
                <a:cs typeface="Arial"/>
              </a:rPr>
              <a:t>exist</a:t>
            </a:r>
            <a:endParaRPr sz="1550">
              <a:latin typeface="Arial"/>
              <a:cs typeface="Arial"/>
            </a:endParaRPr>
          </a:p>
          <a:p>
            <a:pPr marL="294005" marR="91440" indent="-281305">
              <a:lnSpc>
                <a:spcPts val="2910"/>
              </a:lnSpc>
              <a:spcBef>
                <a:spcPts val="250"/>
              </a:spcBef>
              <a:buFont typeface="Arial"/>
              <a:buChar char="•"/>
              <a:tabLst>
                <a:tab pos="293370" algn="l"/>
                <a:tab pos="294005" algn="l"/>
              </a:tabLst>
            </a:pPr>
            <a:r>
              <a:rPr sz="1450" b="1" spc="20" dirty="0">
                <a:solidFill>
                  <a:srgbClr val="1A5477"/>
                </a:solidFill>
                <a:latin typeface="Arial"/>
                <a:cs typeface="Arial"/>
              </a:rPr>
              <a:t>"w'' - </a:t>
            </a:r>
            <a:r>
              <a:rPr sz="1500" b="1" spc="15" dirty="0">
                <a:solidFill>
                  <a:srgbClr val="1A5477"/>
                </a:solidFill>
                <a:latin typeface="Arial"/>
                <a:cs typeface="Arial"/>
              </a:rPr>
              <a:t>Write </a:t>
            </a:r>
            <a:r>
              <a:rPr sz="1500" spc="50" dirty="0">
                <a:solidFill>
                  <a:srgbClr val="7B7B7B"/>
                </a:solidFill>
                <a:latin typeface="Arial"/>
                <a:cs typeface="Arial"/>
              </a:rPr>
              <a:t>- </a:t>
            </a:r>
            <a:r>
              <a:rPr sz="1550" spc="-25" dirty="0">
                <a:solidFill>
                  <a:srgbClr val="7B7B7B"/>
                </a:solidFill>
                <a:latin typeface="Arial"/>
                <a:cs typeface="Arial"/>
              </a:rPr>
              <a:t>Opens </a:t>
            </a:r>
            <a:r>
              <a:rPr sz="1550" spc="15" dirty="0">
                <a:solidFill>
                  <a:srgbClr val="7B7B7B"/>
                </a:solidFill>
                <a:latin typeface="Arial"/>
                <a:cs typeface="Arial"/>
              </a:rPr>
              <a:t>a </a:t>
            </a:r>
            <a:r>
              <a:rPr sz="1550" spc="-5" dirty="0">
                <a:solidFill>
                  <a:srgbClr val="7B7B7B"/>
                </a:solidFill>
                <a:latin typeface="Arial"/>
                <a:cs typeface="Arial"/>
              </a:rPr>
              <a:t>file </a:t>
            </a:r>
            <a:r>
              <a:rPr sz="1550" spc="5" dirty="0">
                <a:solidFill>
                  <a:srgbClr val="7B7B7B"/>
                </a:solidFill>
                <a:latin typeface="Arial"/>
                <a:cs typeface="Arial"/>
              </a:rPr>
              <a:t>for </a:t>
            </a:r>
            <a:r>
              <a:rPr sz="1550" spc="-10" dirty="0">
                <a:solidFill>
                  <a:srgbClr val="7B7B7B"/>
                </a:solidFill>
                <a:latin typeface="Arial"/>
                <a:cs typeface="Arial"/>
              </a:rPr>
              <a:t>writing, </a:t>
            </a:r>
            <a:r>
              <a:rPr sz="1550" spc="20" dirty="0">
                <a:solidFill>
                  <a:srgbClr val="7B7B7B"/>
                </a:solidFill>
                <a:latin typeface="Arial"/>
                <a:cs typeface="Arial"/>
              </a:rPr>
              <a:t>creates </a:t>
            </a:r>
            <a:r>
              <a:rPr sz="1550" spc="-10" dirty="0">
                <a:solidFill>
                  <a:srgbClr val="7B7B7B"/>
                </a:solidFill>
                <a:latin typeface="Arial"/>
                <a:cs typeface="Arial"/>
              </a:rPr>
              <a:t>the </a:t>
            </a:r>
            <a:r>
              <a:rPr sz="1550" spc="-5" dirty="0">
                <a:solidFill>
                  <a:srgbClr val="7B7B7B"/>
                </a:solidFill>
                <a:latin typeface="Arial"/>
                <a:cs typeface="Arial"/>
              </a:rPr>
              <a:t>file </a:t>
            </a:r>
            <a:r>
              <a:rPr sz="1550" spc="25" dirty="0">
                <a:solidFill>
                  <a:srgbClr val="7B7B7B"/>
                </a:solidFill>
                <a:latin typeface="Arial"/>
                <a:cs typeface="Arial"/>
              </a:rPr>
              <a:t>if </a:t>
            </a:r>
            <a:r>
              <a:rPr sz="1550" spc="10" dirty="0">
                <a:solidFill>
                  <a:srgbClr val="7B7B7B"/>
                </a:solidFill>
                <a:latin typeface="Arial"/>
                <a:cs typeface="Arial"/>
              </a:rPr>
              <a:t>it  </a:t>
            </a:r>
            <a:r>
              <a:rPr sz="1550" spc="-5" dirty="0">
                <a:solidFill>
                  <a:srgbClr val="7B7B7B"/>
                </a:solidFill>
                <a:latin typeface="Arial"/>
                <a:cs typeface="Arial"/>
              </a:rPr>
              <a:t>does </a:t>
            </a:r>
            <a:r>
              <a:rPr sz="1550" spc="-10" dirty="0">
                <a:solidFill>
                  <a:srgbClr val="7B7B7B"/>
                </a:solidFill>
                <a:latin typeface="Arial"/>
                <a:cs typeface="Arial"/>
              </a:rPr>
              <a:t>not</a:t>
            </a:r>
            <a:r>
              <a:rPr sz="1550" spc="235" dirty="0">
                <a:solidFill>
                  <a:srgbClr val="7B7B7B"/>
                </a:solidFill>
                <a:latin typeface="Arial"/>
                <a:cs typeface="Arial"/>
              </a:rPr>
              <a:t> </a:t>
            </a:r>
            <a:r>
              <a:rPr sz="1550" dirty="0">
                <a:solidFill>
                  <a:srgbClr val="7B7B7B"/>
                </a:solidFill>
                <a:latin typeface="Arial"/>
                <a:cs typeface="Arial"/>
              </a:rPr>
              <a:t>exist</a:t>
            </a:r>
            <a:endParaRPr sz="1550">
              <a:latin typeface="Arial"/>
              <a:cs typeface="Arial"/>
            </a:endParaRPr>
          </a:p>
          <a:p>
            <a:pPr marL="292735" indent="-280035">
              <a:lnSpc>
                <a:spcPct val="100000"/>
              </a:lnSpc>
              <a:spcBef>
                <a:spcPts val="755"/>
              </a:spcBef>
              <a:buFont typeface="Arial"/>
              <a:buChar char="•"/>
              <a:tabLst>
                <a:tab pos="292735" algn="l"/>
                <a:tab pos="293370" algn="l"/>
              </a:tabLst>
            </a:pPr>
            <a:r>
              <a:rPr sz="1500" b="1" spc="35" dirty="0">
                <a:solidFill>
                  <a:srgbClr val="1A5477"/>
                </a:solidFill>
                <a:latin typeface="Arial"/>
                <a:cs typeface="Arial"/>
              </a:rPr>
              <a:t>"x" </a:t>
            </a:r>
            <a:r>
              <a:rPr sz="1500" spc="50" dirty="0">
                <a:solidFill>
                  <a:srgbClr val="1A5477"/>
                </a:solidFill>
                <a:latin typeface="Arial"/>
                <a:cs typeface="Arial"/>
              </a:rPr>
              <a:t>- </a:t>
            </a:r>
            <a:r>
              <a:rPr sz="1500" b="1" spc="25" dirty="0">
                <a:solidFill>
                  <a:srgbClr val="1A5477"/>
                </a:solidFill>
                <a:latin typeface="Arial"/>
                <a:cs typeface="Arial"/>
              </a:rPr>
              <a:t>Create </a:t>
            </a:r>
            <a:r>
              <a:rPr sz="1500" spc="50" dirty="0">
                <a:solidFill>
                  <a:srgbClr val="7B7B7B"/>
                </a:solidFill>
                <a:latin typeface="Arial"/>
                <a:cs typeface="Arial"/>
              </a:rPr>
              <a:t>- </a:t>
            </a:r>
            <a:r>
              <a:rPr sz="1550" dirty="0">
                <a:solidFill>
                  <a:srgbClr val="7B7B7B"/>
                </a:solidFill>
                <a:latin typeface="Arial"/>
                <a:cs typeface="Arial"/>
              </a:rPr>
              <a:t>Creates </a:t>
            </a:r>
            <a:r>
              <a:rPr sz="1550" spc="-20" dirty="0">
                <a:solidFill>
                  <a:srgbClr val="7B7B7B"/>
                </a:solidFill>
                <a:latin typeface="Arial"/>
                <a:cs typeface="Arial"/>
              </a:rPr>
              <a:t>the </a:t>
            </a:r>
            <a:r>
              <a:rPr sz="1550" spc="10" dirty="0">
                <a:solidFill>
                  <a:srgbClr val="7B7B7B"/>
                </a:solidFill>
                <a:latin typeface="Arial"/>
                <a:cs typeface="Arial"/>
              </a:rPr>
              <a:t>specified </a:t>
            </a:r>
            <a:r>
              <a:rPr sz="1550" dirty="0">
                <a:solidFill>
                  <a:srgbClr val="7B7B7B"/>
                </a:solidFill>
                <a:latin typeface="Arial"/>
                <a:cs typeface="Arial"/>
              </a:rPr>
              <a:t>file, </a:t>
            </a:r>
            <a:r>
              <a:rPr sz="1550" spc="-10" dirty="0">
                <a:solidFill>
                  <a:srgbClr val="7B7B7B"/>
                </a:solidFill>
                <a:latin typeface="Arial"/>
                <a:cs typeface="Arial"/>
              </a:rPr>
              <a:t>returns </a:t>
            </a:r>
            <a:r>
              <a:rPr sz="1550" spc="20" dirty="0">
                <a:solidFill>
                  <a:srgbClr val="7B7B7B"/>
                </a:solidFill>
                <a:latin typeface="Arial"/>
                <a:cs typeface="Arial"/>
              </a:rPr>
              <a:t>an</a:t>
            </a:r>
            <a:r>
              <a:rPr sz="1550" spc="360" dirty="0">
                <a:solidFill>
                  <a:srgbClr val="7B7B7B"/>
                </a:solidFill>
                <a:latin typeface="Arial"/>
                <a:cs typeface="Arial"/>
              </a:rPr>
              <a:t> </a:t>
            </a:r>
            <a:r>
              <a:rPr sz="1550" spc="5" dirty="0">
                <a:solidFill>
                  <a:srgbClr val="7B7B7B"/>
                </a:solidFill>
                <a:latin typeface="Arial"/>
                <a:cs typeface="Arial"/>
              </a:rPr>
              <a:t>error</a:t>
            </a:r>
            <a:endParaRPr sz="1550">
              <a:latin typeface="Arial"/>
              <a:cs typeface="Arial"/>
            </a:endParaRPr>
          </a:p>
          <a:p>
            <a:pPr marL="290195">
              <a:lnSpc>
                <a:spcPct val="100000"/>
              </a:lnSpc>
              <a:spcBef>
                <a:spcPts val="1050"/>
              </a:spcBef>
            </a:pPr>
            <a:r>
              <a:rPr sz="1550" spc="25" dirty="0">
                <a:solidFill>
                  <a:srgbClr val="7B7B7B"/>
                </a:solidFill>
                <a:latin typeface="Arial"/>
                <a:cs typeface="Arial"/>
              </a:rPr>
              <a:t>if </a:t>
            </a:r>
            <a:r>
              <a:rPr sz="1550" spc="-10" dirty="0">
                <a:solidFill>
                  <a:srgbClr val="7B7B7B"/>
                </a:solidFill>
                <a:latin typeface="Arial"/>
                <a:cs typeface="Arial"/>
              </a:rPr>
              <a:t>the </a:t>
            </a:r>
            <a:r>
              <a:rPr sz="1550" spc="-5" dirty="0">
                <a:solidFill>
                  <a:srgbClr val="7B7B7B"/>
                </a:solidFill>
                <a:latin typeface="Arial"/>
                <a:cs typeface="Arial"/>
              </a:rPr>
              <a:t>file </a:t>
            </a:r>
            <a:r>
              <a:rPr sz="1550" dirty="0">
                <a:solidFill>
                  <a:srgbClr val="7B7B7B"/>
                </a:solidFill>
                <a:latin typeface="Arial"/>
                <a:cs typeface="Arial"/>
              </a:rPr>
              <a:t>with </a:t>
            </a:r>
            <a:r>
              <a:rPr sz="1550" spc="-10" dirty="0">
                <a:solidFill>
                  <a:srgbClr val="7B7B7B"/>
                </a:solidFill>
                <a:latin typeface="Arial"/>
                <a:cs typeface="Arial"/>
              </a:rPr>
              <a:t>same </a:t>
            </a:r>
            <a:r>
              <a:rPr sz="1550" spc="-45" dirty="0">
                <a:solidFill>
                  <a:srgbClr val="7B7B7B"/>
                </a:solidFill>
                <a:latin typeface="Arial"/>
                <a:cs typeface="Arial"/>
              </a:rPr>
              <a:t>name</a:t>
            </a:r>
            <a:r>
              <a:rPr sz="1550" spc="285" dirty="0">
                <a:solidFill>
                  <a:srgbClr val="7B7B7B"/>
                </a:solidFill>
                <a:latin typeface="Arial"/>
                <a:cs typeface="Arial"/>
              </a:rPr>
              <a:t> </a:t>
            </a:r>
            <a:r>
              <a:rPr sz="1550" spc="5" dirty="0">
                <a:solidFill>
                  <a:srgbClr val="7B7B7B"/>
                </a:solidFill>
                <a:latin typeface="Arial"/>
                <a:cs typeface="Arial"/>
              </a:rPr>
              <a:t>exists</a:t>
            </a:r>
            <a:endParaRPr sz="15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7666" y="100792"/>
            <a:ext cx="6738957" cy="495715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700354" y="4129438"/>
            <a:ext cx="0" cy="745490"/>
          </a:xfrm>
          <a:custGeom>
            <a:avLst/>
            <a:gdLst/>
            <a:ahLst/>
            <a:cxnLst/>
            <a:rect l="l" t="t" r="r" b="b"/>
            <a:pathLst>
              <a:path h="745489">
                <a:moveTo>
                  <a:pt x="0" y="745253"/>
                </a:moveTo>
                <a:lnTo>
                  <a:pt x="0" y="0"/>
                </a:lnTo>
              </a:path>
            </a:pathLst>
          </a:custGeom>
          <a:ln w="2136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706459" y="2981014"/>
            <a:ext cx="0" cy="745490"/>
          </a:xfrm>
          <a:custGeom>
            <a:avLst/>
            <a:gdLst/>
            <a:ahLst/>
            <a:cxnLst/>
            <a:rect l="l" t="t" r="r" b="b"/>
            <a:pathLst>
              <a:path h="745489">
                <a:moveTo>
                  <a:pt x="0" y="745253"/>
                </a:moveTo>
                <a:lnTo>
                  <a:pt x="0" y="0"/>
                </a:lnTo>
              </a:path>
            </a:pathLst>
          </a:custGeom>
          <a:ln w="122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934286" y="2993232"/>
            <a:ext cx="793750" cy="0"/>
          </a:xfrm>
          <a:custGeom>
            <a:avLst/>
            <a:gdLst/>
            <a:ahLst/>
            <a:cxnLst/>
            <a:rect l="l" t="t" r="r" b="b"/>
            <a:pathLst>
              <a:path w="793750">
                <a:moveTo>
                  <a:pt x="0" y="0"/>
                </a:moveTo>
                <a:lnTo>
                  <a:pt x="793536" y="0"/>
                </a:lnTo>
              </a:path>
            </a:pathLst>
          </a:custGeom>
          <a:ln w="183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934286" y="3710997"/>
            <a:ext cx="781685" cy="0"/>
          </a:xfrm>
          <a:custGeom>
            <a:avLst/>
            <a:gdLst/>
            <a:ahLst/>
            <a:cxnLst/>
            <a:rect l="l" t="t" r="r" b="b"/>
            <a:pathLst>
              <a:path w="781684">
                <a:moveTo>
                  <a:pt x="0" y="0"/>
                </a:moveTo>
                <a:lnTo>
                  <a:pt x="781328" y="0"/>
                </a:lnTo>
              </a:path>
            </a:pathLst>
          </a:custGeom>
          <a:ln w="152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934286" y="4132493"/>
            <a:ext cx="781685" cy="0"/>
          </a:xfrm>
          <a:custGeom>
            <a:avLst/>
            <a:gdLst/>
            <a:ahLst/>
            <a:cxnLst/>
            <a:rect l="l" t="t" r="r" b="b"/>
            <a:pathLst>
              <a:path w="781684">
                <a:moveTo>
                  <a:pt x="0" y="0"/>
                </a:moveTo>
                <a:lnTo>
                  <a:pt x="781328" y="0"/>
                </a:lnTo>
              </a:path>
            </a:pathLst>
          </a:custGeom>
          <a:ln w="1221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955473" y="4856366"/>
            <a:ext cx="3760470" cy="0"/>
          </a:xfrm>
          <a:custGeom>
            <a:avLst/>
            <a:gdLst/>
            <a:ahLst/>
            <a:cxnLst/>
            <a:rect l="l" t="t" r="r" b="b"/>
            <a:pathLst>
              <a:path w="3760470">
                <a:moveTo>
                  <a:pt x="0" y="0"/>
                </a:moveTo>
                <a:lnTo>
                  <a:pt x="3760141" y="0"/>
                </a:lnTo>
              </a:path>
            </a:pathLst>
          </a:custGeom>
          <a:ln w="1221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55347" y="193720"/>
            <a:ext cx="1282700" cy="3390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292735" algn="l"/>
              </a:tabLst>
            </a:pPr>
            <a:r>
              <a:rPr sz="2050" b="1" dirty="0">
                <a:solidFill>
                  <a:srgbClr val="BD7E5D"/>
                </a:solidFill>
                <a:latin typeface="Times New Roman"/>
                <a:cs typeface="Times New Roman"/>
              </a:rPr>
              <a:t>J	</a:t>
            </a:r>
            <a:r>
              <a:rPr sz="2050" b="1" spc="-180" dirty="0">
                <a:solidFill>
                  <a:srgbClr val="7E7BA5"/>
                </a:solidFill>
                <a:latin typeface="Times New Roman"/>
                <a:cs typeface="Times New Roman"/>
              </a:rPr>
              <a:t>nte</a:t>
            </a:r>
            <a:r>
              <a:rPr sz="2050" b="1" spc="-160" dirty="0">
                <a:solidFill>
                  <a:srgbClr val="7E7BA5"/>
                </a:solidFill>
                <a:latin typeface="Times New Roman"/>
                <a:cs typeface="Times New Roman"/>
              </a:rPr>
              <a:t> </a:t>
            </a:r>
            <a:r>
              <a:rPr sz="2050" b="1" spc="-95" dirty="0">
                <a:solidFill>
                  <a:srgbClr val="7E7BA5"/>
                </a:solidFill>
                <a:latin typeface="Times New Roman"/>
                <a:cs typeface="Times New Roman"/>
              </a:rPr>
              <a:t>lli</a:t>
            </a:r>
            <a:r>
              <a:rPr sz="2050" b="1" spc="-95" dirty="0">
                <a:solidFill>
                  <a:srgbClr val="F4801D"/>
                </a:solidFill>
                <a:latin typeface="Times New Roman"/>
                <a:cs typeface="Times New Roman"/>
              </a:rPr>
              <a:t>Paat</a:t>
            </a:r>
            <a:endParaRPr sz="205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2909" y="1343452"/>
            <a:ext cx="1782445" cy="692785"/>
          </a:xfrm>
          <a:custGeom>
            <a:avLst/>
            <a:gdLst/>
            <a:ahLst/>
            <a:cxnLst/>
            <a:rect l="l" t="t" r="r" b="b"/>
            <a:pathLst>
              <a:path w="1782445" h="692785">
                <a:moveTo>
                  <a:pt x="0" y="0"/>
                </a:moveTo>
                <a:lnTo>
                  <a:pt x="1782404" y="0"/>
                </a:lnTo>
                <a:lnTo>
                  <a:pt x="1782404" y="692578"/>
                </a:lnTo>
                <a:lnTo>
                  <a:pt x="0" y="692578"/>
                </a:lnTo>
                <a:lnTo>
                  <a:pt x="0" y="0"/>
                </a:lnTo>
                <a:close/>
              </a:path>
            </a:pathLst>
          </a:custGeom>
          <a:solidFill>
            <a:srgbClr val="5D467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95961" y="1343452"/>
            <a:ext cx="1779905" cy="549910"/>
          </a:xfrm>
          <a:prstGeom prst="rect">
            <a:avLst/>
          </a:prstGeom>
          <a:solidFill>
            <a:srgbClr val="5D4677"/>
          </a:solidFill>
        </p:spPr>
        <p:txBody>
          <a:bodyPr vert="horz" wrap="square" lIns="0" tIns="27939" rIns="0" bIns="0" rtlCol="0">
            <a:spAutoFit/>
          </a:bodyPr>
          <a:lstStyle/>
          <a:p>
            <a:pPr>
              <a:lnSpc>
                <a:spcPts val="4110"/>
              </a:lnSpc>
              <a:spcBef>
                <a:spcPts val="219"/>
              </a:spcBef>
            </a:pPr>
            <a:r>
              <a:rPr sz="3800" b="1" spc="40" dirty="0">
                <a:solidFill>
                  <a:srgbClr val="FBFBFB"/>
                </a:solidFill>
                <a:latin typeface="Arial"/>
                <a:cs typeface="Arial"/>
              </a:rPr>
              <a:t>Python</a:t>
            </a:r>
            <a:endParaRPr sz="38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747579" y="1357670"/>
            <a:ext cx="189230" cy="6057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800" b="1" spc="20" dirty="0">
                <a:solidFill>
                  <a:srgbClr val="FBFBFB"/>
                </a:solidFill>
                <a:latin typeface="Arial"/>
                <a:cs typeface="Arial"/>
              </a:rPr>
              <a:t>:</a:t>
            </a:r>
            <a:endParaRPr sz="38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95961" y="1893229"/>
            <a:ext cx="815340" cy="692785"/>
          </a:xfrm>
          <a:custGeom>
            <a:avLst/>
            <a:gdLst/>
            <a:ahLst/>
            <a:cxnLst/>
            <a:rect l="l" t="t" r="r" b="b"/>
            <a:pathLst>
              <a:path w="815340" h="692785">
                <a:moveTo>
                  <a:pt x="0" y="0"/>
                </a:moveTo>
                <a:lnTo>
                  <a:pt x="814900" y="0"/>
                </a:lnTo>
                <a:lnTo>
                  <a:pt x="814900" y="692578"/>
                </a:lnTo>
                <a:lnTo>
                  <a:pt x="0" y="692578"/>
                </a:lnTo>
                <a:lnTo>
                  <a:pt x="0" y="0"/>
                </a:lnTo>
                <a:close/>
              </a:path>
            </a:pathLst>
          </a:custGeom>
          <a:solidFill>
            <a:srgbClr val="5D467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95961" y="2036030"/>
            <a:ext cx="815340" cy="413384"/>
          </a:xfrm>
          <a:prstGeom prst="rect">
            <a:avLst/>
          </a:prstGeom>
          <a:solidFill>
            <a:srgbClr val="5D4677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254"/>
              </a:lnSpc>
            </a:pPr>
            <a:r>
              <a:rPr sz="3800" b="1" spc="40" dirty="0">
                <a:solidFill>
                  <a:srgbClr val="FBFBFB"/>
                </a:solidFill>
                <a:latin typeface="Arial"/>
                <a:cs typeface="Arial"/>
              </a:rPr>
              <a:t>Fil</a:t>
            </a:r>
            <a:endParaRPr sz="38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62624" y="1907447"/>
            <a:ext cx="302260" cy="6057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800" b="1" spc="60" dirty="0">
                <a:solidFill>
                  <a:srgbClr val="FBFBFB"/>
                </a:solidFill>
                <a:latin typeface="Arial"/>
                <a:cs typeface="Arial"/>
              </a:rPr>
              <a:t>e</a:t>
            </a:r>
            <a:endParaRPr sz="380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92909" y="2449115"/>
            <a:ext cx="293370" cy="692785"/>
          </a:xfrm>
          <a:custGeom>
            <a:avLst/>
            <a:gdLst/>
            <a:ahLst/>
            <a:cxnLst/>
            <a:rect l="l" t="t" r="r" b="b"/>
            <a:pathLst>
              <a:path w="293370" h="692785">
                <a:moveTo>
                  <a:pt x="0" y="0"/>
                </a:moveTo>
                <a:lnTo>
                  <a:pt x="292998" y="0"/>
                </a:lnTo>
                <a:lnTo>
                  <a:pt x="292998" y="692578"/>
                </a:lnTo>
                <a:lnTo>
                  <a:pt x="0" y="692578"/>
                </a:lnTo>
                <a:lnTo>
                  <a:pt x="0" y="0"/>
                </a:lnTo>
                <a:close/>
              </a:path>
            </a:pathLst>
          </a:custGeom>
          <a:solidFill>
            <a:srgbClr val="4131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80209" y="2463332"/>
            <a:ext cx="392430" cy="6057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800" b="1" spc="140" dirty="0">
                <a:solidFill>
                  <a:srgbClr val="E4E4E4"/>
                </a:solidFill>
                <a:latin typeface="Arial"/>
                <a:cs typeface="Arial"/>
              </a:rPr>
              <a:t>H</a:t>
            </a:r>
            <a:endParaRPr sz="380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6425005" y="3042154"/>
            <a:ext cx="186055" cy="227965"/>
          </a:xfrm>
          <a:custGeom>
            <a:avLst/>
            <a:gdLst/>
            <a:ahLst/>
            <a:cxnLst/>
            <a:rect l="l" t="t" r="r" b="b"/>
            <a:pathLst>
              <a:path w="186054" h="227964">
                <a:moveTo>
                  <a:pt x="0" y="0"/>
                </a:moveTo>
                <a:lnTo>
                  <a:pt x="185815" y="0"/>
                </a:lnTo>
                <a:lnTo>
                  <a:pt x="185815" y="227821"/>
                </a:lnTo>
                <a:lnTo>
                  <a:pt x="0" y="227821"/>
                </a:lnTo>
                <a:lnTo>
                  <a:pt x="0" y="0"/>
                </a:lnTo>
                <a:close/>
              </a:path>
            </a:pathLst>
          </a:custGeom>
          <a:solidFill>
            <a:srgbClr val="89898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6412308" y="3038308"/>
            <a:ext cx="283210" cy="2165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50" b="1" spc="-55" dirty="0">
                <a:solidFill>
                  <a:srgbClr val="FBFBFB"/>
                </a:solidFill>
                <a:latin typeface="Arial"/>
                <a:cs typeface="Arial"/>
              </a:rPr>
              <a:t>"</a:t>
            </a:r>
            <a:r>
              <a:rPr sz="1250" b="1" spc="-260" dirty="0">
                <a:solidFill>
                  <a:srgbClr val="FBFBFB"/>
                </a:solidFill>
                <a:latin typeface="Arial"/>
                <a:cs typeface="Arial"/>
              </a:rPr>
              <a:t> </a:t>
            </a:r>
            <a:r>
              <a:rPr sz="1250" b="1" spc="-30" dirty="0">
                <a:solidFill>
                  <a:srgbClr val="CDCDCD"/>
                </a:solidFill>
                <a:latin typeface="Arial"/>
                <a:cs typeface="Arial"/>
              </a:rPr>
              <a:t>r.</a:t>
            </a:r>
            <a:r>
              <a:rPr sz="1250" b="1" spc="-30" dirty="0">
                <a:solidFill>
                  <a:srgbClr val="FBFBFB"/>
                </a:solidFill>
                <a:latin typeface="Arial"/>
                <a:cs typeface="Arial"/>
              </a:rPr>
              <a:t>"</a:t>
            </a:r>
            <a:endParaRPr sz="1250">
              <a:latin typeface="Arial"/>
              <a:cs typeface="Arial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6423092" y="4186526"/>
            <a:ext cx="180975" cy="226060"/>
          </a:xfrm>
          <a:custGeom>
            <a:avLst/>
            <a:gdLst/>
            <a:ahLst/>
            <a:cxnLst/>
            <a:rect l="l" t="t" r="r" b="b"/>
            <a:pathLst>
              <a:path w="180975" h="226060">
                <a:moveTo>
                  <a:pt x="0" y="0"/>
                </a:moveTo>
                <a:lnTo>
                  <a:pt x="180629" y="0"/>
                </a:lnTo>
                <a:lnTo>
                  <a:pt x="180629" y="225705"/>
                </a:lnTo>
                <a:lnTo>
                  <a:pt x="0" y="225705"/>
                </a:lnTo>
                <a:lnTo>
                  <a:pt x="0" y="0"/>
                </a:lnTo>
                <a:close/>
              </a:path>
            </a:pathLst>
          </a:custGeom>
          <a:solidFill>
            <a:srgbClr val="89898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3939926" y="4180369"/>
            <a:ext cx="3363595" cy="6413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82850">
              <a:lnSpc>
                <a:spcPts val="1435"/>
              </a:lnSpc>
              <a:spcBef>
                <a:spcPts val="100"/>
              </a:spcBef>
            </a:pPr>
            <a:r>
              <a:rPr sz="1300" dirty="0">
                <a:solidFill>
                  <a:srgbClr val="FBFBFB"/>
                </a:solidFill>
                <a:latin typeface="Arial"/>
                <a:cs typeface="Arial"/>
              </a:rPr>
              <a:t>"</a:t>
            </a:r>
            <a:r>
              <a:rPr sz="1300" spc="-160" dirty="0">
                <a:solidFill>
                  <a:srgbClr val="FBFBFB"/>
                </a:solidFill>
                <a:latin typeface="Arial"/>
                <a:cs typeface="Arial"/>
              </a:rPr>
              <a:t> </a:t>
            </a:r>
            <a:r>
              <a:rPr sz="1300" spc="5" dirty="0">
                <a:solidFill>
                  <a:srgbClr val="CDCDCD"/>
                </a:solidFill>
                <a:latin typeface="Arial"/>
                <a:cs typeface="Arial"/>
              </a:rPr>
              <a:t>r.</a:t>
            </a:r>
            <a:r>
              <a:rPr sz="1300" spc="5" dirty="0">
                <a:solidFill>
                  <a:srgbClr val="FBFBFB"/>
                </a:solidFill>
                <a:latin typeface="Arial"/>
                <a:cs typeface="Arial"/>
              </a:rPr>
              <a:t>"</a:t>
            </a:r>
            <a:endParaRPr sz="1300">
              <a:latin typeface="Arial"/>
              <a:cs typeface="Arial"/>
            </a:endParaRPr>
          </a:p>
          <a:p>
            <a:pPr marL="12700" marR="5080" indent="1946275">
              <a:lnSpc>
                <a:spcPts val="1610"/>
              </a:lnSpc>
              <a:spcBef>
                <a:spcPts val="190"/>
              </a:spcBef>
            </a:pPr>
            <a:r>
              <a:rPr sz="1600" spc="-190" dirty="0">
                <a:solidFill>
                  <a:srgbClr val="5E4677"/>
                </a:solidFill>
                <a:latin typeface="Courier New"/>
                <a:cs typeface="Courier New"/>
              </a:rPr>
              <a:t>#readline() </a:t>
            </a:r>
            <a:r>
              <a:rPr sz="1600" spc="-200" dirty="0">
                <a:solidFill>
                  <a:srgbClr val="5E4677"/>
                </a:solidFill>
                <a:latin typeface="Courier New"/>
                <a:cs typeface="Courier New"/>
              </a:rPr>
              <a:t>is  </a:t>
            </a:r>
            <a:r>
              <a:rPr sz="1600" spc="-254" dirty="0">
                <a:solidFill>
                  <a:srgbClr val="5E4677"/>
                </a:solidFill>
                <a:latin typeface="Courier New"/>
                <a:cs typeface="Courier New"/>
              </a:rPr>
              <a:t>used </a:t>
            </a:r>
            <a:r>
              <a:rPr sz="1600" spc="-155" dirty="0">
                <a:solidFill>
                  <a:srgbClr val="5E4677"/>
                </a:solidFill>
                <a:latin typeface="Courier New"/>
                <a:cs typeface="Courier New"/>
              </a:rPr>
              <a:t>to </a:t>
            </a:r>
            <a:r>
              <a:rPr sz="1600" spc="-204" dirty="0">
                <a:solidFill>
                  <a:srgbClr val="5E4677"/>
                </a:solidFill>
                <a:latin typeface="Courier New"/>
                <a:cs typeface="Courier New"/>
              </a:rPr>
              <a:t>return </a:t>
            </a:r>
            <a:r>
              <a:rPr sz="1600" spc="-180" dirty="0">
                <a:solidFill>
                  <a:srgbClr val="5E4677"/>
                </a:solidFill>
                <a:latin typeface="Courier New"/>
                <a:cs typeface="Courier New"/>
              </a:rPr>
              <a:t>one</a:t>
            </a:r>
            <a:r>
              <a:rPr sz="1600" spc="-5" dirty="0">
                <a:solidFill>
                  <a:srgbClr val="5E4677"/>
                </a:solidFill>
                <a:latin typeface="Courier New"/>
                <a:cs typeface="Courier New"/>
              </a:rPr>
              <a:t> </a:t>
            </a:r>
            <a:r>
              <a:rPr sz="1600" spc="-190" dirty="0">
                <a:solidFill>
                  <a:srgbClr val="5E4677"/>
                </a:solidFill>
                <a:latin typeface="Courier New"/>
                <a:cs typeface="Courier New"/>
              </a:rPr>
              <a:t>line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833672" y="4981617"/>
            <a:ext cx="1255395" cy="161290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950" b="1" spc="-5" dirty="0">
                <a:solidFill>
                  <a:srgbClr val="592680"/>
                </a:solidFill>
                <a:latin typeface="Arial"/>
                <a:cs typeface="Arial"/>
                <a:hlinkClick r:id="rId3"/>
              </a:rPr>
              <a:t>www.</a:t>
            </a:r>
            <a:r>
              <a:rPr sz="950" spc="-5" dirty="0">
                <a:solidFill>
                  <a:srgbClr val="592680"/>
                </a:solidFill>
                <a:latin typeface="Times New Roman"/>
                <a:cs typeface="Times New Roman"/>
                <a:hlinkClick r:id="rId3"/>
              </a:rPr>
              <a:t>i</a:t>
            </a:r>
            <a:r>
              <a:rPr sz="950" b="1" spc="-5" dirty="0">
                <a:solidFill>
                  <a:srgbClr val="592680"/>
                </a:solidFill>
                <a:latin typeface="Arial"/>
                <a:cs typeface="Arial"/>
                <a:hlinkClick r:id="rId3"/>
              </a:rPr>
              <a:t>nte11ipaat.com</a:t>
            </a:r>
            <a:endParaRPr sz="9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3430520" cy="51434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238419" y="0"/>
            <a:ext cx="2795690" cy="6230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723518" y="1078174"/>
            <a:ext cx="2954398" cy="99876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711309" y="3335315"/>
            <a:ext cx="3149729" cy="119729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727823" y="1374443"/>
            <a:ext cx="0" cy="965200"/>
          </a:xfrm>
          <a:custGeom>
            <a:avLst/>
            <a:gdLst/>
            <a:ahLst/>
            <a:cxnLst/>
            <a:rect l="l" t="t" r="r" b="b"/>
            <a:pathLst>
              <a:path h="965200">
                <a:moveTo>
                  <a:pt x="0" y="965164"/>
                </a:moveTo>
                <a:lnTo>
                  <a:pt x="0" y="0"/>
                </a:lnTo>
              </a:path>
            </a:pathLst>
          </a:custGeom>
          <a:ln w="152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848829" y="1389714"/>
            <a:ext cx="903605" cy="0"/>
          </a:xfrm>
          <a:custGeom>
            <a:avLst/>
            <a:gdLst/>
            <a:ahLst/>
            <a:cxnLst/>
            <a:rect l="l" t="t" r="r" b="b"/>
            <a:pathLst>
              <a:path w="903604">
                <a:moveTo>
                  <a:pt x="0" y="0"/>
                </a:moveTo>
                <a:lnTo>
                  <a:pt x="903410" y="0"/>
                </a:lnTo>
              </a:path>
            </a:pathLst>
          </a:custGeom>
          <a:ln w="1221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723516" y="2327390"/>
            <a:ext cx="4025900" cy="0"/>
          </a:xfrm>
          <a:custGeom>
            <a:avLst/>
            <a:gdLst/>
            <a:ahLst/>
            <a:cxnLst/>
            <a:rect l="l" t="t" r="r" b="b"/>
            <a:pathLst>
              <a:path w="4025900">
                <a:moveTo>
                  <a:pt x="0" y="0"/>
                </a:moveTo>
                <a:lnTo>
                  <a:pt x="4025671" y="0"/>
                </a:lnTo>
              </a:path>
            </a:pathLst>
          </a:custGeom>
          <a:ln w="1221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3800142" y="1808691"/>
            <a:ext cx="3786504" cy="487045"/>
          </a:xfrm>
          <a:prstGeom prst="rect">
            <a:avLst/>
          </a:prstGeom>
        </p:spPr>
        <p:txBody>
          <a:bodyPr vert="horz" wrap="square" lIns="0" tIns="42545" rIns="0" bIns="0" rtlCol="0">
            <a:spAutoFit/>
          </a:bodyPr>
          <a:lstStyle/>
          <a:p>
            <a:pPr marL="12700" marR="5080" indent="1978025">
              <a:lnSpc>
                <a:spcPts val="1710"/>
              </a:lnSpc>
              <a:spcBef>
                <a:spcPts val="335"/>
              </a:spcBef>
              <a:tabLst>
                <a:tab pos="2197100" algn="l"/>
              </a:tabLst>
            </a:pPr>
            <a:r>
              <a:rPr sz="1200" spc="-290" dirty="0">
                <a:solidFill>
                  <a:srgbClr val="463456"/>
                </a:solidFill>
              </a:rPr>
              <a:t>#	</a:t>
            </a:r>
            <a:r>
              <a:rPr sz="1600" spc="-215" dirty="0">
                <a:solidFill>
                  <a:srgbClr val="463456"/>
                </a:solidFill>
                <a:latin typeface="Courier New"/>
                <a:cs typeface="Courier New"/>
              </a:rPr>
              <a:t>using </a:t>
            </a:r>
            <a:r>
              <a:rPr sz="1600" spc="-190" dirty="0">
                <a:solidFill>
                  <a:srgbClr val="463456"/>
                </a:solidFill>
                <a:latin typeface="Courier New"/>
                <a:cs typeface="Courier New"/>
              </a:rPr>
              <a:t>readline()  twice </a:t>
            </a:r>
            <a:r>
              <a:rPr sz="1600" spc="-204" dirty="0">
                <a:solidFill>
                  <a:srgbClr val="463456"/>
                </a:solidFill>
                <a:latin typeface="Courier New"/>
                <a:cs typeface="Courier New"/>
              </a:rPr>
              <a:t>prints </a:t>
            </a:r>
            <a:r>
              <a:rPr sz="1600" spc="-190" dirty="0">
                <a:solidFill>
                  <a:srgbClr val="463456"/>
                </a:solidFill>
                <a:latin typeface="Courier New"/>
                <a:cs typeface="Courier New"/>
              </a:rPr>
              <a:t>first </a:t>
            </a:r>
            <a:r>
              <a:rPr sz="1600" spc="-180" dirty="0">
                <a:solidFill>
                  <a:srgbClr val="463456"/>
                </a:solidFill>
                <a:latin typeface="Courier New"/>
                <a:cs typeface="Courier New"/>
              </a:rPr>
              <a:t>two</a:t>
            </a:r>
            <a:r>
              <a:rPr sz="1600" spc="-90" dirty="0">
                <a:solidFill>
                  <a:srgbClr val="463456"/>
                </a:solidFill>
                <a:latin typeface="Courier New"/>
                <a:cs typeface="Courier New"/>
              </a:rPr>
              <a:t> </a:t>
            </a:r>
            <a:r>
              <a:rPr sz="1600" spc="-190" dirty="0">
                <a:solidFill>
                  <a:srgbClr val="463456"/>
                </a:solidFill>
                <a:latin typeface="Courier New"/>
                <a:cs typeface="Courier New"/>
              </a:rPr>
              <a:t>line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833672" y="4981617"/>
            <a:ext cx="1255395" cy="161290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950" b="1" spc="-5" dirty="0">
                <a:solidFill>
                  <a:srgbClr val="592680"/>
                </a:solidFill>
                <a:latin typeface="Arial"/>
                <a:cs typeface="Arial"/>
                <a:hlinkClick r:id="rId6"/>
              </a:rPr>
              <a:t>www.</a:t>
            </a:r>
            <a:r>
              <a:rPr sz="950" spc="-5" dirty="0">
                <a:solidFill>
                  <a:srgbClr val="592680"/>
                </a:solidFill>
                <a:latin typeface="Times New Roman"/>
                <a:cs typeface="Times New Roman"/>
                <a:hlinkClick r:id="rId6"/>
              </a:rPr>
              <a:t>i</a:t>
            </a:r>
            <a:r>
              <a:rPr sz="950" b="1" spc="-5" dirty="0">
                <a:solidFill>
                  <a:srgbClr val="592680"/>
                </a:solidFill>
                <a:latin typeface="Arial"/>
                <a:cs typeface="Arial"/>
                <a:hlinkClick r:id="rId6"/>
              </a:rPr>
              <a:t>nte11ipaat.com</a:t>
            </a:r>
            <a:endParaRPr sz="9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7666" y="100792"/>
            <a:ext cx="3332853" cy="49693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411488" y="0"/>
            <a:ext cx="610412" cy="59864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955474" y="2761102"/>
            <a:ext cx="4407180" cy="83077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979891" y="3836223"/>
            <a:ext cx="4700178" cy="80633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53662" y="187103"/>
            <a:ext cx="1271905" cy="3543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281940" algn="l"/>
              </a:tabLst>
            </a:pPr>
            <a:r>
              <a:rPr sz="2150" b="1" spc="-310" dirty="0">
                <a:solidFill>
                  <a:srgbClr val="BD7E5D"/>
                </a:solidFill>
                <a:latin typeface="Times New Roman"/>
                <a:cs typeface="Times New Roman"/>
              </a:rPr>
              <a:t>j	</a:t>
            </a:r>
            <a:r>
              <a:rPr sz="2150" b="1" spc="-120" dirty="0">
                <a:solidFill>
                  <a:srgbClr val="7E7BA5"/>
                </a:solidFill>
                <a:latin typeface="Times New Roman"/>
                <a:cs typeface="Times New Roman"/>
              </a:rPr>
              <a:t>ntelli</a:t>
            </a:r>
            <a:r>
              <a:rPr sz="2150" b="1" spc="-120" dirty="0">
                <a:solidFill>
                  <a:srgbClr val="F2801D"/>
                </a:solidFill>
                <a:latin typeface="Times New Roman"/>
                <a:cs typeface="Times New Roman"/>
              </a:rPr>
              <a:t>Paat</a:t>
            </a:r>
            <a:endParaRPr sz="215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86805" y="1355669"/>
            <a:ext cx="1782445" cy="692785"/>
          </a:xfrm>
          <a:custGeom>
            <a:avLst/>
            <a:gdLst/>
            <a:ahLst/>
            <a:cxnLst/>
            <a:rect l="l" t="t" r="r" b="b"/>
            <a:pathLst>
              <a:path w="1782445" h="692785">
                <a:moveTo>
                  <a:pt x="0" y="0"/>
                </a:moveTo>
                <a:lnTo>
                  <a:pt x="1782404" y="0"/>
                </a:lnTo>
                <a:lnTo>
                  <a:pt x="1782404" y="692578"/>
                </a:lnTo>
                <a:lnTo>
                  <a:pt x="0" y="692578"/>
                </a:lnTo>
                <a:lnTo>
                  <a:pt x="0" y="0"/>
                </a:lnTo>
                <a:close/>
              </a:path>
            </a:pathLst>
          </a:custGeom>
          <a:solidFill>
            <a:srgbClr val="5D467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89857" y="1355669"/>
            <a:ext cx="1779905" cy="556260"/>
          </a:xfrm>
          <a:prstGeom prst="rect">
            <a:avLst/>
          </a:prstGeom>
          <a:solidFill>
            <a:srgbClr val="5D4677"/>
          </a:solidFill>
        </p:spPr>
        <p:txBody>
          <a:bodyPr vert="horz" wrap="square" lIns="0" tIns="27939" rIns="0" bIns="0" rtlCol="0">
            <a:spAutoFit/>
          </a:bodyPr>
          <a:lstStyle/>
          <a:p>
            <a:pPr>
              <a:lnSpc>
                <a:spcPts val="4155"/>
              </a:lnSpc>
              <a:spcBef>
                <a:spcPts val="219"/>
              </a:spcBef>
            </a:pPr>
            <a:r>
              <a:rPr sz="3800" b="1" spc="40" dirty="0">
                <a:solidFill>
                  <a:srgbClr val="F9F9F9"/>
                </a:solidFill>
                <a:latin typeface="Arial"/>
                <a:cs typeface="Arial"/>
              </a:rPr>
              <a:t>Python</a:t>
            </a:r>
            <a:endParaRPr sz="38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741475" y="1369887"/>
            <a:ext cx="189230" cy="6057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800" b="1" spc="20" dirty="0">
                <a:solidFill>
                  <a:srgbClr val="F9F9F9"/>
                </a:solidFill>
                <a:latin typeface="Arial"/>
                <a:cs typeface="Arial"/>
              </a:rPr>
              <a:t>:</a:t>
            </a:r>
            <a:endParaRPr sz="38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89857" y="1911555"/>
            <a:ext cx="815340" cy="692785"/>
          </a:xfrm>
          <a:custGeom>
            <a:avLst/>
            <a:gdLst/>
            <a:ahLst/>
            <a:cxnLst/>
            <a:rect l="l" t="t" r="r" b="b"/>
            <a:pathLst>
              <a:path w="815340" h="692785">
                <a:moveTo>
                  <a:pt x="0" y="0"/>
                </a:moveTo>
                <a:lnTo>
                  <a:pt x="814900" y="0"/>
                </a:lnTo>
                <a:lnTo>
                  <a:pt x="814900" y="692578"/>
                </a:lnTo>
                <a:lnTo>
                  <a:pt x="0" y="692578"/>
                </a:lnTo>
                <a:lnTo>
                  <a:pt x="0" y="0"/>
                </a:lnTo>
                <a:close/>
              </a:path>
            </a:pathLst>
          </a:custGeom>
          <a:solidFill>
            <a:srgbClr val="5D467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89857" y="2048247"/>
            <a:ext cx="815340" cy="556260"/>
          </a:xfrm>
          <a:prstGeom prst="rect">
            <a:avLst/>
          </a:prstGeom>
          <a:solidFill>
            <a:srgbClr val="5D4677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704"/>
              </a:lnSpc>
            </a:pPr>
            <a:r>
              <a:rPr sz="3800" b="1" spc="40" dirty="0">
                <a:solidFill>
                  <a:srgbClr val="F9F9F9"/>
                </a:solidFill>
                <a:latin typeface="Arial"/>
                <a:cs typeface="Arial"/>
              </a:rPr>
              <a:t>Fil</a:t>
            </a:r>
            <a:endParaRPr sz="38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833672" y="4981617"/>
            <a:ext cx="1255395" cy="161290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950" b="1" spc="-5" dirty="0">
                <a:solidFill>
                  <a:srgbClr val="592680"/>
                </a:solidFill>
                <a:latin typeface="Arial"/>
                <a:cs typeface="Arial"/>
                <a:hlinkClick r:id="rId6"/>
              </a:rPr>
              <a:t>www.</a:t>
            </a:r>
            <a:r>
              <a:rPr sz="950" spc="-5" dirty="0">
                <a:solidFill>
                  <a:srgbClr val="592680"/>
                </a:solidFill>
                <a:latin typeface="Times New Roman"/>
                <a:cs typeface="Times New Roman"/>
                <a:hlinkClick r:id="rId6"/>
              </a:rPr>
              <a:t>i</a:t>
            </a:r>
            <a:r>
              <a:rPr sz="950" b="1" spc="-5" dirty="0">
                <a:solidFill>
                  <a:srgbClr val="592680"/>
                </a:solidFill>
                <a:latin typeface="Arial"/>
                <a:cs typeface="Arial"/>
                <a:hlinkClick r:id="rId6"/>
              </a:rPr>
              <a:t>nte11ipaat.com</a:t>
            </a:r>
            <a:endParaRPr sz="95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56520" y="1925773"/>
            <a:ext cx="302260" cy="6057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800" b="1" spc="60" dirty="0">
                <a:solidFill>
                  <a:srgbClr val="F9F9F9"/>
                </a:solidFill>
                <a:latin typeface="Arial"/>
                <a:cs typeface="Arial"/>
              </a:rPr>
              <a:t>e</a:t>
            </a:r>
            <a:endParaRPr sz="38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40416" y="4096450"/>
            <a:ext cx="1266825" cy="304165"/>
          </a:xfrm>
          <a:prstGeom prst="rect">
            <a:avLst/>
          </a:prstGeom>
          <a:solidFill>
            <a:srgbClr val="1A5477"/>
          </a:solidFill>
        </p:spPr>
        <p:txBody>
          <a:bodyPr vert="horz" wrap="square" lIns="0" tIns="889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70"/>
              </a:spcBef>
            </a:pPr>
            <a:r>
              <a:rPr sz="1750" dirty="0">
                <a:solidFill>
                  <a:srgbClr val="F9F9F9"/>
                </a:solidFill>
                <a:latin typeface="Arial"/>
                <a:cs typeface="Arial"/>
              </a:rPr>
              <a:t>Write/Create</a:t>
            </a:r>
            <a:endParaRPr sz="175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017792" y="576529"/>
            <a:ext cx="4128135" cy="7524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09905" marR="5080" indent="-497840">
              <a:lnSpc>
                <a:spcPct val="153900"/>
              </a:lnSpc>
              <a:spcBef>
                <a:spcPts val="95"/>
              </a:spcBef>
            </a:pPr>
            <a:r>
              <a:rPr sz="1550" b="1" spc="-60" dirty="0">
                <a:solidFill>
                  <a:srgbClr val="5B4474"/>
                </a:solidFill>
                <a:latin typeface="Arial"/>
                <a:cs typeface="Arial"/>
              </a:rPr>
              <a:t>To </a:t>
            </a:r>
            <a:r>
              <a:rPr sz="1550" b="1" spc="-40" dirty="0">
                <a:solidFill>
                  <a:srgbClr val="5B4474"/>
                </a:solidFill>
                <a:latin typeface="Arial"/>
                <a:cs typeface="Arial"/>
              </a:rPr>
              <a:t>write </a:t>
            </a:r>
            <a:r>
              <a:rPr sz="1550" b="1" spc="15" dirty="0">
                <a:solidFill>
                  <a:srgbClr val="5B4474"/>
                </a:solidFill>
                <a:latin typeface="Arial"/>
                <a:cs typeface="Arial"/>
              </a:rPr>
              <a:t>to </a:t>
            </a:r>
            <a:r>
              <a:rPr sz="1550" b="1" spc="25" dirty="0">
                <a:solidFill>
                  <a:srgbClr val="5B4474"/>
                </a:solidFill>
                <a:latin typeface="Arial"/>
                <a:cs typeface="Arial"/>
              </a:rPr>
              <a:t>an </a:t>
            </a:r>
            <a:r>
              <a:rPr sz="1550" b="1" spc="-5" dirty="0">
                <a:solidFill>
                  <a:srgbClr val="5B4474"/>
                </a:solidFill>
                <a:latin typeface="Arial"/>
                <a:cs typeface="Arial"/>
              </a:rPr>
              <a:t>existing </a:t>
            </a:r>
            <a:r>
              <a:rPr sz="1550" b="1" spc="-25" dirty="0">
                <a:solidFill>
                  <a:srgbClr val="5B4474"/>
                </a:solidFill>
                <a:latin typeface="Arial"/>
                <a:cs typeface="Arial"/>
              </a:rPr>
              <a:t>file, </a:t>
            </a:r>
            <a:r>
              <a:rPr sz="1550" b="1" spc="-15" dirty="0">
                <a:solidFill>
                  <a:srgbClr val="5B4474"/>
                </a:solidFill>
                <a:latin typeface="Arial"/>
                <a:cs typeface="Arial"/>
              </a:rPr>
              <a:t>you </a:t>
            </a:r>
            <a:r>
              <a:rPr sz="1550" b="1" spc="15" dirty="0">
                <a:solidFill>
                  <a:srgbClr val="5B4474"/>
                </a:solidFill>
                <a:latin typeface="Arial"/>
                <a:cs typeface="Arial"/>
              </a:rPr>
              <a:t>must add </a:t>
            </a:r>
            <a:r>
              <a:rPr sz="1550" b="1" spc="25" dirty="0">
                <a:solidFill>
                  <a:srgbClr val="5B4474"/>
                </a:solidFill>
                <a:latin typeface="Arial"/>
                <a:cs typeface="Arial"/>
              </a:rPr>
              <a:t>a  </a:t>
            </a:r>
            <a:r>
              <a:rPr sz="1550" b="1" spc="10" dirty="0">
                <a:solidFill>
                  <a:srgbClr val="5B4474"/>
                </a:solidFill>
                <a:latin typeface="Arial"/>
                <a:cs typeface="Arial"/>
              </a:rPr>
              <a:t>parameter </a:t>
            </a:r>
            <a:r>
              <a:rPr sz="1550" b="1" spc="15" dirty="0">
                <a:solidFill>
                  <a:srgbClr val="5B4474"/>
                </a:solidFill>
                <a:latin typeface="Arial"/>
                <a:cs typeface="Arial"/>
              </a:rPr>
              <a:t>to </a:t>
            </a:r>
            <a:r>
              <a:rPr sz="1550" b="1" spc="5" dirty="0">
                <a:solidFill>
                  <a:srgbClr val="5B4474"/>
                </a:solidFill>
                <a:latin typeface="Arial"/>
                <a:cs typeface="Arial"/>
              </a:rPr>
              <a:t>the </a:t>
            </a:r>
            <a:r>
              <a:rPr sz="1550" b="1" spc="-5" dirty="0">
                <a:solidFill>
                  <a:srgbClr val="5B4474"/>
                </a:solidFill>
                <a:latin typeface="Arial"/>
                <a:cs typeface="Arial"/>
              </a:rPr>
              <a:t>open{)</a:t>
            </a:r>
            <a:r>
              <a:rPr sz="1550" b="1" spc="240" dirty="0">
                <a:solidFill>
                  <a:srgbClr val="5B4474"/>
                </a:solidFill>
                <a:latin typeface="Arial"/>
                <a:cs typeface="Arial"/>
              </a:rPr>
              <a:t> </a:t>
            </a:r>
            <a:r>
              <a:rPr sz="1550" b="1" dirty="0">
                <a:solidFill>
                  <a:srgbClr val="5B4474"/>
                </a:solidFill>
                <a:latin typeface="Arial"/>
                <a:cs typeface="Arial"/>
              </a:rPr>
              <a:t>function</a:t>
            </a:r>
            <a:endParaRPr sz="155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596600" y="1813527"/>
            <a:ext cx="4619625" cy="752475"/>
          </a:xfrm>
          <a:prstGeom prst="rect">
            <a:avLst/>
          </a:prstGeom>
        </p:spPr>
        <p:txBody>
          <a:bodyPr vert="horz" wrap="square" lIns="0" tIns="139700" rIns="0" bIns="0" rtlCol="0">
            <a:spAutoFit/>
          </a:bodyPr>
          <a:lstStyle/>
          <a:p>
            <a:pPr marL="292735" indent="-280035">
              <a:lnSpc>
                <a:spcPct val="100000"/>
              </a:lnSpc>
              <a:spcBef>
                <a:spcPts val="1100"/>
              </a:spcBef>
              <a:buFont typeface="Arial"/>
              <a:buChar char="•"/>
              <a:tabLst>
                <a:tab pos="292735" algn="l"/>
                <a:tab pos="293370" algn="l"/>
              </a:tabLst>
            </a:pPr>
            <a:r>
              <a:rPr sz="1550" b="1" spc="10" dirty="0">
                <a:solidFill>
                  <a:srgbClr val="1A5477"/>
                </a:solidFill>
                <a:latin typeface="Arial"/>
                <a:cs typeface="Arial"/>
              </a:rPr>
              <a:t>"a" </a:t>
            </a:r>
            <a:r>
              <a:rPr sz="1550" spc="30" dirty="0">
                <a:solidFill>
                  <a:srgbClr val="1A5477"/>
                </a:solidFill>
                <a:latin typeface="Arial"/>
                <a:cs typeface="Arial"/>
              </a:rPr>
              <a:t>- </a:t>
            </a:r>
            <a:r>
              <a:rPr sz="1550" b="1" spc="-5" dirty="0">
                <a:solidFill>
                  <a:srgbClr val="1A5477"/>
                </a:solidFill>
                <a:latin typeface="Arial"/>
                <a:cs typeface="Arial"/>
              </a:rPr>
              <a:t>Append </a:t>
            </a:r>
            <a:r>
              <a:rPr sz="1550" dirty="0">
                <a:solidFill>
                  <a:srgbClr val="7B7B7B"/>
                </a:solidFill>
                <a:latin typeface="Arial"/>
                <a:cs typeface="Arial"/>
              </a:rPr>
              <a:t>- </a:t>
            </a:r>
            <a:r>
              <a:rPr sz="1550" spc="-15" dirty="0">
                <a:solidFill>
                  <a:srgbClr val="7B7B7B"/>
                </a:solidFill>
                <a:latin typeface="Arial"/>
                <a:cs typeface="Arial"/>
              </a:rPr>
              <a:t>will </a:t>
            </a:r>
            <a:r>
              <a:rPr sz="1550" spc="-25" dirty="0">
                <a:solidFill>
                  <a:srgbClr val="7B7B7B"/>
                </a:solidFill>
                <a:latin typeface="Arial"/>
                <a:cs typeface="Arial"/>
              </a:rPr>
              <a:t>append </a:t>
            </a:r>
            <a:r>
              <a:rPr sz="1550" spc="15" dirty="0">
                <a:solidFill>
                  <a:srgbClr val="7B7B7B"/>
                </a:solidFill>
                <a:latin typeface="Arial"/>
                <a:cs typeface="Arial"/>
              </a:rPr>
              <a:t>to </a:t>
            </a:r>
            <a:r>
              <a:rPr sz="1550" spc="-10" dirty="0">
                <a:solidFill>
                  <a:srgbClr val="7B7B7B"/>
                </a:solidFill>
                <a:latin typeface="Arial"/>
                <a:cs typeface="Arial"/>
              </a:rPr>
              <a:t>the </a:t>
            </a:r>
            <a:r>
              <a:rPr sz="1550" spc="-15" dirty="0">
                <a:solidFill>
                  <a:srgbClr val="7B7B7B"/>
                </a:solidFill>
                <a:latin typeface="Arial"/>
                <a:cs typeface="Arial"/>
              </a:rPr>
              <a:t>end </a:t>
            </a:r>
            <a:r>
              <a:rPr sz="1550" spc="20" dirty="0">
                <a:solidFill>
                  <a:srgbClr val="7B7B7B"/>
                </a:solidFill>
                <a:latin typeface="Arial"/>
                <a:cs typeface="Arial"/>
              </a:rPr>
              <a:t>of </a:t>
            </a:r>
            <a:r>
              <a:rPr sz="1550" spc="-10" dirty="0">
                <a:solidFill>
                  <a:srgbClr val="7B7B7B"/>
                </a:solidFill>
                <a:latin typeface="Arial"/>
                <a:cs typeface="Arial"/>
              </a:rPr>
              <a:t>the</a:t>
            </a:r>
            <a:r>
              <a:rPr sz="1550" spc="35" dirty="0">
                <a:solidFill>
                  <a:srgbClr val="7B7B7B"/>
                </a:solidFill>
                <a:latin typeface="Arial"/>
                <a:cs typeface="Arial"/>
              </a:rPr>
              <a:t> </a:t>
            </a:r>
            <a:r>
              <a:rPr sz="1550" spc="-5" dirty="0">
                <a:solidFill>
                  <a:srgbClr val="7B7B7B"/>
                </a:solidFill>
                <a:latin typeface="Arial"/>
                <a:cs typeface="Arial"/>
              </a:rPr>
              <a:t>file</a:t>
            </a:r>
            <a:endParaRPr sz="1550">
              <a:latin typeface="Arial"/>
              <a:cs typeface="Arial"/>
            </a:endParaRPr>
          </a:p>
          <a:p>
            <a:pPr marL="293370" indent="-280035">
              <a:lnSpc>
                <a:spcPct val="100000"/>
              </a:lnSpc>
              <a:spcBef>
                <a:spcPts val="1000"/>
              </a:spcBef>
              <a:buFont typeface="Arial"/>
              <a:buChar char="•"/>
              <a:tabLst>
                <a:tab pos="293370" algn="l"/>
                <a:tab pos="294005" algn="l"/>
              </a:tabLst>
            </a:pPr>
            <a:r>
              <a:rPr sz="1450" b="1" spc="20" dirty="0">
                <a:solidFill>
                  <a:srgbClr val="1A5477"/>
                </a:solidFill>
                <a:latin typeface="Arial"/>
                <a:cs typeface="Arial"/>
              </a:rPr>
              <a:t>"w'' </a:t>
            </a:r>
            <a:r>
              <a:rPr sz="1450" spc="20" dirty="0">
                <a:solidFill>
                  <a:srgbClr val="1A5477"/>
                </a:solidFill>
                <a:latin typeface="Arial"/>
                <a:cs typeface="Arial"/>
              </a:rPr>
              <a:t>- </a:t>
            </a:r>
            <a:r>
              <a:rPr sz="1550" b="1" dirty="0">
                <a:solidFill>
                  <a:srgbClr val="1A5477"/>
                </a:solidFill>
                <a:latin typeface="Arial"/>
                <a:cs typeface="Arial"/>
              </a:rPr>
              <a:t>Write </a:t>
            </a:r>
            <a:r>
              <a:rPr sz="1550" spc="5" dirty="0">
                <a:solidFill>
                  <a:srgbClr val="7B7B7B"/>
                </a:solidFill>
                <a:latin typeface="Arial"/>
                <a:cs typeface="Arial"/>
              </a:rPr>
              <a:t>- </a:t>
            </a:r>
            <a:r>
              <a:rPr sz="1550" spc="-10" dirty="0">
                <a:solidFill>
                  <a:srgbClr val="7B7B7B"/>
                </a:solidFill>
                <a:latin typeface="Arial"/>
                <a:cs typeface="Arial"/>
              </a:rPr>
              <a:t>will </a:t>
            </a:r>
            <a:r>
              <a:rPr sz="1550" spc="10" dirty="0">
                <a:solidFill>
                  <a:srgbClr val="7B7B7B"/>
                </a:solidFill>
                <a:latin typeface="Arial"/>
                <a:cs typeface="Arial"/>
              </a:rPr>
              <a:t>overwrite </a:t>
            </a:r>
            <a:r>
              <a:rPr sz="1550" spc="-15" dirty="0">
                <a:solidFill>
                  <a:srgbClr val="7B7B7B"/>
                </a:solidFill>
                <a:latin typeface="Arial"/>
                <a:cs typeface="Arial"/>
              </a:rPr>
              <a:t>any </a:t>
            </a:r>
            <a:r>
              <a:rPr sz="1550" dirty="0">
                <a:solidFill>
                  <a:srgbClr val="7B7B7B"/>
                </a:solidFill>
                <a:latin typeface="Arial"/>
                <a:cs typeface="Arial"/>
              </a:rPr>
              <a:t>existing</a:t>
            </a:r>
            <a:r>
              <a:rPr sz="1550" spc="275" dirty="0">
                <a:solidFill>
                  <a:srgbClr val="7B7B7B"/>
                </a:solidFill>
                <a:latin typeface="Arial"/>
                <a:cs typeface="Arial"/>
              </a:rPr>
              <a:t> </a:t>
            </a:r>
            <a:r>
              <a:rPr sz="1550" dirty="0">
                <a:solidFill>
                  <a:srgbClr val="7B7B7B"/>
                </a:solidFill>
                <a:latin typeface="Arial"/>
                <a:cs typeface="Arial"/>
              </a:rPr>
              <a:t>content</a:t>
            </a:r>
            <a:endParaRPr sz="15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7666" y="100792"/>
            <a:ext cx="3235187" cy="495715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238419" y="0"/>
            <a:ext cx="2795690" cy="6230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967683" y="2834407"/>
            <a:ext cx="4382763" cy="54977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55347" y="193720"/>
            <a:ext cx="1282700" cy="3390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292735" algn="l"/>
              </a:tabLst>
            </a:pPr>
            <a:r>
              <a:rPr sz="2050" b="1" spc="20" dirty="0">
                <a:solidFill>
                  <a:srgbClr val="BD7E5D"/>
                </a:solidFill>
                <a:latin typeface="Times New Roman"/>
                <a:cs typeface="Times New Roman"/>
              </a:rPr>
              <a:t>J	</a:t>
            </a:r>
            <a:r>
              <a:rPr sz="2050" b="1" spc="-180" dirty="0">
                <a:solidFill>
                  <a:srgbClr val="7E7BA5"/>
                </a:solidFill>
                <a:latin typeface="Times New Roman"/>
                <a:cs typeface="Times New Roman"/>
              </a:rPr>
              <a:t>nte</a:t>
            </a:r>
            <a:r>
              <a:rPr sz="2050" b="1" spc="-160" dirty="0">
                <a:solidFill>
                  <a:srgbClr val="7E7BA5"/>
                </a:solidFill>
                <a:latin typeface="Times New Roman"/>
                <a:cs typeface="Times New Roman"/>
              </a:rPr>
              <a:t> </a:t>
            </a:r>
            <a:r>
              <a:rPr sz="2050" b="1" spc="-95" dirty="0">
                <a:solidFill>
                  <a:srgbClr val="7E7BA5"/>
                </a:solidFill>
                <a:latin typeface="Times New Roman"/>
                <a:cs typeface="Times New Roman"/>
              </a:rPr>
              <a:t>lli</a:t>
            </a:r>
            <a:r>
              <a:rPr sz="2050" b="1" spc="-95" dirty="0">
                <a:solidFill>
                  <a:srgbClr val="F4801D"/>
                </a:solidFill>
                <a:latin typeface="Times New Roman"/>
                <a:cs typeface="Times New Roman"/>
              </a:rPr>
              <a:t>Paat</a:t>
            </a:r>
            <a:endParaRPr sz="205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92909" y="1343452"/>
            <a:ext cx="1782445" cy="692785"/>
          </a:xfrm>
          <a:custGeom>
            <a:avLst/>
            <a:gdLst/>
            <a:ahLst/>
            <a:cxnLst/>
            <a:rect l="l" t="t" r="r" b="b"/>
            <a:pathLst>
              <a:path w="1782445" h="692785">
                <a:moveTo>
                  <a:pt x="0" y="0"/>
                </a:moveTo>
                <a:lnTo>
                  <a:pt x="1782404" y="0"/>
                </a:lnTo>
                <a:lnTo>
                  <a:pt x="1782404" y="692578"/>
                </a:lnTo>
                <a:lnTo>
                  <a:pt x="0" y="692578"/>
                </a:lnTo>
                <a:lnTo>
                  <a:pt x="0" y="0"/>
                </a:lnTo>
                <a:close/>
              </a:path>
            </a:pathLst>
          </a:custGeom>
          <a:solidFill>
            <a:srgbClr val="5D467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92909" y="1343452"/>
            <a:ext cx="1782445" cy="549910"/>
          </a:xfrm>
          <a:prstGeom prst="rect">
            <a:avLst/>
          </a:prstGeom>
          <a:solidFill>
            <a:srgbClr val="5D4677"/>
          </a:solidFill>
        </p:spPr>
        <p:txBody>
          <a:bodyPr vert="horz" wrap="square" lIns="0" tIns="27939" rIns="0" bIns="0" rtlCol="0">
            <a:spAutoFit/>
          </a:bodyPr>
          <a:lstStyle/>
          <a:p>
            <a:pPr>
              <a:lnSpc>
                <a:spcPts val="4110"/>
              </a:lnSpc>
              <a:spcBef>
                <a:spcPts val="219"/>
              </a:spcBef>
            </a:pPr>
            <a:r>
              <a:rPr sz="3800" b="1" spc="40" dirty="0">
                <a:solidFill>
                  <a:srgbClr val="F9F9F9"/>
                </a:solidFill>
                <a:latin typeface="Arial"/>
                <a:cs typeface="Arial"/>
              </a:rPr>
              <a:t>Python</a:t>
            </a:r>
            <a:endParaRPr sz="3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747579" y="1357670"/>
            <a:ext cx="189230" cy="6057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800" b="1" spc="20" dirty="0">
                <a:solidFill>
                  <a:srgbClr val="F9F9F9"/>
                </a:solidFill>
                <a:latin typeface="Arial"/>
                <a:cs typeface="Arial"/>
              </a:rPr>
              <a:t>:</a:t>
            </a:r>
            <a:endParaRPr sz="38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95961" y="1893229"/>
            <a:ext cx="815340" cy="692785"/>
          </a:xfrm>
          <a:custGeom>
            <a:avLst/>
            <a:gdLst/>
            <a:ahLst/>
            <a:cxnLst/>
            <a:rect l="l" t="t" r="r" b="b"/>
            <a:pathLst>
              <a:path w="815340" h="692785">
                <a:moveTo>
                  <a:pt x="0" y="0"/>
                </a:moveTo>
                <a:lnTo>
                  <a:pt x="814900" y="0"/>
                </a:lnTo>
                <a:lnTo>
                  <a:pt x="814900" y="692578"/>
                </a:lnTo>
                <a:lnTo>
                  <a:pt x="0" y="692578"/>
                </a:lnTo>
                <a:lnTo>
                  <a:pt x="0" y="0"/>
                </a:lnTo>
                <a:close/>
              </a:path>
            </a:pathLst>
          </a:custGeom>
          <a:solidFill>
            <a:srgbClr val="5D467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92909" y="2036030"/>
            <a:ext cx="818515" cy="413384"/>
          </a:xfrm>
          <a:prstGeom prst="rect">
            <a:avLst/>
          </a:prstGeom>
          <a:solidFill>
            <a:srgbClr val="5D4677"/>
          </a:solidFill>
        </p:spPr>
        <p:txBody>
          <a:bodyPr vert="horz" wrap="square" lIns="0" tIns="0" rIns="0" bIns="0" rtlCol="0">
            <a:spAutoFit/>
          </a:bodyPr>
          <a:lstStyle/>
          <a:p>
            <a:pPr marL="2540">
              <a:lnSpc>
                <a:spcPts val="3254"/>
              </a:lnSpc>
            </a:pPr>
            <a:r>
              <a:rPr sz="3800" b="1" spc="40" dirty="0">
                <a:solidFill>
                  <a:srgbClr val="F9F9F9"/>
                </a:solidFill>
                <a:latin typeface="Arial"/>
                <a:cs typeface="Arial"/>
              </a:rPr>
              <a:t>Fil</a:t>
            </a:r>
            <a:endParaRPr sz="38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62624" y="1907447"/>
            <a:ext cx="302260" cy="6057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800" b="1" spc="60" dirty="0">
                <a:solidFill>
                  <a:srgbClr val="F9F9F9"/>
                </a:solidFill>
                <a:latin typeface="Arial"/>
                <a:cs typeface="Arial"/>
              </a:rPr>
              <a:t>e</a:t>
            </a:r>
            <a:endParaRPr sz="38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92909" y="2449115"/>
            <a:ext cx="293370" cy="692785"/>
          </a:xfrm>
          <a:custGeom>
            <a:avLst/>
            <a:gdLst/>
            <a:ahLst/>
            <a:cxnLst/>
            <a:rect l="l" t="t" r="r" b="b"/>
            <a:pathLst>
              <a:path w="293370" h="692785">
                <a:moveTo>
                  <a:pt x="0" y="0"/>
                </a:moveTo>
                <a:lnTo>
                  <a:pt x="292998" y="0"/>
                </a:lnTo>
                <a:lnTo>
                  <a:pt x="292998" y="692578"/>
                </a:lnTo>
                <a:lnTo>
                  <a:pt x="0" y="692578"/>
                </a:lnTo>
                <a:lnTo>
                  <a:pt x="0" y="0"/>
                </a:lnTo>
                <a:close/>
              </a:path>
            </a:pathLst>
          </a:custGeom>
          <a:solidFill>
            <a:srgbClr val="4131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80209" y="2463332"/>
            <a:ext cx="392430" cy="6057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800" b="1" spc="140" dirty="0">
                <a:solidFill>
                  <a:srgbClr val="DDDDDD"/>
                </a:solidFill>
                <a:latin typeface="Arial"/>
                <a:cs typeface="Arial"/>
              </a:rPr>
              <a:t>H</a:t>
            </a:r>
            <a:endParaRPr sz="38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833672" y="4981617"/>
            <a:ext cx="1255395" cy="161290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950" b="1" spc="-5" dirty="0">
                <a:solidFill>
                  <a:srgbClr val="592680"/>
                </a:solidFill>
                <a:latin typeface="Arial"/>
                <a:cs typeface="Arial"/>
                <a:hlinkClick r:id="rId5"/>
              </a:rPr>
              <a:t>www.</a:t>
            </a:r>
            <a:r>
              <a:rPr sz="950" spc="-5" dirty="0">
                <a:solidFill>
                  <a:srgbClr val="592680"/>
                </a:solidFill>
                <a:latin typeface="Times New Roman"/>
                <a:cs typeface="Times New Roman"/>
                <a:hlinkClick r:id="rId5"/>
              </a:rPr>
              <a:t>i</a:t>
            </a:r>
            <a:r>
              <a:rPr sz="950" b="1" spc="-5" dirty="0">
                <a:solidFill>
                  <a:srgbClr val="592680"/>
                </a:solidFill>
                <a:latin typeface="Arial"/>
                <a:cs typeface="Arial"/>
                <a:hlinkClick r:id="rId5"/>
              </a:rPr>
              <a:t>nte11ipaat.com</a:t>
            </a:r>
            <a:endParaRPr sz="95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088087" y="725426"/>
            <a:ext cx="197167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70" dirty="0">
                <a:solidFill>
                  <a:srgbClr val="5B4474"/>
                </a:solidFill>
                <a:latin typeface="Arial"/>
                <a:cs typeface="Arial"/>
              </a:rPr>
              <a:t>Creating </a:t>
            </a:r>
            <a:r>
              <a:rPr sz="1400" b="1" spc="85" dirty="0">
                <a:solidFill>
                  <a:srgbClr val="5B4474"/>
                </a:solidFill>
                <a:latin typeface="Arial"/>
                <a:cs typeface="Arial"/>
              </a:rPr>
              <a:t>a </a:t>
            </a:r>
            <a:r>
              <a:rPr sz="1400" b="1" spc="95" dirty="0">
                <a:solidFill>
                  <a:srgbClr val="5B4474"/>
                </a:solidFill>
                <a:latin typeface="Arial"/>
                <a:cs typeface="Arial"/>
              </a:rPr>
              <a:t>new</a:t>
            </a:r>
            <a:r>
              <a:rPr sz="1400" b="1" spc="325" dirty="0">
                <a:solidFill>
                  <a:srgbClr val="5B4474"/>
                </a:solidFill>
                <a:latin typeface="Arial"/>
                <a:cs typeface="Arial"/>
              </a:rPr>
              <a:t> </a:t>
            </a:r>
            <a:r>
              <a:rPr sz="1400" b="1" spc="30" dirty="0">
                <a:solidFill>
                  <a:srgbClr val="5B4474"/>
                </a:solidFill>
                <a:latin typeface="Arial"/>
                <a:cs typeface="Arial"/>
              </a:rPr>
              <a:t>file...</a:t>
            </a:r>
            <a:endParaRPr sz="1400">
              <a:latin typeface="Arial"/>
              <a:cs typeface="Arial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33350" rIns="0" bIns="0" rtlCol="0">
            <a:spAutoFit/>
          </a:bodyPr>
          <a:lstStyle/>
          <a:p>
            <a:pPr marL="3532504" indent="-280035">
              <a:lnSpc>
                <a:spcPct val="100000"/>
              </a:lnSpc>
              <a:spcBef>
                <a:spcPts val="1050"/>
              </a:spcBef>
              <a:buFont typeface="Arial"/>
              <a:buChar char="•"/>
              <a:tabLst>
                <a:tab pos="3532504" algn="l"/>
                <a:tab pos="3533140" algn="l"/>
              </a:tabLst>
            </a:pPr>
            <a:r>
              <a:rPr sz="1400" b="1" spc="30" dirty="0">
                <a:latin typeface="Arial"/>
                <a:cs typeface="Arial"/>
              </a:rPr>
              <a:t>"x" </a:t>
            </a:r>
            <a:r>
              <a:rPr sz="1400" spc="20" dirty="0"/>
              <a:t>- </a:t>
            </a:r>
            <a:r>
              <a:rPr sz="1400" b="1" spc="40" dirty="0">
                <a:latin typeface="Arial"/>
                <a:cs typeface="Arial"/>
              </a:rPr>
              <a:t>Create </a:t>
            </a:r>
            <a:r>
              <a:rPr sz="1400" spc="25" dirty="0"/>
              <a:t>- </a:t>
            </a:r>
            <a:r>
              <a:rPr spc="15" dirty="0"/>
              <a:t>Create a </a:t>
            </a:r>
            <a:r>
              <a:rPr spc="-5" dirty="0"/>
              <a:t>file, </a:t>
            </a:r>
            <a:r>
              <a:rPr dirty="0"/>
              <a:t>returns </a:t>
            </a:r>
            <a:r>
              <a:rPr spc="20" dirty="0"/>
              <a:t>an </a:t>
            </a:r>
            <a:r>
              <a:rPr spc="15" dirty="0"/>
              <a:t>error </a:t>
            </a:r>
            <a:r>
              <a:rPr dirty="0"/>
              <a:t>if </a:t>
            </a:r>
            <a:r>
              <a:rPr spc="-5" dirty="0"/>
              <a:t>the </a:t>
            </a:r>
            <a:r>
              <a:rPr dirty="0"/>
              <a:t>file</a:t>
            </a:r>
            <a:r>
              <a:rPr spc="-155" dirty="0"/>
              <a:t> </a:t>
            </a:r>
            <a:r>
              <a:rPr spc="-20" dirty="0"/>
              <a:t>exist</a:t>
            </a:r>
            <a:endParaRPr sz="1400">
              <a:latin typeface="Arial"/>
              <a:cs typeface="Arial"/>
            </a:endParaRPr>
          </a:p>
          <a:p>
            <a:pPr marL="3532504" indent="-280035">
              <a:lnSpc>
                <a:spcPct val="100000"/>
              </a:lnSpc>
              <a:spcBef>
                <a:spcPts val="955"/>
              </a:spcBef>
              <a:buFont typeface="Arial"/>
              <a:buChar char="•"/>
              <a:tabLst>
                <a:tab pos="3532504" algn="l"/>
                <a:tab pos="3533140" algn="l"/>
              </a:tabLst>
            </a:pPr>
            <a:r>
              <a:rPr sz="1400" b="1" spc="30" dirty="0">
                <a:latin typeface="Arial"/>
                <a:cs typeface="Arial"/>
              </a:rPr>
              <a:t>"a" </a:t>
            </a:r>
            <a:r>
              <a:rPr sz="1400" b="1" spc="70" dirty="0">
                <a:latin typeface="Arial"/>
                <a:cs typeface="Arial"/>
              </a:rPr>
              <a:t>-Append  </a:t>
            </a:r>
            <a:r>
              <a:rPr sz="1400" spc="40" dirty="0"/>
              <a:t>- </a:t>
            </a:r>
            <a:r>
              <a:rPr spc="10" dirty="0"/>
              <a:t>Create </a:t>
            </a:r>
            <a:r>
              <a:rPr spc="40" dirty="0"/>
              <a:t>a </a:t>
            </a:r>
            <a:r>
              <a:rPr dirty="0"/>
              <a:t>file </a:t>
            </a:r>
            <a:r>
              <a:rPr spc="-15" dirty="0"/>
              <a:t>if </a:t>
            </a:r>
            <a:r>
              <a:rPr spc="-5" dirty="0"/>
              <a:t>the </a:t>
            </a:r>
            <a:r>
              <a:rPr spc="5" dirty="0"/>
              <a:t>specified  </a:t>
            </a:r>
            <a:r>
              <a:rPr dirty="0"/>
              <a:t>file </a:t>
            </a:r>
            <a:r>
              <a:rPr spc="5" dirty="0"/>
              <a:t>does </a:t>
            </a:r>
            <a:r>
              <a:rPr spc="-10" dirty="0"/>
              <a:t>not</a:t>
            </a:r>
            <a:r>
              <a:rPr spc="145" dirty="0"/>
              <a:t> </a:t>
            </a:r>
            <a:r>
              <a:rPr spc="-20" dirty="0"/>
              <a:t>exist</a:t>
            </a:r>
            <a:endParaRPr sz="1400">
              <a:latin typeface="Arial"/>
              <a:cs typeface="Arial"/>
            </a:endParaRPr>
          </a:p>
          <a:p>
            <a:pPr marL="3532504" indent="-280035">
              <a:lnSpc>
                <a:spcPct val="100000"/>
              </a:lnSpc>
              <a:spcBef>
                <a:spcPts val="980"/>
              </a:spcBef>
              <a:buFont typeface="Arial"/>
              <a:buChar char="•"/>
              <a:tabLst>
                <a:tab pos="3532504" algn="l"/>
                <a:tab pos="3533140" algn="l"/>
              </a:tabLst>
            </a:pPr>
            <a:r>
              <a:rPr sz="1400" b="1" spc="20" dirty="0">
                <a:latin typeface="Arial"/>
                <a:cs typeface="Arial"/>
              </a:rPr>
              <a:t>"w" </a:t>
            </a:r>
            <a:r>
              <a:rPr sz="1400" b="1" spc="10" dirty="0">
                <a:latin typeface="Arial"/>
                <a:cs typeface="Arial"/>
              </a:rPr>
              <a:t>- </a:t>
            </a:r>
            <a:r>
              <a:rPr sz="1400" b="1" spc="30" dirty="0">
                <a:latin typeface="Arial"/>
                <a:cs typeface="Arial"/>
              </a:rPr>
              <a:t>Write </a:t>
            </a:r>
            <a:r>
              <a:rPr sz="1400" spc="20" dirty="0"/>
              <a:t>-  </a:t>
            </a:r>
            <a:r>
              <a:rPr spc="15" dirty="0"/>
              <a:t>Create </a:t>
            </a:r>
            <a:r>
              <a:rPr spc="40" dirty="0"/>
              <a:t>a </a:t>
            </a:r>
            <a:r>
              <a:rPr dirty="0"/>
              <a:t>file if the </a:t>
            </a:r>
            <a:r>
              <a:rPr spc="5" dirty="0"/>
              <a:t>specified</a:t>
            </a:r>
            <a:r>
              <a:rPr spc="409" dirty="0"/>
              <a:t> </a:t>
            </a:r>
            <a:r>
              <a:rPr dirty="0"/>
              <a:t>file </a:t>
            </a:r>
            <a:r>
              <a:rPr spc="10" dirty="0"/>
              <a:t>does </a:t>
            </a:r>
            <a:r>
              <a:rPr spc="-25" dirty="0"/>
              <a:t>not  </a:t>
            </a:r>
            <a:r>
              <a:rPr spc="-20" dirty="0"/>
              <a:t>exist</a:t>
            </a:r>
            <a:endParaRPr sz="14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937441" y="4087793"/>
            <a:ext cx="1266825" cy="295275"/>
          </a:xfrm>
          <a:prstGeom prst="rect">
            <a:avLst/>
          </a:prstGeom>
          <a:solidFill>
            <a:srgbClr val="1A5477"/>
          </a:solidFill>
        </p:spPr>
        <p:txBody>
          <a:bodyPr vert="horz" wrap="square" lIns="0" tIns="889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70"/>
              </a:spcBef>
            </a:pPr>
            <a:r>
              <a:rPr sz="1700" spc="25" dirty="0">
                <a:solidFill>
                  <a:srgbClr val="F9F9F9"/>
                </a:solidFill>
                <a:latin typeface="Arial"/>
                <a:cs typeface="Arial"/>
              </a:rPr>
              <a:t>Write/Create</a:t>
            </a:r>
            <a:endParaRPr sz="1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3430520" cy="51434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238419" y="0"/>
            <a:ext cx="2795690" cy="6230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992100" y="2003631"/>
            <a:ext cx="4419389" cy="83077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394461" y="709391"/>
            <a:ext cx="3376929" cy="2622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50" spc="75" dirty="0">
                <a:solidFill>
                  <a:srgbClr val="5B4474"/>
                </a:solidFill>
                <a:latin typeface="Arial"/>
                <a:cs typeface="Arial"/>
              </a:rPr>
              <a:t>Import </a:t>
            </a:r>
            <a:r>
              <a:rPr sz="1550" spc="-15" dirty="0">
                <a:solidFill>
                  <a:srgbClr val="5B4474"/>
                </a:solidFill>
                <a:latin typeface="Arial"/>
                <a:cs typeface="Arial"/>
              </a:rPr>
              <a:t>OS </a:t>
            </a:r>
            <a:r>
              <a:rPr sz="1550" spc="75" dirty="0">
                <a:solidFill>
                  <a:srgbClr val="5B4474"/>
                </a:solidFill>
                <a:latin typeface="Arial"/>
                <a:cs typeface="Arial"/>
              </a:rPr>
              <a:t>module </a:t>
            </a:r>
            <a:r>
              <a:rPr sz="1550" spc="55" dirty="0">
                <a:solidFill>
                  <a:srgbClr val="5B4474"/>
                </a:solidFill>
                <a:latin typeface="Arial"/>
                <a:cs typeface="Arial"/>
              </a:rPr>
              <a:t>to </a:t>
            </a:r>
            <a:r>
              <a:rPr sz="1550" spc="35" dirty="0">
                <a:solidFill>
                  <a:srgbClr val="5B4474"/>
                </a:solidFill>
                <a:latin typeface="Arial"/>
                <a:cs typeface="Arial"/>
              </a:rPr>
              <a:t>delete </a:t>
            </a:r>
            <a:r>
              <a:rPr sz="1550" spc="40" dirty="0">
                <a:solidFill>
                  <a:srgbClr val="5B4474"/>
                </a:solidFill>
                <a:latin typeface="Arial"/>
                <a:cs typeface="Arial"/>
              </a:rPr>
              <a:t>a</a:t>
            </a:r>
            <a:r>
              <a:rPr sz="1550" spc="75" dirty="0">
                <a:solidFill>
                  <a:srgbClr val="5B4474"/>
                </a:solidFill>
                <a:latin typeface="Arial"/>
                <a:cs typeface="Arial"/>
              </a:rPr>
              <a:t> </a:t>
            </a:r>
            <a:r>
              <a:rPr sz="1550" spc="35" dirty="0">
                <a:solidFill>
                  <a:srgbClr val="5B4474"/>
                </a:solidFill>
                <a:latin typeface="Arial"/>
                <a:cs typeface="Arial"/>
              </a:rPr>
              <a:t>file...</a:t>
            </a:r>
            <a:endParaRPr sz="15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833672" y="4981617"/>
            <a:ext cx="1255395" cy="161290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950" b="1" spc="-5" dirty="0">
                <a:solidFill>
                  <a:srgbClr val="592680"/>
                </a:solidFill>
                <a:latin typeface="Arial"/>
                <a:cs typeface="Arial"/>
                <a:hlinkClick r:id="rId5"/>
              </a:rPr>
              <a:t>www.</a:t>
            </a:r>
            <a:r>
              <a:rPr sz="950" spc="-5" dirty="0">
                <a:solidFill>
                  <a:srgbClr val="592680"/>
                </a:solidFill>
                <a:latin typeface="Times New Roman"/>
                <a:cs typeface="Times New Roman"/>
                <a:hlinkClick r:id="rId5"/>
              </a:rPr>
              <a:t>i</a:t>
            </a:r>
            <a:r>
              <a:rPr sz="950" b="1" spc="-5" dirty="0">
                <a:solidFill>
                  <a:srgbClr val="592680"/>
                </a:solidFill>
                <a:latin typeface="Arial"/>
                <a:cs typeface="Arial"/>
                <a:hlinkClick r:id="rId5"/>
              </a:rPr>
              <a:t>nte11ipaat.com</a:t>
            </a:r>
            <a:endParaRPr sz="9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399281" y="48869"/>
            <a:ext cx="634829" cy="56199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60479" y="149433"/>
            <a:ext cx="1289685" cy="3848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280670" algn="l"/>
              </a:tabLst>
            </a:pPr>
            <a:r>
              <a:rPr sz="2350" b="1" spc="-340" dirty="0">
                <a:solidFill>
                  <a:srgbClr val="B57E62"/>
                </a:solidFill>
                <a:latin typeface="Times New Roman"/>
                <a:cs typeface="Times New Roman"/>
              </a:rPr>
              <a:t>j	</a:t>
            </a:r>
            <a:r>
              <a:rPr sz="2350" b="1" spc="-280" dirty="0">
                <a:solidFill>
                  <a:srgbClr val="807CA5"/>
                </a:solidFill>
                <a:latin typeface="Times New Roman"/>
                <a:cs typeface="Times New Roman"/>
              </a:rPr>
              <a:t>n</a:t>
            </a:r>
            <a:r>
              <a:rPr sz="2350" b="1" spc="-290" dirty="0">
                <a:solidFill>
                  <a:srgbClr val="807CA5"/>
                </a:solidFill>
                <a:latin typeface="Times New Roman"/>
                <a:cs typeface="Times New Roman"/>
              </a:rPr>
              <a:t>t</a:t>
            </a:r>
            <a:r>
              <a:rPr sz="2350" b="1" spc="5" dirty="0">
                <a:solidFill>
                  <a:srgbClr val="807CA5"/>
                </a:solidFill>
                <a:latin typeface="Times New Roman"/>
                <a:cs typeface="Times New Roman"/>
              </a:rPr>
              <a:t>e</a:t>
            </a:r>
            <a:r>
              <a:rPr sz="2350" b="1" spc="-195" dirty="0">
                <a:solidFill>
                  <a:srgbClr val="807CA5"/>
                </a:solidFill>
                <a:latin typeface="Times New Roman"/>
                <a:cs typeface="Times New Roman"/>
              </a:rPr>
              <a:t>ll</a:t>
            </a:r>
            <a:r>
              <a:rPr sz="2350" b="1" spc="-150" dirty="0">
                <a:solidFill>
                  <a:srgbClr val="807CA5"/>
                </a:solidFill>
                <a:latin typeface="Times New Roman"/>
                <a:cs typeface="Times New Roman"/>
              </a:rPr>
              <a:t>i</a:t>
            </a:r>
            <a:r>
              <a:rPr sz="2350" b="1" spc="-480" dirty="0">
                <a:solidFill>
                  <a:srgbClr val="ED8226"/>
                </a:solidFill>
                <a:latin typeface="Times New Roman"/>
                <a:cs typeface="Times New Roman"/>
              </a:rPr>
              <a:t>P</a:t>
            </a:r>
            <a:r>
              <a:rPr sz="2350" b="1" spc="-25" dirty="0">
                <a:solidFill>
                  <a:srgbClr val="ED8226"/>
                </a:solidFill>
                <a:latin typeface="Times New Roman"/>
                <a:cs typeface="Times New Roman"/>
              </a:rPr>
              <a:t>a</a:t>
            </a:r>
            <a:r>
              <a:rPr sz="2350" b="1" spc="-105" dirty="0">
                <a:solidFill>
                  <a:srgbClr val="ED8226"/>
                </a:solidFill>
                <a:latin typeface="Times New Roman"/>
                <a:cs typeface="Times New Roman"/>
              </a:rPr>
              <a:t>a</a:t>
            </a:r>
            <a:r>
              <a:rPr sz="2350" b="1" spc="-140" dirty="0">
                <a:solidFill>
                  <a:srgbClr val="ED8226"/>
                </a:solidFill>
                <a:latin typeface="Times New Roman"/>
                <a:cs typeface="Times New Roman"/>
              </a:rPr>
              <a:t>t</a:t>
            </a:r>
            <a:endParaRPr sz="235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833672" y="4981617"/>
            <a:ext cx="1255395" cy="161290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950" b="1" spc="-5" dirty="0">
                <a:solidFill>
                  <a:srgbClr val="592680"/>
                </a:solidFill>
                <a:latin typeface="Arial"/>
                <a:cs typeface="Arial"/>
                <a:hlinkClick r:id="rId3"/>
              </a:rPr>
              <a:t>www.</a:t>
            </a:r>
            <a:r>
              <a:rPr sz="950" spc="-5" dirty="0">
                <a:solidFill>
                  <a:srgbClr val="592680"/>
                </a:solidFill>
                <a:latin typeface="Times New Roman"/>
                <a:cs typeface="Times New Roman"/>
                <a:hlinkClick r:id="rId3"/>
              </a:rPr>
              <a:t>i</a:t>
            </a:r>
            <a:r>
              <a:rPr sz="950" b="1" spc="-5" dirty="0">
                <a:solidFill>
                  <a:srgbClr val="592680"/>
                </a:solidFill>
                <a:latin typeface="Arial"/>
                <a:cs typeface="Arial"/>
                <a:hlinkClick r:id="rId3"/>
              </a:rPr>
              <a:t>nte11ipaat.com</a:t>
            </a:r>
            <a:endParaRPr sz="9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586267" y="2484713"/>
            <a:ext cx="1212850" cy="6057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800" spc="65" dirty="0">
                <a:solidFill>
                  <a:srgbClr val="7B7B7B"/>
                </a:solidFill>
                <a:latin typeface="Arial"/>
                <a:cs typeface="Arial"/>
              </a:rPr>
              <a:t>QUIZ</a:t>
            </a:r>
            <a:endParaRPr sz="3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376425" y="1524"/>
            <a:ext cx="6767574" cy="513676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1524"/>
            <a:ext cx="3333750" cy="51419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3232785" cy="1381125"/>
          </a:xfrm>
          <a:custGeom>
            <a:avLst/>
            <a:gdLst/>
            <a:ahLst/>
            <a:cxnLst/>
            <a:rect l="l" t="t" r="r" b="b"/>
            <a:pathLst>
              <a:path w="3232785" h="1381125">
                <a:moveTo>
                  <a:pt x="0" y="1380993"/>
                </a:moveTo>
                <a:lnTo>
                  <a:pt x="3232282" y="1380993"/>
                </a:lnTo>
                <a:lnTo>
                  <a:pt x="3232282" y="0"/>
                </a:lnTo>
                <a:lnTo>
                  <a:pt x="0" y="0"/>
                </a:lnTo>
                <a:lnTo>
                  <a:pt x="0" y="1380993"/>
                </a:lnTo>
                <a:close/>
              </a:path>
            </a:pathLst>
          </a:custGeom>
          <a:solidFill>
            <a:srgbClr val="2F233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2713862"/>
            <a:ext cx="3232785" cy="2430145"/>
          </a:xfrm>
          <a:custGeom>
            <a:avLst/>
            <a:gdLst/>
            <a:ahLst/>
            <a:cxnLst/>
            <a:rect l="l" t="t" r="r" b="b"/>
            <a:pathLst>
              <a:path w="3232785" h="2430145">
                <a:moveTo>
                  <a:pt x="0" y="2429637"/>
                </a:moveTo>
                <a:lnTo>
                  <a:pt x="3232282" y="2429637"/>
                </a:lnTo>
                <a:lnTo>
                  <a:pt x="3232282" y="0"/>
                </a:lnTo>
                <a:lnTo>
                  <a:pt x="0" y="0"/>
                </a:lnTo>
                <a:lnTo>
                  <a:pt x="0" y="2429637"/>
                </a:lnTo>
                <a:close/>
              </a:path>
            </a:pathLst>
          </a:custGeom>
          <a:solidFill>
            <a:srgbClr val="2F233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1380993"/>
            <a:ext cx="3232785" cy="1332865"/>
          </a:xfrm>
          <a:custGeom>
            <a:avLst/>
            <a:gdLst/>
            <a:ahLst/>
            <a:cxnLst/>
            <a:rect l="l" t="t" r="r" b="b"/>
            <a:pathLst>
              <a:path w="3232785" h="1332864">
                <a:moveTo>
                  <a:pt x="0" y="1332869"/>
                </a:moveTo>
                <a:lnTo>
                  <a:pt x="3232282" y="1332869"/>
                </a:lnTo>
                <a:lnTo>
                  <a:pt x="3232282" y="0"/>
                </a:lnTo>
                <a:lnTo>
                  <a:pt x="0" y="0"/>
                </a:lnTo>
                <a:lnTo>
                  <a:pt x="0" y="1332869"/>
                </a:lnTo>
                <a:close/>
              </a:path>
            </a:pathLst>
          </a:custGeom>
          <a:solidFill>
            <a:srgbClr val="5F47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0" y="1269560"/>
            <a:ext cx="3232785" cy="13804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42875" marR="144145">
              <a:lnSpc>
                <a:spcPct val="112599"/>
              </a:lnSpc>
              <a:spcBef>
                <a:spcPts val="90"/>
              </a:spcBef>
            </a:pPr>
            <a:r>
              <a:rPr sz="3950" b="1" spc="15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3950" b="1" spc="-2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3950" b="1" spc="30" dirty="0">
                <a:solidFill>
                  <a:srgbClr val="FFFFFF"/>
                </a:solidFill>
                <a:latin typeface="Arial"/>
                <a:cs typeface="Arial"/>
              </a:rPr>
              <a:t>tr</a:t>
            </a:r>
            <a:r>
              <a:rPr sz="3950" b="1" spc="-20" dirty="0">
                <a:solidFill>
                  <a:srgbClr val="FFFFFF"/>
                </a:solidFill>
                <a:latin typeface="Arial"/>
                <a:cs typeface="Arial"/>
              </a:rPr>
              <a:t>odu</a:t>
            </a:r>
            <a:r>
              <a:rPr sz="3950" b="1" spc="-25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3950" b="1" spc="3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3950" b="1" spc="15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3950" b="1" spc="-20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3950" b="1" spc="10" dirty="0">
                <a:solidFill>
                  <a:srgbClr val="FFFFFF"/>
                </a:solidFill>
                <a:latin typeface="Arial"/>
                <a:cs typeface="Arial"/>
              </a:rPr>
              <a:t>n </a:t>
            </a:r>
            <a:r>
              <a:rPr sz="395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950" b="1" spc="-15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3950" b="1" spc="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b="1" spc="-5" dirty="0">
                <a:solidFill>
                  <a:srgbClr val="FFFFFF"/>
                </a:solidFill>
                <a:latin typeface="Arial"/>
                <a:cs typeface="Arial"/>
              </a:rPr>
              <a:t>Python</a:t>
            </a:r>
            <a:endParaRPr sz="395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46837" y="67476"/>
            <a:ext cx="1275969" cy="51036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4017394" y="562670"/>
            <a:ext cx="4156710" cy="3346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000" b="1" spc="15" dirty="0">
                <a:solidFill>
                  <a:srgbClr val="6F2F9F"/>
                </a:solidFill>
                <a:latin typeface="Arial"/>
                <a:cs typeface="Arial"/>
              </a:rPr>
              <a:t>Popularity</a:t>
            </a:r>
            <a:r>
              <a:rPr sz="2000" b="1" spc="-195" dirty="0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sz="2000" b="1" spc="25" dirty="0">
                <a:solidFill>
                  <a:srgbClr val="6F2F9F"/>
                </a:solidFill>
                <a:latin typeface="Arial"/>
                <a:cs typeface="Arial"/>
              </a:rPr>
              <a:t>of</a:t>
            </a:r>
            <a:r>
              <a:rPr sz="2000" b="1" spc="-120" dirty="0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sz="2000" b="1" spc="20" dirty="0">
                <a:solidFill>
                  <a:srgbClr val="6F2F9F"/>
                </a:solidFill>
                <a:latin typeface="Arial"/>
                <a:cs typeface="Arial"/>
              </a:rPr>
              <a:t>Python</a:t>
            </a:r>
            <a:r>
              <a:rPr sz="2000" b="1" spc="-160" dirty="0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sz="2000" b="1" spc="25" dirty="0">
                <a:solidFill>
                  <a:srgbClr val="6F2F9F"/>
                </a:solidFill>
                <a:latin typeface="Arial"/>
                <a:cs typeface="Arial"/>
              </a:rPr>
              <a:t>in</a:t>
            </a:r>
            <a:r>
              <a:rPr sz="2000" b="1" spc="-90" dirty="0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sz="2000" b="1" spc="20" dirty="0">
                <a:solidFill>
                  <a:srgbClr val="6F2F9F"/>
                </a:solidFill>
                <a:latin typeface="Arial"/>
                <a:cs typeface="Arial"/>
              </a:rPr>
              <a:t>Industry…</a:t>
            </a:r>
            <a:endParaRPr sz="20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0" y="2713863"/>
            <a:ext cx="3232324" cy="242963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249052" y="4506564"/>
            <a:ext cx="217797" cy="20117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378556" y="103235"/>
            <a:ext cx="480212" cy="48021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276850" y="3390900"/>
            <a:ext cx="1581150" cy="134302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629259" y="3390900"/>
            <a:ext cx="1266825" cy="10287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862706" y="3625571"/>
            <a:ext cx="794625" cy="55949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809875" y="2343150"/>
            <a:ext cx="3209940" cy="141922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162300" y="2333625"/>
            <a:ext cx="2905125" cy="111442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397117" y="2571688"/>
            <a:ext cx="2427731" cy="639506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638940" y="2400300"/>
            <a:ext cx="2505059" cy="188595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991350" y="2390775"/>
            <a:ext cx="2152649" cy="158115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227051" y="2633612"/>
            <a:ext cx="1916947" cy="1101711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915150" y="3524250"/>
            <a:ext cx="1571625" cy="1571625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258050" y="3514725"/>
            <a:ext cx="1276350" cy="1276350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497714" y="3753624"/>
            <a:ext cx="794625" cy="794625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276850" y="1971675"/>
            <a:ext cx="2114550" cy="2114550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629259" y="1971675"/>
            <a:ext cx="1800225" cy="1809750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862706" y="2208147"/>
            <a:ext cx="1332738" cy="1332738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724290" y="3067050"/>
            <a:ext cx="1524000" cy="1733550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067190" y="3067050"/>
            <a:ext cx="1228725" cy="1428750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307585" y="3302151"/>
            <a:ext cx="747586" cy="954533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848240" y="1323975"/>
            <a:ext cx="2743200" cy="1314450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200650" y="1314450"/>
            <a:ext cx="2428875" cy="1009650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437113" y="1553766"/>
            <a:ext cx="1958592" cy="533716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943225" y="1495425"/>
            <a:ext cx="2600325" cy="1543050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3286140" y="1485900"/>
            <a:ext cx="2295525" cy="1238250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3524006" y="1728685"/>
            <a:ext cx="1821941" cy="759116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7029450" y="1524000"/>
            <a:ext cx="1647825" cy="1647825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7381890" y="1524000"/>
            <a:ext cx="1333500" cy="1333500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7618841" y="1761198"/>
            <a:ext cx="859066" cy="859066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7818125" y="4951110"/>
            <a:ext cx="1259840" cy="164465"/>
          </a:xfrm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950" b="1" spc="25" dirty="0">
                <a:solidFill>
                  <a:srgbClr val="6F2F9E"/>
                </a:solidFill>
                <a:latin typeface="Arial"/>
                <a:cs typeface="Arial"/>
                <a:hlinkClick r:id="rId35"/>
              </a:rPr>
              <a:t>www.intellipaat.com</a:t>
            </a:r>
            <a:endParaRPr sz="9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387072" y="36651"/>
            <a:ext cx="634829" cy="56199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880071" y="1979197"/>
            <a:ext cx="634829" cy="63529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880071" y="2712234"/>
            <a:ext cx="634829" cy="63529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880071" y="3445270"/>
            <a:ext cx="634829" cy="63529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880071" y="4178306"/>
            <a:ext cx="634829" cy="63529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975042" y="3897309"/>
            <a:ext cx="1071274" cy="97738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48449" y="140015"/>
            <a:ext cx="1289685" cy="3924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407034" algn="l"/>
              </a:tabLst>
            </a:pPr>
            <a:r>
              <a:rPr sz="2400" b="1" spc="-459" dirty="0">
                <a:solidFill>
                  <a:srgbClr val="AC7E70"/>
                </a:solidFill>
                <a:latin typeface="Times New Roman"/>
                <a:cs typeface="Times New Roman"/>
              </a:rPr>
              <a:t>jn	</a:t>
            </a:r>
            <a:r>
              <a:rPr sz="2400" b="1" spc="-114" dirty="0">
                <a:solidFill>
                  <a:srgbClr val="827EA5"/>
                </a:solidFill>
                <a:latin typeface="Times New Roman"/>
                <a:cs typeface="Times New Roman"/>
              </a:rPr>
              <a:t>t</a:t>
            </a:r>
            <a:r>
              <a:rPr sz="2400" b="1" spc="-175" dirty="0">
                <a:solidFill>
                  <a:srgbClr val="827EA5"/>
                </a:solidFill>
                <a:latin typeface="Times New Roman"/>
                <a:cs typeface="Times New Roman"/>
              </a:rPr>
              <a:t>e</a:t>
            </a:r>
            <a:r>
              <a:rPr sz="2400" b="1" spc="-195" dirty="0">
                <a:solidFill>
                  <a:srgbClr val="827EA5"/>
                </a:solidFill>
                <a:latin typeface="Times New Roman"/>
                <a:cs typeface="Times New Roman"/>
              </a:rPr>
              <a:t>ll</a:t>
            </a:r>
            <a:r>
              <a:rPr sz="2400" b="1" spc="-200" dirty="0">
                <a:solidFill>
                  <a:srgbClr val="827EA5"/>
                </a:solidFill>
                <a:latin typeface="Times New Roman"/>
                <a:cs typeface="Times New Roman"/>
              </a:rPr>
              <a:t>i</a:t>
            </a:r>
            <a:r>
              <a:rPr sz="2400" b="1" spc="-509" dirty="0">
                <a:solidFill>
                  <a:srgbClr val="ED8026"/>
                </a:solidFill>
                <a:latin typeface="Times New Roman"/>
                <a:cs typeface="Times New Roman"/>
              </a:rPr>
              <a:t>P</a:t>
            </a:r>
            <a:r>
              <a:rPr sz="2400" b="1" spc="-50" dirty="0">
                <a:solidFill>
                  <a:srgbClr val="ED8026"/>
                </a:solidFill>
                <a:latin typeface="Times New Roman"/>
                <a:cs typeface="Times New Roman"/>
              </a:rPr>
              <a:t>a</a:t>
            </a:r>
            <a:r>
              <a:rPr sz="2400" b="1" spc="-130" dirty="0">
                <a:solidFill>
                  <a:srgbClr val="ED8026"/>
                </a:solidFill>
                <a:latin typeface="Times New Roman"/>
                <a:cs typeface="Times New Roman"/>
              </a:rPr>
              <a:t>a</a:t>
            </a:r>
            <a:r>
              <a:rPr sz="2400" b="1" spc="-160" dirty="0">
                <a:solidFill>
                  <a:srgbClr val="ED8026"/>
                </a:solidFill>
                <a:latin typeface="Times New Roman"/>
                <a:cs typeface="Times New Roman"/>
              </a:rPr>
              <a:t>t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833672" y="4981617"/>
            <a:ext cx="1255395" cy="161290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950" b="1" spc="-5" dirty="0">
                <a:solidFill>
                  <a:srgbClr val="592680"/>
                </a:solidFill>
                <a:latin typeface="Arial"/>
                <a:cs typeface="Arial"/>
                <a:hlinkClick r:id="rId8"/>
              </a:rPr>
              <a:t>www.</a:t>
            </a:r>
            <a:r>
              <a:rPr sz="950" spc="-5" dirty="0">
                <a:solidFill>
                  <a:srgbClr val="592680"/>
                </a:solidFill>
                <a:latin typeface="Times New Roman"/>
                <a:cs typeface="Times New Roman"/>
                <a:hlinkClick r:id="rId8"/>
              </a:rPr>
              <a:t>i</a:t>
            </a:r>
            <a:r>
              <a:rPr sz="950" b="1" spc="-5" dirty="0">
                <a:solidFill>
                  <a:srgbClr val="592680"/>
                </a:solidFill>
                <a:latin typeface="Arial"/>
                <a:cs typeface="Arial"/>
                <a:hlinkClick r:id="rId8"/>
              </a:rPr>
              <a:t>nte11ipaat.com</a:t>
            </a:r>
            <a:endParaRPr sz="95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745796" y="286368"/>
            <a:ext cx="1487170" cy="5829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650" spc="90" dirty="0">
                <a:solidFill>
                  <a:srgbClr val="7E7E7E"/>
                </a:solidFill>
                <a:latin typeface="Arial"/>
                <a:cs typeface="Arial"/>
              </a:rPr>
              <a:t>Quiz</a:t>
            </a:r>
            <a:r>
              <a:rPr sz="3650" spc="400" dirty="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sz="3650" spc="100" dirty="0">
                <a:solidFill>
                  <a:srgbClr val="7E7E7E"/>
                </a:solidFill>
                <a:latin typeface="Arial"/>
                <a:cs typeface="Arial"/>
              </a:rPr>
              <a:t>1</a:t>
            </a:r>
            <a:endParaRPr sz="365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249752" y="1362835"/>
            <a:ext cx="4112895" cy="304165"/>
          </a:xfrm>
          <a:prstGeom prst="rect">
            <a:avLst/>
          </a:prstGeom>
          <a:solidFill>
            <a:srgbClr val="5B4475"/>
          </a:solidFill>
        </p:spPr>
        <p:txBody>
          <a:bodyPr vert="horz" wrap="square" lIns="0" tIns="889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70"/>
              </a:spcBef>
            </a:pPr>
            <a:r>
              <a:rPr sz="1750" spc="15" dirty="0">
                <a:solidFill>
                  <a:srgbClr val="F9F9F9"/>
                </a:solidFill>
                <a:latin typeface="Arial"/>
                <a:cs typeface="Arial"/>
              </a:rPr>
              <a:t>Where </a:t>
            </a:r>
            <a:r>
              <a:rPr sz="1750" spc="20" dirty="0">
                <a:solidFill>
                  <a:srgbClr val="F9F9F9"/>
                </a:solidFill>
                <a:latin typeface="Arial"/>
                <a:cs typeface="Arial"/>
              </a:rPr>
              <a:t>did </a:t>
            </a:r>
            <a:r>
              <a:rPr sz="1750" spc="35" dirty="0">
                <a:solidFill>
                  <a:srgbClr val="F9F9F9"/>
                </a:solidFill>
                <a:latin typeface="Arial"/>
                <a:cs typeface="Arial"/>
              </a:rPr>
              <a:t>the </a:t>
            </a:r>
            <a:r>
              <a:rPr sz="1750" spc="20" dirty="0">
                <a:solidFill>
                  <a:srgbClr val="F9F9F9"/>
                </a:solidFill>
                <a:latin typeface="Arial"/>
                <a:cs typeface="Arial"/>
              </a:rPr>
              <a:t>Python </a:t>
            </a:r>
            <a:r>
              <a:rPr sz="1750" spc="15" dirty="0">
                <a:solidFill>
                  <a:srgbClr val="F9F9F9"/>
                </a:solidFill>
                <a:latin typeface="Arial"/>
                <a:cs typeface="Arial"/>
              </a:rPr>
              <a:t>name </a:t>
            </a:r>
            <a:r>
              <a:rPr sz="1750" spc="10" dirty="0">
                <a:solidFill>
                  <a:srgbClr val="F9F9F9"/>
                </a:solidFill>
                <a:latin typeface="Arial"/>
                <a:cs typeface="Arial"/>
              </a:rPr>
              <a:t>come</a:t>
            </a:r>
            <a:r>
              <a:rPr sz="1750" spc="95" dirty="0">
                <a:solidFill>
                  <a:srgbClr val="F9F9F9"/>
                </a:solidFill>
                <a:latin typeface="Arial"/>
                <a:cs typeface="Arial"/>
              </a:rPr>
              <a:t> </a:t>
            </a:r>
            <a:r>
              <a:rPr sz="1750" spc="10" dirty="0">
                <a:solidFill>
                  <a:srgbClr val="F9F9F9"/>
                </a:solidFill>
                <a:latin typeface="Arial"/>
                <a:cs typeface="Arial"/>
              </a:rPr>
              <a:t>from?</a:t>
            </a:r>
            <a:endParaRPr sz="17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956649" y="2141686"/>
            <a:ext cx="1397000" cy="304165"/>
          </a:xfrm>
          <a:prstGeom prst="rect">
            <a:avLst/>
          </a:prstGeom>
          <a:solidFill>
            <a:srgbClr val="5B4475"/>
          </a:solidFill>
        </p:spPr>
        <p:txBody>
          <a:bodyPr vert="horz" wrap="square" lIns="0" tIns="889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70"/>
              </a:spcBef>
            </a:pPr>
            <a:r>
              <a:rPr sz="1750" spc="30" dirty="0">
                <a:solidFill>
                  <a:srgbClr val="F9F9F9"/>
                </a:solidFill>
                <a:latin typeface="Arial"/>
                <a:cs typeface="Arial"/>
              </a:rPr>
              <a:t>Python</a:t>
            </a:r>
            <a:r>
              <a:rPr sz="1750" spc="-5" dirty="0">
                <a:solidFill>
                  <a:srgbClr val="F9F9F9"/>
                </a:solidFill>
                <a:latin typeface="Arial"/>
                <a:cs typeface="Arial"/>
              </a:rPr>
              <a:t> </a:t>
            </a:r>
            <a:r>
              <a:rPr sz="1750" spc="-65" dirty="0">
                <a:solidFill>
                  <a:srgbClr val="F9F9F9"/>
                </a:solidFill>
                <a:latin typeface="Arial"/>
                <a:cs typeface="Arial"/>
              </a:rPr>
              <a:t>Snake</a:t>
            </a:r>
            <a:endParaRPr sz="175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175766" y="2873884"/>
            <a:ext cx="2960370" cy="307975"/>
          </a:xfrm>
          <a:prstGeom prst="rect">
            <a:avLst/>
          </a:prstGeom>
          <a:solidFill>
            <a:srgbClr val="5B4475"/>
          </a:solidFill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750" spc="105" dirty="0">
                <a:solidFill>
                  <a:srgbClr val="F9F9F9"/>
                </a:solidFill>
                <a:latin typeface="Arial"/>
                <a:cs typeface="Arial"/>
              </a:rPr>
              <a:t>Monty </a:t>
            </a:r>
            <a:r>
              <a:rPr sz="1750" spc="10" dirty="0">
                <a:solidFill>
                  <a:srgbClr val="F9F9F9"/>
                </a:solidFill>
                <a:latin typeface="Arial"/>
                <a:cs typeface="Arial"/>
              </a:rPr>
              <a:t>Python's </a:t>
            </a:r>
            <a:r>
              <a:rPr sz="1750" spc="-45" dirty="0">
                <a:solidFill>
                  <a:srgbClr val="F9F9F9"/>
                </a:solidFill>
                <a:latin typeface="Arial"/>
                <a:cs typeface="Arial"/>
              </a:rPr>
              <a:t>Circus</a:t>
            </a:r>
            <a:r>
              <a:rPr sz="1750" spc="105" dirty="0">
                <a:solidFill>
                  <a:srgbClr val="F9F9F9"/>
                </a:solidFill>
                <a:latin typeface="Arial"/>
                <a:cs typeface="Arial"/>
              </a:rPr>
              <a:t> </a:t>
            </a:r>
            <a:r>
              <a:rPr sz="1750" spc="-5" dirty="0">
                <a:solidFill>
                  <a:srgbClr val="F9F9F9"/>
                </a:solidFill>
                <a:latin typeface="Arial"/>
                <a:cs typeface="Arial"/>
              </a:rPr>
              <a:t>Flying</a:t>
            </a:r>
            <a:endParaRPr sz="175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175766" y="3613868"/>
            <a:ext cx="2952115" cy="304165"/>
          </a:xfrm>
          <a:prstGeom prst="rect">
            <a:avLst/>
          </a:prstGeom>
          <a:solidFill>
            <a:srgbClr val="5B4475"/>
          </a:solidFill>
        </p:spPr>
        <p:txBody>
          <a:bodyPr vert="horz" wrap="square" lIns="0" tIns="889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70"/>
              </a:spcBef>
            </a:pPr>
            <a:r>
              <a:rPr sz="1750" spc="105" dirty="0">
                <a:solidFill>
                  <a:srgbClr val="F9F9F9"/>
                </a:solidFill>
                <a:latin typeface="Arial"/>
                <a:cs typeface="Arial"/>
              </a:rPr>
              <a:t>Monty </a:t>
            </a:r>
            <a:r>
              <a:rPr sz="1750" spc="10" dirty="0">
                <a:solidFill>
                  <a:srgbClr val="F9F9F9"/>
                </a:solidFill>
                <a:latin typeface="Arial"/>
                <a:cs typeface="Arial"/>
              </a:rPr>
              <a:t>Python's </a:t>
            </a:r>
            <a:r>
              <a:rPr sz="1750" spc="-5" dirty="0">
                <a:solidFill>
                  <a:srgbClr val="F9F9F9"/>
                </a:solidFill>
                <a:latin typeface="Arial"/>
                <a:cs typeface="Arial"/>
              </a:rPr>
              <a:t>Flying</a:t>
            </a:r>
            <a:r>
              <a:rPr sz="1750" spc="-10" dirty="0">
                <a:solidFill>
                  <a:srgbClr val="F9F9F9"/>
                </a:solidFill>
                <a:latin typeface="Arial"/>
                <a:cs typeface="Arial"/>
              </a:rPr>
              <a:t> </a:t>
            </a:r>
            <a:r>
              <a:rPr sz="1750" spc="-40" dirty="0">
                <a:solidFill>
                  <a:srgbClr val="F9F9F9"/>
                </a:solidFill>
                <a:latin typeface="Arial"/>
                <a:cs typeface="Arial"/>
              </a:rPr>
              <a:t>Circus</a:t>
            </a:r>
            <a:endParaRPr sz="175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700499" y="4349959"/>
            <a:ext cx="1908175" cy="304165"/>
          </a:xfrm>
          <a:prstGeom prst="rect">
            <a:avLst/>
          </a:prstGeom>
          <a:solidFill>
            <a:srgbClr val="5B4475"/>
          </a:solidFill>
        </p:spPr>
        <p:txBody>
          <a:bodyPr vert="horz" wrap="square" lIns="0" tIns="889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70"/>
              </a:spcBef>
            </a:pPr>
            <a:r>
              <a:rPr sz="1750" spc="15" dirty="0">
                <a:solidFill>
                  <a:srgbClr val="F9F9F9"/>
                </a:solidFill>
                <a:latin typeface="Arial"/>
                <a:cs typeface="Arial"/>
              </a:rPr>
              <a:t>None </a:t>
            </a:r>
            <a:r>
              <a:rPr sz="1750" spc="55" dirty="0">
                <a:solidFill>
                  <a:srgbClr val="F9F9F9"/>
                </a:solidFill>
                <a:latin typeface="Arial"/>
                <a:cs typeface="Arial"/>
              </a:rPr>
              <a:t>of </a:t>
            </a:r>
            <a:r>
              <a:rPr sz="1750" spc="75" dirty="0">
                <a:solidFill>
                  <a:srgbClr val="F9F9F9"/>
                </a:solidFill>
                <a:latin typeface="Arial"/>
                <a:cs typeface="Arial"/>
              </a:rPr>
              <a:t>the</a:t>
            </a:r>
            <a:r>
              <a:rPr sz="1750" spc="-15" dirty="0">
                <a:solidFill>
                  <a:srgbClr val="F9F9F9"/>
                </a:solidFill>
                <a:latin typeface="Arial"/>
                <a:cs typeface="Arial"/>
              </a:rPr>
              <a:t> </a:t>
            </a:r>
            <a:r>
              <a:rPr sz="1750" spc="15" dirty="0">
                <a:solidFill>
                  <a:srgbClr val="F9F9F9"/>
                </a:solidFill>
                <a:latin typeface="Arial"/>
                <a:cs typeface="Arial"/>
              </a:rPr>
              <a:t>above</a:t>
            </a:r>
            <a:endParaRPr sz="17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387072" y="36651"/>
            <a:ext cx="634829" cy="56199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368401" y="1588245"/>
            <a:ext cx="634829" cy="63529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368401" y="2321280"/>
            <a:ext cx="634829" cy="63529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368401" y="3054317"/>
            <a:ext cx="634829" cy="63529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368401" y="3787354"/>
            <a:ext cx="634829" cy="63529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975042" y="3897309"/>
            <a:ext cx="1071274" cy="97738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48449" y="140015"/>
            <a:ext cx="1289685" cy="3924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407034" algn="l"/>
              </a:tabLst>
            </a:pPr>
            <a:r>
              <a:rPr sz="2400" b="1" spc="-459" dirty="0">
                <a:solidFill>
                  <a:srgbClr val="AC7E70"/>
                </a:solidFill>
                <a:latin typeface="Times New Roman"/>
                <a:cs typeface="Times New Roman"/>
              </a:rPr>
              <a:t>jn	</a:t>
            </a:r>
            <a:r>
              <a:rPr sz="2400" b="1" spc="-114" dirty="0">
                <a:solidFill>
                  <a:srgbClr val="827EA5"/>
                </a:solidFill>
                <a:latin typeface="Times New Roman"/>
                <a:cs typeface="Times New Roman"/>
              </a:rPr>
              <a:t>t</a:t>
            </a:r>
            <a:r>
              <a:rPr sz="2400" b="1" spc="-175" dirty="0">
                <a:solidFill>
                  <a:srgbClr val="827EA5"/>
                </a:solidFill>
                <a:latin typeface="Times New Roman"/>
                <a:cs typeface="Times New Roman"/>
              </a:rPr>
              <a:t>e</a:t>
            </a:r>
            <a:r>
              <a:rPr sz="2400" b="1" spc="-195" dirty="0">
                <a:solidFill>
                  <a:srgbClr val="827EA5"/>
                </a:solidFill>
                <a:latin typeface="Times New Roman"/>
                <a:cs typeface="Times New Roman"/>
              </a:rPr>
              <a:t>ll</a:t>
            </a:r>
            <a:r>
              <a:rPr sz="2400" b="1" spc="-200" dirty="0">
                <a:solidFill>
                  <a:srgbClr val="827EA5"/>
                </a:solidFill>
                <a:latin typeface="Times New Roman"/>
                <a:cs typeface="Times New Roman"/>
              </a:rPr>
              <a:t>i</a:t>
            </a:r>
            <a:r>
              <a:rPr sz="2400" b="1" spc="-509" dirty="0">
                <a:solidFill>
                  <a:srgbClr val="ED8026"/>
                </a:solidFill>
                <a:latin typeface="Times New Roman"/>
                <a:cs typeface="Times New Roman"/>
              </a:rPr>
              <a:t>P</a:t>
            </a:r>
            <a:r>
              <a:rPr sz="2400" b="1" spc="-50" dirty="0">
                <a:solidFill>
                  <a:srgbClr val="ED8026"/>
                </a:solidFill>
                <a:latin typeface="Times New Roman"/>
                <a:cs typeface="Times New Roman"/>
              </a:rPr>
              <a:t>a</a:t>
            </a:r>
            <a:r>
              <a:rPr sz="2400" b="1" spc="-130" dirty="0">
                <a:solidFill>
                  <a:srgbClr val="ED8026"/>
                </a:solidFill>
                <a:latin typeface="Times New Roman"/>
                <a:cs typeface="Times New Roman"/>
              </a:rPr>
              <a:t>a</a:t>
            </a:r>
            <a:r>
              <a:rPr sz="2400" b="1" spc="-160" dirty="0">
                <a:solidFill>
                  <a:srgbClr val="ED8026"/>
                </a:solidFill>
                <a:latin typeface="Times New Roman"/>
                <a:cs typeface="Times New Roman"/>
              </a:rPr>
              <a:t>t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3513183" y="41005"/>
            <a:ext cx="2150745" cy="6134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1854200" algn="l"/>
              </a:tabLst>
            </a:pPr>
            <a:r>
              <a:rPr sz="3850" spc="-5" dirty="0">
                <a:solidFill>
                  <a:srgbClr val="7E7E7E"/>
                </a:solidFill>
              </a:rPr>
              <a:t>Answe</a:t>
            </a:r>
            <a:r>
              <a:rPr sz="3850" dirty="0">
                <a:solidFill>
                  <a:srgbClr val="7E7E7E"/>
                </a:solidFill>
              </a:rPr>
              <a:t>r	</a:t>
            </a:r>
            <a:r>
              <a:rPr sz="3850" spc="85" dirty="0">
                <a:solidFill>
                  <a:srgbClr val="7E7E7E"/>
                </a:solidFill>
              </a:rPr>
              <a:t>1</a:t>
            </a:r>
            <a:endParaRPr sz="3850"/>
          </a:p>
        </p:txBody>
      </p:sp>
      <p:sp>
        <p:nvSpPr>
          <p:cNvPr id="10" name="object 10"/>
          <p:cNvSpPr txBox="1"/>
          <p:nvPr/>
        </p:nvSpPr>
        <p:spPr>
          <a:xfrm>
            <a:off x="2650258" y="981551"/>
            <a:ext cx="4301490" cy="295275"/>
          </a:xfrm>
          <a:prstGeom prst="rect">
            <a:avLst/>
          </a:prstGeom>
          <a:solidFill>
            <a:srgbClr val="5B4475"/>
          </a:solidFill>
        </p:spPr>
        <p:txBody>
          <a:bodyPr vert="horz" wrap="square" lIns="0" tIns="889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70"/>
              </a:spcBef>
            </a:pPr>
            <a:r>
              <a:rPr sz="1700" spc="40" dirty="0">
                <a:solidFill>
                  <a:srgbClr val="F9F9F9"/>
                </a:solidFill>
                <a:latin typeface="Arial"/>
                <a:cs typeface="Arial"/>
              </a:rPr>
              <a:t>1.Where did </a:t>
            </a:r>
            <a:r>
              <a:rPr sz="1700" spc="60" dirty="0">
                <a:solidFill>
                  <a:srgbClr val="F9F9F9"/>
                </a:solidFill>
                <a:latin typeface="Arial"/>
                <a:cs typeface="Arial"/>
              </a:rPr>
              <a:t>the </a:t>
            </a:r>
            <a:r>
              <a:rPr sz="1700" spc="50" dirty="0">
                <a:solidFill>
                  <a:srgbClr val="F9F9F9"/>
                </a:solidFill>
                <a:latin typeface="Arial"/>
                <a:cs typeface="Arial"/>
              </a:rPr>
              <a:t>Python name </a:t>
            </a:r>
            <a:r>
              <a:rPr sz="1700" spc="40" dirty="0">
                <a:solidFill>
                  <a:srgbClr val="F9F9F9"/>
                </a:solidFill>
                <a:latin typeface="Arial"/>
                <a:cs typeface="Arial"/>
              </a:rPr>
              <a:t>come</a:t>
            </a:r>
            <a:r>
              <a:rPr sz="1700" spc="10" dirty="0">
                <a:solidFill>
                  <a:srgbClr val="F9F9F9"/>
                </a:solidFill>
                <a:latin typeface="Arial"/>
                <a:cs typeface="Arial"/>
              </a:rPr>
              <a:t> </a:t>
            </a:r>
            <a:r>
              <a:rPr sz="1700" spc="35" dirty="0">
                <a:solidFill>
                  <a:srgbClr val="F9F9F9"/>
                </a:solidFill>
                <a:latin typeface="Arial"/>
                <a:cs typeface="Arial"/>
              </a:rPr>
              <a:t>from?</a:t>
            </a:r>
            <a:endParaRPr sz="17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356667" y="1754293"/>
            <a:ext cx="1585595" cy="295275"/>
          </a:xfrm>
          <a:prstGeom prst="rect">
            <a:avLst/>
          </a:prstGeom>
          <a:solidFill>
            <a:srgbClr val="5B4475"/>
          </a:solidFill>
        </p:spPr>
        <p:txBody>
          <a:bodyPr vert="horz" wrap="square" lIns="0" tIns="889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70"/>
              </a:spcBef>
            </a:pPr>
            <a:r>
              <a:rPr sz="1700" spc="45" dirty="0">
                <a:solidFill>
                  <a:srgbClr val="F9F9F9"/>
                </a:solidFill>
                <a:latin typeface="Arial"/>
                <a:cs typeface="Arial"/>
              </a:rPr>
              <a:t>a)Python</a:t>
            </a:r>
            <a:r>
              <a:rPr sz="1700" spc="25" dirty="0">
                <a:solidFill>
                  <a:srgbClr val="F9F9F9"/>
                </a:solidFill>
                <a:latin typeface="Arial"/>
                <a:cs typeface="Arial"/>
              </a:rPr>
              <a:t> </a:t>
            </a:r>
            <a:r>
              <a:rPr sz="1700" spc="-35" dirty="0">
                <a:solidFill>
                  <a:srgbClr val="F9F9F9"/>
                </a:solidFill>
                <a:latin typeface="Arial"/>
                <a:cs typeface="Arial"/>
              </a:rPr>
              <a:t>Snake</a:t>
            </a:r>
            <a:endParaRPr sz="17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572286" y="2490384"/>
            <a:ext cx="876300" cy="295275"/>
          </a:xfrm>
          <a:custGeom>
            <a:avLst/>
            <a:gdLst/>
            <a:ahLst/>
            <a:cxnLst/>
            <a:rect l="l" t="t" r="r" b="b"/>
            <a:pathLst>
              <a:path w="876300" h="295275">
                <a:moveTo>
                  <a:pt x="0" y="0"/>
                </a:moveTo>
                <a:lnTo>
                  <a:pt x="875942" y="0"/>
                </a:lnTo>
                <a:lnTo>
                  <a:pt x="875942" y="295153"/>
                </a:lnTo>
                <a:lnTo>
                  <a:pt x="0" y="295153"/>
                </a:lnTo>
                <a:lnTo>
                  <a:pt x="0" y="0"/>
                </a:lnTo>
                <a:close/>
              </a:path>
            </a:pathLst>
          </a:custGeom>
          <a:solidFill>
            <a:srgbClr val="5B447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518719" y="2490384"/>
            <a:ext cx="2181225" cy="295275"/>
          </a:xfrm>
          <a:custGeom>
            <a:avLst/>
            <a:gdLst/>
            <a:ahLst/>
            <a:cxnLst/>
            <a:rect l="l" t="t" r="r" b="b"/>
            <a:pathLst>
              <a:path w="2181225" h="295275">
                <a:moveTo>
                  <a:pt x="0" y="0"/>
                </a:moveTo>
                <a:lnTo>
                  <a:pt x="2181144" y="0"/>
                </a:lnTo>
                <a:lnTo>
                  <a:pt x="2181144" y="295153"/>
                </a:lnTo>
                <a:lnTo>
                  <a:pt x="0" y="295153"/>
                </a:lnTo>
                <a:lnTo>
                  <a:pt x="0" y="0"/>
                </a:lnTo>
                <a:close/>
              </a:path>
            </a:pathLst>
          </a:custGeom>
          <a:solidFill>
            <a:srgbClr val="5B447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572286" y="3226475"/>
            <a:ext cx="876300" cy="295275"/>
          </a:xfrm>
          <a:custGeom>
            <a:avLst/>
            <a:gdLst/>
            <a:ahLst/>
            <a:cxnLst/>
            <a:rect l="l" t="t" r="r" b="b"/>
            <a:pathLst>
              <a:path w="876300" h="295275">
                <a:moveTo>
                  <a:pt x="0" y="0"/>
                </a:moveTo>
                <a:lnTo>
                  <a:pt x="875942" y="0"/>
                </a:lnTo>
                <a:lnTo>
                  <a:pt x="875942" y="295153"/>
                </a:lnTo>
                <a:lnTo>
                  <a:pt x="0" y="295153"/>
                </a:lnTo>
                <a:lnTo>
                  <a:pt x="0" y="0"/>
                </a:lnTo>
                <a:close/>
              </a:path>
            </a:pathLst>
          </a:custGeom>
          <a:solidFill>
            <a:srgbClr val="9A82B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518719" y="3226475"/>
            <a:ext cx="2185035" cy="295275"/>
          </a:xfrm>
          <a:custGeom>
            <a:avLst/>
            <a:gdLst/>
            <a:ahLst/>
            <a:cxnLst/>
            <a:rect l="l" t="t" r="r" b="b"/>
            <a:pathLst>
              <a:path w="2185034" h="295275">
                <a:moveTo>
                  <a:pt x="0" y="0"/>
                </a:moveTo>
                <a:lnTo>
                  <a:pt x="2185010" y="0"/>
                </a:lnTo>
                <a:lnTo>
                  <a:pt x="2185010" y="295153"/>
                </a:lnTo>
                <a:lnTo>
                  <a:pt x="0" y="295153"/>
                </a:lnTo>
                <a:lnTo>
                  <a:pt x="0" y="0"/>
                </a:lnTo>
                <a:close/>
              </a:path>
            </a:pathLst>
          </a:custGeom>
          <a:solidFill>
            <a:srgbClr val="9A82B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3559587" y="2486240"/>
            <a:ext cx="3178175" cy="1021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105" dirty="0">
                <a:solidFill>
                  <a:srgbClr val="F9F9F9"/>
                </a:solidFill>
                <a:latin typeface="Arial"/>
                <a:cs typeface="Arial"/>
              </a:rPr>
              <a:t>a)Monty </a:t>
            </a:r>
            <a:r>
              <a:rPr sz="1700" spc="35" dirty="0">
                <a:solidFill>
                  <a:srgbClr val="F9F9F9"/>
                </a:solidFill>
                <a:latin typeface="Arial"/>
                <a:cs typeface="Arial"/>
              </a:rPr>
              <a:t>Python's </a:t>
            </a:r>
            <a:r>
              <a:rPr sz="1700" spc="-20" dirty="0">
                <a:solidFill>
                  <a:srgbClr val="F9F9F9"/>
                </a:solidFill>
                <a:latin typeface="Arial"/>
                <a:cs typeface="Arial"/>
              </a:rPr>
              <a:t>Circus</a:t>
            </a:r>
            <a:r>
              <a:rPr sz="1700" spc="140" dirty="0">
                <a:solidFill>
                  <a:srgbClr val="F9F9F9"/>
                </a:solidFill>
                <a:latin typeface="Arial"/>
                <a:cs typeface="Arial"/>
              </a:rPr>
              <a:t> </a:t>
            </a:r>
            <a:r>
              <a:rPr sz="1700" spc="15" dirty="0">
                <a:solidFill>
                  <a:srgbClr val="F9F9F9"/>
                </a:solidFill>
                <a:latin typeface="Arial"/>
                <a:cs typeface="Arial"/>
              </a:rPr>
              <a:t>Flying</a:t>
            </a:r>
            <a:endParaRPr sz="17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9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575"/>
              </a:spcBef>
            </a:pPr>
            <a:r>
              <a:rPr sz="1700" spc="105" dirty="0">
                <a:solidFill>
                  <a:srgbClr val="F9F9F9"/>
                </a:solidFill>
                <a:latin typeface="Arial"/>
                <a:cs typeface="Arial"/>
              </a:rPr>
              <a:t>a)Monty </a:t>
            </a:r>
            <a:r>
              <a:rPr sz="1700" spc="35" dirty="0">
                <a:solidFill>
                  <a:srgbClr val="F9F9F9"/>
                </a:solidFill>
                <a:latin typeface="Arial"/>
                <a:cs typeface="Arial"/>
              </a:rPr>
              <a:t>Python's </a:t>
            </a:r>
            <a:r>
              <a:rPr sz="1700" spc="15" dirty="0">
                <a:solidFill>
                  <a:srgbClr val="F9F9F9"/>
                </a:solidFill>
                <a:latin typeface="Arial"/>
                <a:cs typeface="Arial"/>
              </a:rPr>
              <a:t>Flying</a:t>
            </a:r>
            <a:r>
              <a:rPr sz="1700" spc="25" dirty="0">
                <a:solidFill>
                  <a:srgbClr val="F9F9F9"/>
                </a:solidFill>
                <a:latin typeface="Arial"/>
                <a:cs typeface="Arial"/>
              </a:rPr>
              <a:t> </a:t>
            </a:r>
            <a:r>
              <a:rPr sz="1700" spc="-15" dirty="0">
                <a:solidFill>
                  <a:srgbClr val="F9F9F9"/>
                </a:solidFill>
                <a:latin typeface="Arial"/>
                <a:cs typeface="Arial"/>
              </a:rPr>
              <a:t>Circus</a:t>
            </a:r>
            <a:endParaRPr sz="17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833672" y="4981617"/>
            <a:ext cx="1255395" cy="161290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950" b="1" spc="-5" dirty="0">
                <a:solidFill>
                  <a:srgbClr val="592680"/>
                </a:solidFill>
                <a:latin typeface="Arial"/>
                <a:cs typeface="Arial"/>
                <a:hlinkClick r:id="rId8"/>
              </a:rPr>
              <a:t>www.</a:t>
            </a:r>
            <a:r>
              <a:rPr sz="950" spc="-5" dirty="0">
                <a:solidFill>
                  <a:srgbClr val="592680"/>
                </a:solidFill>
                <a:latin typeface="Times New Roman"/>
                <a:cs typeface="Times New Roman"/>
                <a:hlinkClick r:id="rId8"/>
              </a:rPr>
              <a:t>i</a:t>
            </a:r>
            <a:r>
              <a:rPr sz="950" b="1" spc="-5" dirty="0">
                <a:solidFill>
                  <a:srgbClr val="592680"/>
                </a:solidFill>
                <a:latin typeface="Arial"/>
                <a:cs typeface="Arial"/>
                <a:hlinkClick r:id="rId8"/>
              </a:rPr>
              <a:t>nte11ipaat.com</a:t>
            </a:r>
            <a:endParaRPr sz="95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088085" y="3962566"/>
            <a:ext cx="2112645" cy="295275"/>
          </a:xfrm>
          <a:prstGeom prst="rect">
            <a:avLst/>
          </a:prstGeom>
          <a:solidFill>
            <a:srgbClr val="5B4475"/>
          </a:solidFill>
        </p:spPr>
        <p:txBody>
          <a:bodyPr vert="horz" wrap="square" lIns="0" tIns="889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70"/>
              </a:spcBef>
            </a:pPr>
            <a:r>
              <a:rPr sz="1700" spc="40" dirty="0">
                <a:solidFill>
                  <a:srgbClr val="F9F9F9"/>
                </a:solidFill>
                <a:latin typeface="Arial"/>
                <a:cs typeface="Arial"/>
              </a:rPr>
              <a:t>a)None </a:t>
            </a:r>
            <a:r>
              <a:rPr sz="1700" spc="30" dirty="0">
                <a:solidFill>
                  <a:srgbClr val="F9F9F9"/>
                </a:solidFill>
                <a:latin typeface="Arial"/>
                <a:cs typeface="Arial"/>
              </a:rPr>
              <a:t>of </a:t>
            </a:r>
            <a:r>
              <a:rPr sz="1700" spc="35" dirty="0">
                <a:solidFill>
                  <a:srgbClr val="F9F9F9"/>
                </a:solidFill>
                <a:latin typeface="Arial"/>
                <a:cs typeface="Arial"/>
              </a:rPr>
              <a:t>the</a:t>
            </a:r>
            <a:r>
              <a:rPr sz="1700" spc="355" dirty="0">
                <a:solidFill>
                  <a:srgbClr val="F9F9F9"/>
                </a:solidFill>
                <a:latin typeface="Arial"/>
                <a:cs typeface="Arial"/>
              </a:rPr>
              <a:t> </a:t>
            </a:r>
            <a:r>
              <a:rPr sz="1700" spc="40" dirty="0">
                <a:solidFill>
                  <a:srgbClr val="F9F9F9"/>
                </a:solidFill>
                <a:latin typeface="Arial"/>
                <a:cs typeface="Arial"/>
              </a:rPr>
              <a:t>above</a:t>
            </a:r>
            <a:endParaRPr sz="1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387072" y="36651"/>
            <a:ext cx="634829" cy="56199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368401" y="1588245"/>
            <a:ext cx="634829" cy="63529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368401" y="2321280"/>
            <a:ext cx="634829" cy="63529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368401" y="3054317"/>
            <a:ext cx="634829" cy="63529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368401" y="3787354"/>
            <a:ext cx="634829" cy="63529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975042" y="3897309"/>
            <a:ext cx="1071274" cy="97738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48449" y="140015"/>
            <a:ext cx="1289685" cy="3924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407034" algn="l"/>
              </a:tabLst>
            </a:pPr>
            <a:r>
              <a:rPr sz="2400" b="1" spc="-459" dirty="0">
                <a:solidFill>
                  <a:srgbClr val="AC7E70"/>
                </a:solidFill>
                <a:latin typeface="Times New Roman"/>
                <a:cs typeface="Times New Roman"/>
              </a:rPr>
              <a:t>jn	</a:t>
            </a:r>
            <a:r>
              <a:rPr sz="2400" b="1" spc="-114" dirty="0">
                <a:solidFill>
                  <a:srgbClr val="827EA5"/>
                </a:solidFill>
                <a:latin typeface="Times New Roman"/>
                <a:cs typeface="Times New Roman"/>
              </a:rPr>
              <a:t>t</a:t>
            </a:r>
            <a:r>
              <a:rPr sz="2400" b="1" spc="-175" dirty="0">
                <a:solidFill>
                  <a:srgbClr val="827EA5"/>
                </a:solidFill>
                <a:latin typeface="Times New Roman"/>
                <a:cs typeface="Times New Roman"/>
              </a:rPr>
              <a:t>e</a:t>
            </a:r>
            <a:r>
              <a:rPr sz="2400" b="1" spc="-195" dirty="0">
                <a:solidFill>
                  <a:srgbClr val="827EA5"/>
                </a:solidFill>
                <a:latin typeface="Times New Roman"/>
                <a:cs typeface="Times New Roman"/>
              </a:rPr>
              <a:t>ll</a:t>
            </a:r>
            <a:r>
              <a:rPr sz="2400" b="1" spc="-200" dirty="0">
                <a:solidFill>
                  <a:srgbClr val="827EA5"/>
                </a:solidFill>
                <a:latin typeface="Times New Roman"/>
                <a:cs typeface="Times New Roman"/>
              </a:rPr>
              <a:t>i</a:t>
            </a:r>
            <a:r>
              <a:rPr sz="2400" b="1" spc="-509" dirty="0">
                <a:solidFill>
                  <a:srgbClr val="ED8026"/>
                </a:solidFill>
                <a:latin typeface="Times New Roman"/>
                <a:cs typeface="Times New Roman"/>
              </a:rPr>
              <a:t>P</a:t>
            </a:r>
            <a:r>
              <a:rPr sz="2400" b="1" spc="-50" dirty="0">
                <a:solidFill>
                  <a:srgbClr val="ED8026"/>
                </a:solidFill>
                <a:latin typeface="Times New Roman"/>
                <a:cs typeface="Times New Roman"/>
              </a:rPr>
              <a:t>a</a:t>
            </a:r>
            <a:r>
              <a:rPr sz="2400" b="1" spc="-130" dirty="0">
                <a:solidFill>
                  <a:srgbClr val="ED8026"/>
                </a:solidFill>
                <a:latin typeface="Times New Roman"/>
                <a:cs typeface="Times New Roman"/>
              </a:rPr>
              <a:t>a</a:t>
            </a:r>
            <a:r>
              <a:rPr sz="2400" b="1" spc="-160" dirty="0">
                <a:solidFill>
                  <a:srgbClr val="ED8026"/>
                </a:solidFill>
                <a:latin typeface="Times New Roman"/>
                <a:cs typeface="Times New Roman"/>
              </a:rPr>
              <a:t>t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3745248" y="50677"/>
            <a:ext cx="1483360" cy="5981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750" spc="35" dirty="0">
                <a:solidFill>
                  <a:srgbClr val="7E7E7E"/>
                </a:solidFill>
              </a:rPr>
              <a:t>Quiz</a:t>
            </a:r>
            <a:r>
              <a:rPr sz="3750" spc="290" dirty="0">
                <a:solidFill>
                  <a:srgbClr val="7E7E7E"/>
                </a:solidFill>
              </a:rPr>
              <a:t> </a:t>
            </a:r>
            <a:r>
              <a:rPr sz="3750" spc="105" dirty="0">
                <a:solidFill>
                  <a:srgbClr val="7E7E7E"/>
                </a:solidFill>
              </a:rPr>
              <a:t>2</a:t>
            </a:r>
            <a:endParaRPr sz="3750"/>
          </a:p>
        </p:txBody>
      </p:sp>
      <p:sp>
        <p:nvSpPr>
          <p:cNvPr id="10" name="object 10"/>
          <p:cNvSpPr txBox="1"/>
          <p:nvPr/>
        </p:nvSpPr>
        <p:spPr>
          <a:xfrm>
            <a:off x="2502081" y="863445"/>
            <a:ext cx="4584700" cy="278130"/>
          </a:xfrm>
          <a:prstGeom prst="rect">
            <a:avLst/>
          </a:prstGeom>
          <a:solidFill>
            <a:srgbClr val="679A23"/>
          </a:solidFill>
        </p:spPr>
        <p:txBody>
          <a:bodyPr vert="horz" wrap="square" lIns="0" tIns="825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65"/>
              </a:spcBef>
            </a:pPr>
            <a:r>
              <a:rPr sz="1600" spc="20" dirty="0">
                <a:solidFill>
                  <a:srgbClr val="F9F9F9"/>
                </a:solidFill>
                <a:latin typeface="Arial"/>
                <a:cs typeface="Arial"/>
              </a:rPr>
              <a:t>1.Which</a:t>
            </a:r>
            <a:r>
              <a:rPr sz="1600" spc="100" dirty="0">
                <a:solidFill>
                  <a:srgbClr val="F9F9F9"/>
                </a:solidFill>
                <a:latin typeface="Arial"/>
                <a:cs typeface="Arial"/>
              </a:rPr>
              <a:t> </a:t>
            </a:r>
            <a:r>
              <a:rPr sz="1600" spc="35" dirty="0">
                <a:solidFill>
                  <a:srgbClr val="F9F9F9"/>
                </a:solidFill>
                <a:latin typeface="Arial"/>
                <a:cs typeface="Arial"/>
              </a:rPr>
              <a:t>among</a:t>
            </a:r>
            <a:r>
              <a:rPr sz="1600" spc="-175" dirty="0">
                <a:solidFill>
                  <a:srgbClr val="F9F9F9"/>
                </a:solidFill>
                <a:latin typeface="Arial"/>
                <a:cs typeface="Arial"/>
              </a:rPr>
              <a:t> </a:t>
            </a:r>
            <a:r>
              <a:rPr sz="1600" spc="70" dirty="0">
                <a:solidFill>
                  <a:srgbClr val="F9F9F9"/>
                </a:solidFill>
                <a:latin typeface="Arial"/>
                <a:cs typeface="Arial"/>
              </a:rPr>
              <a:t>the</a:t>
            </a:r>
            <a:r>
              <a:rPr sz="1600" spc="-25" dirty="0">
                <a:solidFill>
                  <a:srgbClr val="F9F9F9"/>
                </a:solidFill>
                <a:latin typeface="Arial"/>
                <a:cs typeface="Arial"/>
              </a:rPr>
              <a:t> </a:t>
            </a:r>
            <a:r>
              <a:rPr sz="1600" spc="55" dirty="0">
                <a:solidFill>
                  <a:srgbClr val="F9F9F9"/>
                </a:solidFill>
                <a:latin typeface="Arial"/>
                <a:cs typeface="Arial"/>
              </a:rPr>
              <a:t>following</a:t>
            </a:r>
            <a:r>
              <a:rPr sz="1600" spc="-95" dirty="0">
                <a:solidFill>
                  <a:srgbClr val="F9F9F9"/>
                </a:solidFill>
                <a:latin typeface="Arial"/>
                <a:cs typeface="Arial"/>
              </a:rPr>
              <a:t> </a:t>
            </a:r>
            <a:r>
              <a:rPr sz="1600" spc="-20" dirty="0">
                <a:solidFill>
                  <a:srgbClr val="F9F9F9"/>
                </a:solidFill>
                <a:latin typeface="Arial"/>
                <a:cs typeface="Arial"/>
              </a:rPr>
              <a:t>can</a:t>
            </a:r>
            <a:r>
              <a:rPr sz="1600" spc="35" dirty="0">
                <a:solidFill>
                  <a:srgbClr val="F9F9F9"/>
                </a:solidFill>
                <a:latin typeface="Arial"/>
                <a:cs typeface="Arial"/>
              </a:rPr>
              <a:t> </a:t>
            </a:r>
            <a:r>
              <a:rPr sz="1600" spc="5" dirty="0">
                <a:solidFill>
                  <a:srgbClr val="F9F9F9"/>
                </a:solidFill>
                <a:latin typeface="Arial"/>
                <a:cs typeface="Arial"/>
              </a:rPr>
              <a:t>be</a:t>
            </a:r>
            <a:r>
              <a:rPr sz="1600" spc="-15" dirty="0">
                <a:solidFill>
                  <a:srgbClr val="F9F9F9"/>
                </a:solidFill>
                <a:latin typeface="Arial"/>
                <a:cs typeface="Arial"/>
              </a:rPr>
              <a:t> </a:t>
            </a:r>
            <a:r>
              <a:rPr sz="1600" spc="5" dirty="0">
                <a:solidFill>
                  <a:srgbClr val="F9F9F9"/>
                </a:solidFill>
                <a:latin typeface="Arial"/>
                <a:cs typeface="Arial"/>
              </a:rPr>
              <a:t>an</a:t>
            </a:r>
            <a:r>
              <a:rPr sz="1600" spc="-85" dirty="0">
                <a:solidFill>
                  <a:srgbClr val="F9F9F9"/>
                </a:solidFill>
                <a:latin typeface="Arial"/>
                <a:cs typeface="Arial"/>
              </a:rPr>
              <a:t> </a:t>
            </a:r>
            <a:r>
              <a:rPr sz="1600" spc="60" dirty="0">
                <a:solidFill>
                  <a:srgbClr val="F9F9F9"/>
                </a:solidFill>
                <a:latin typeface="Arial"/>
                <a:cs typeface="Arial"/>
              </a:rPr>
              <a:t>identifier</a:t>
            </a:r>
            <a:endParaRPr sz="16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302187" y="1141237"/>
            <a:ext cx="996950" cy="247650"/>
          </a:xfrm>
          <a:prstGeom prst="rect">
            <a:avLst/>
          </a:prstGeom>
          <a:solidFill>
            <a:srgbClr val="679A23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45"/>
              </a:lnSpc>
            </a:pPr>
            <a:r>
              <a:rPr sz="1600" spc="65" dirty="0">
                <a:solidFill>
                  <a:srgbClr val="F9F9F9"/>
                </a:solidFill>
                <a:latin typeface="Arial"/>
                <a:cs typeface="Arial"/>
              </a:rPr>
              <a:t>in</a:t>
            </a:r>
            <a:r>
              <a:rPr sz="1600" spc="-75" dirty="0">
                <a:solidFill>
                  <a:srgbClr val="F9F9F9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F9F9F9"/>
                </a:solidFill>
                <a:latin typeface="Arial"/>
                <a:cs typeface="Arial"/>
              </a:rPr>
              <a:t>Python?</a:t>
            </a:r>
            <a:endParaRPr sz="16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670800" y="1747679"/>
            <a:ext cx="956310" cy="304165"/>
          </a:xfrm>
          <a:prstGeom prst="rect">
            <a:avLst/>
          </a:prstGeom>
          <a:solidFill>
            <a:srgbClr val="679A23"/>
          </a:solidFill>
        </p:spPr>
        <p:txBody>
          <a:bodyPr vert="horz" wrap="square" lIns="0" tIns="889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70"/>
              </a:spcBef>
            </a:pPr>
            <a:r>
              <a:rPr sz="1750" spc="-15" dirty="0">
                <a:solidFill>
                  <a:srgbClr val="F9F9F9"/>
                </a:solidFill>
                <a:latin typeface="Arial"/>
                <a:cs typeface="Arial"/>
              </a:rPr>
              <a:t>a</a:t>
            </a:r>
            <a:r>
              <a:rPr sz="1750" spc="-10" dirty="0">
                <a:solidFill>
                  <a:srgbClr val="F9F9F9"/>
                </a:solidFill>
                <a:latin typeface="Arial"/>
                <a:cs typeface="Arial"/>
              </a:rPr>
              <a:t>)</a:t>
            </a:r>
            <a:r>
              <a:rPr sz="1750" spc="-15" dirty="0">
                <a:solidFill>
                  <a:srgbClr val="F9F9F9"/>
                </a:solidFill>
                <a:latin typeface="Arial"/>
                <a:cs typeface="Arial"/>
              </a:rPr>
              <a:t>@HEllo</a:t>
            </a:r>
            <a:endParaRPr sz="175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728790" y="2483770"/>
            <a:ext cx="831215" cy="304165"/>
          </a:xfrm>
          <a:prstGeom prst="rect">
            <a:avLst/>
          </a:prstGeom>
          <a:solidFill>
            <a:srgbClr val="679A23"/>
          </a:solidFill>
        </p:spPr>
        <p:txBody>
          <a:bodyPr vert="horz" wrap="square" lIns="0" tIns="889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70"/>
              </a:spcBef>
            </a:pPr>
            <a:r>
              <a:rPr sz="1750" spc="100" dirty="0">
                <a:solidFill>
                  <a:srgbClr val="F9F9F9"/>
                </a:solidFill>
                <a:latin typeface="Arial"/>
                <a:cs typeface="Arial"/>
              </a:rPr>
              <a:t>a}lhello</a:t>
            </a:r>
            <a:endParaRPr sz="175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4652488" y="3219861"/>
            <a:ext cx="970915" cy="304165"/>
          </a:xfrm>
          <a:custGeom>
            <a:avLst/>
            <a:gdLst/>
            <a:ahLst/>
            <a:cxnLst/>
            <a:rect l="l" t="t" r="r" b="b"/>
            <a:pathLst>
              <a:path w="970914" h="304164">
                <a:moveTo>
                  <a:pt x="0" y="0"/>
                </a:moveTo>
                <a:lnTo>
                  <a:pt x="970556" y="0"/>
                </a:lnTo>
                <a:lnTo>
                  <a:pt x="970556" y="303834"/>
                </a:lnTo>
                <a:lnTo>
                  <a:pt x="0" y="303834"/>
                </a:lnTo>
                <a:lnTo>
                  <a:pt x="0" y="0"/>
                </a:lnTo>
                <a:close/>
              </a:path>
            </a:pathLst>
          </a:custGeom>
          <a:solidFill>
            <a:srgbClr val="679A2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4639790" y="3215968"/>
            <a:ext cx="1035050" cy="292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50" spc="45" dirty="0">
                <a:solidFill>
                  <a:srgbClr val="F9F9F9"/>
                </a:solidFill>
                <a:latin typeface="Arial"/>
                <a:cs typeface="Arial"/>
              </a:rPr>
              <a:t>a)$Hello1</a:t>
            </a:r>
            <a:endParaRPr sz="175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833672" y="4981617"/>
            <a:ext cx="1255395" cy="161290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950" b="1" spc="-5" dirty="0">
                <a:solidFill>
                  <a:srgbClr val="592680"/>
                </a:solidFill>
                <a:latin typeface="Arial"/>
                <a:cs typeface="Arial"/>
                <a:hlinkClick r:id="rId8"/>
              </a:rPr>
              <a:t>www.</a:t>
            </a:r>
            <a:r>
              <a:rPr sz="950" spc="-5" dirty="0">
                <a:solidFill>
                  <a:srgbClr val="592680"/>
                </a:solidFill>
                <a:latin typeface="Times New Roman"/>
                <a:cs typeface="Times New Roman"/>
                <a:hlinkClick r:id="rId8"/>
              </a:rPr>
              <a:t>i</a:t>
            </a:r>
            <a:r>
              <a:rPr sz="950" b="1" spc="-5" dirty="0">
                <a:solidFill>
                  <a:srgbClr val="592680"/>
                </a:solidFill>
                <a:latin typeface="Arial"/>
                <a:cs typeface="Arial"/>
                <a:hlinkClick r:id="rId8"/>
              </a:rPr>
              <a:t>nte11ipaat.com</a:t>
            </a:r>
            <a:endParaRPr sz="95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652488" y="3955952"/>
            <a:ext cx="989965" cy="304165"/>
          </a:xfrm>
          <a:prstGeom prst="rect">
            <a:avLst/>
          </a:prstGeom>
          <a:solidFill>
            <a:srgbClr val="679A23"/>
          </a:solidFill>
        </p:spPr>
        <p:txBody>
          <a:bodyPr vert="horz" wrap="square" lIns="0" tIns="889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70"/>
              </a:spcBef>
            </a:pPr>
            <a:r>
              <a:rPr sz="1750" spc="100" dirty="0">
                <a:solidFill>
                  <a:srgbClr val="F9F9F9"/>
                </a:solidFill>
                <a:latin typeface="Arial"/>
                <a:cs typeface="Arial"/>
              </a:rPr>
              <a:t>a</a:t>
            </a:r>
            <a:r>
              <a:rPr sz="1750" spc="65" dirty="0">
                <a:solidFill>
                  <a:srgbClr val="F9F9F9"/>
                </a:solidFill>
                <a:latin typeface="Arial"/>
                <a:cs typeface="Arial"/>
              </a:rPr>
              <a:t>)</a:t>
            </a:r>
            <a:r>
              <a:rPr sz="1750" spc="80" dirty="0">
                <a:solidFill>
                  <a:srgbClr val="F9F9F9"/>
                </a:solidFill>
                <a:latin typeface="Arial"/>
                <a:cs typeface="Arial"/>
              </a:rPr>
              <a:t>_Hellol</a:t>
            </a:r>
            <a:endParaRPr sz="17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387072" y="36651"/>
            <a:ext cx="634829" cy="56199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368401" y="1588245"/>
            <a:ext cx="634829" cy="63529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368401" y="2321280"/>
            <a:ext cx="634829" cy="63529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368401" y="3054317"/>
            <a:ext cx="634829" cy="63529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368401" y="3787354"/>
            <a:ext cx="634829" cy="63529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971990" y="3897309"/>
            <a:ext cx="1074326" cy="97738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48449" y="140015"/>
            <a:ext cx="1289685" cy="3924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407034" algn="l"/>
              </a:tabLst>
            </a:pPr>
            <a:r>
              <a:rPr sz="2400" b="1" spc="-459" dirty="0">
                <a:solidFill>
                  <a:srgbClr val="AC7E70"/>
                </a:solidFill>
                <a:latin typeface="Times New Roman"/>
                <a:cs typeface="Times New Roman"/>
              </a:rPr>
              <a:t>jn	</a:t>
            </a:r>
            <a:r>
              <a:rPr sz="2400" b="1" spc="-114" dirty="0">
                <a:solidFill>
                  <a:srgbClr val="827EA5"/>
                </a:solidFill>
                <a:latin typeface="Times New Roman"/>
                <a:cs typeface="Times New Roman"/>
              </a:rPr>
              <a:t>t</a:t>
            </a:r>
            <a:r>
              <a:rPr sz="2400" b="1" spc="-175" dirty="0">
                <a:solidFill>
                  <a:srgbClr val="827EA5"/>
                </a:solidFill>
                <a:latin typeface="Times New Roman"/>
                <a:cs typeface="Times New Roman"/>
              </a:rPr>
              <a:t>e</a:t>
            </a:r>
            <a:r>
              <a:rPr sz="2400" b="1" spc="-195" dirty="0">
                <a:solidFill>
                  <a:srgbClr val="827EA5"/>
                </a:solidFill>
                <a:latin typeface="Times New Roman"/>
                <a:cs typeface="Times New Roman"/>
              </a:rPr>
              <a:t>ll</a:t>
            </a:r>
            <a:r>
              <a:rPr sz="2400" b="1" spc="-200" dirty="0">
                <a:solidFill>
                  <a:srgbClr val="827EA5"/>
                </a:solidFill>
                <a:latin typeface="Times New Roman"/>
                <a:cs typeface="Times New Roman"/>
              </a:rPr>
              <a:t>i</a:t>
            </a:r>
            <a:r>
              <a:rPr sz="2400" b="1" spc="-509" dirty="0">
                <a:solidFill>
                  <a:srgbClr val="ED8026"/>
                </a:solidFill>
                <a:latin typeface="Times New Roman"/>
                <a:cs typeface="Times New Roman"/>
              </a:rPr>
              <a:t>P</a:t>
            </a:r>
            <a:r>
              <a:rPr sz="2400" b="1" spc="-50" dirty="0">
                <a:solidFill>
                  <a:srgbClr val="ED8026"/>
                </a:solidFill>
                <a:latin typeface="Times New Roman"/>
                <a:cs typeface="Times New Roman"/>
              </a:rPr>
              <a:t>a</a:t>
            </a:r>
            <a:r>
              <a:rPr sz="2400" b="1" spc="-130" dirty="0">
                <a:solidFill>
                  <a:srgbClr val="ED8026"/>
                </a:solidFill>
                <a:latin typeface="Times New Roman"/>
                <a:cs typeface="Times New Roman"/>
              </a:rPr>
              <a:t>a</a:t>
            </a:r>
            <a:r>
              <a:rPr sz="2400" b="1" spc="-160" dirty="0">
                <a:solidFill>
                  <a:srgbClr val="ED8026"/>
                </a:solidFill>
                <a:latin typeface="Times New Roman"/>
                <a:cs typeface="Times New Roman"/>
              </a:rPr>
              <a:t>t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3732932" y="114308"/>
            <a:ext cx="2146935" cy="6134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1853564" algn="l"/>
              </a:tabLst>
            </a:pPr>
            <a:r>
              <a:rPr sz="3850" spc="-5" dirty="0">
                <a:solidFill>
                  <a:srgbClr val="7E7E7E"/>
                </a:solidFill>
              </a:rPr>
              <a:t>Answe</a:t>
            </a:r>
            <a:r>
              <a:rPr sz="3850" dirty="0">
                <a:solidFill>
                  <a:srgbClr val="7E7E7E"/>
                </a:solidFill>
              </a:rPr>
              <a:t>r	</a:t>
            </a:r>
            <a:r>
              <a:rPr sz="3850" spc="65" dirty="0">
                <a:solidFill>
                  <a:srgbClr val="7E7E7E"/>
                </a:solidFill>
              </a:rPr>
              <a:t>2</a:t>
            </a:r>
            <a:endParaRPr sz="3850"/>
          </a:p>
        </p:txBody>
      </p:sp>
      <p:sp>
        <p:nvSpPr>
          <p:cNvPr id="10" name="object 10"/>
          <p:cNvSpPr txBox="1"/>
          <p:nvPr/>
        </p:nvSpPr>
        <p:spPr>
          <a:xfrm>
            <a:off x="2502081" y="863445"/>
            <a:ext cx="4584700" cy="278130"/>
          </a:xfrm>
          <a:prstGeom prst="rect">
            <a:avLst/>
          </a:prstGeom>
          <a:solidFill>
            <a:srgbClr val="679A23"/>
          </a:solidFill>
        </p:spPr>
        <p:txBody>
          <a:bodyPr vert="horz" wrap="square" lIns="0" tIns="825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65"/>
              </a:spcBef>
            </a:pPr>
            <a:r>
              <a:rPr sz="1600" spc="20" dirty="0">
                <a:solidFill>
                  <a:srgbClr val="F9F9F9"/>
                </a:solidFill>
                <a:latin typeface="Arial"/>
                <a:cs typeface="Arial"/>
              </a:rPr>
              <a:t>1.Which</a:t>
            </a:r>
            <a:r>
              <a:rPr sz="1600" spc="100" dirty="0">
                <a:solidFill>
                  <a:srgbClr val="F9F9F9"/>
                </a:solidFill>
                <a:latin typeface="Arial"/>
                <a:cs typeface="Arial"/>
              </a:rPr>
              <a:t> </a:t>
            </a:r>
            <a:r>
              <a:rPr sz="1600" spc="35" dirty="0">
                <a:solidFill>
                  <a:srgbClr val="F9F9F9"/>
                </a:solidFill>
                <a:latin typeface="Arial"/>
                <a:cs typeface="Arial"/>
              </a:rPr>
              <a:t>among</a:t>
            </a:r>
            <a:r>
              <a:rPr sz="1600" spc="-175" dirty="0">
                <a:solidFill>
                  <a:srgbClr val="F9F9F9"/>
                </a:solidFill>
                <a:latin typeface="Arial"/>
                <a:cs typeface="Arial"/>
              </a:rPr>
              <a:t> </a:t>
            </a:r>
            <a:r>
              <a:rPr sz="1600" spc="70" dirty="0">
                <a:solidFill>
                  <a:srgbClr val="F9F9F9"/>
                </a:solidFill>
                <a:latin typeface="Arial"/>
                <a:cs typeface="Arial"/>
              </a:rPr>
              <a:t>the</a:t>
            </a:r>
            <a:r>
              <a:rPr sz="1600" spc="-25" dirty="0">
                <a:solidFill>
                  <a:srgbClr val="F9F9F9"/>
                </a:solidFill>
                <a:latin typeface="Arial"/>
                <a:cs typeface="Arial"/>
              </a:rPr>
              <a:t> </a:t>
            </a:r>
            <a:r>
              <a:rPr sz="1600" spc="55" dirty="0">
                <a:solidFill>
                  <a:srgbClr val="F9F9F9"/>
                </a:solidFill>
                <a:latin typeface="Arial"/>
                <a:cs typeface="Arial"/>
              </a:rPr>
              <a:t>following</a:t>
            </a:r>
            <a:r>
              <a:rPr sz="1600" spc="-95" dirty="0">
                <a:solidFill>
                  <a:srgbClr val="F9F9F9"/>
                </a:solidFill>
                <a:latin typeface="Arial"/>
                <a:cs typeface="Arial"/>
              </a:rPr>
              <a:t> </a:t>
            </a:r>
            <a:r>
              <a:rPr sz="1600" spc="-20" dirty="0">
                <a:solidFill>
                  <a:srgbClr val="F9F9F9"/>
                </a:solidFill>
                <a:latin typeface="Arial"/>
                <a:cs typeface="Arial"/>
              </a:rPr>
              <a:t>can</a:t>
            </a:r>
            <a:r>
              <a:rPr sz="1600" spc="35" dirty="0">
                <a:solidFill>
                  <a:srgbClr val="F9F9F9"/>
                </a:solidFill>
                <a:latin typeface="Arial"/>
                <a:cs typeface="Arial"/>
              </a:rPr>
              <a:t> </a:t>
            </a:r>
            <a:r>
              <a:rPr sz="1600" spc="5" dirty="0">
                <a:solidFill>
                  <a:srgbClr val="F9F9F9"/>
                </a:solidFill>
                <a:latin typeface="Arial"/>
                <a:cs typeface="Arial"/>
              </a:rPr>
              <a:t>be</a:t>
            </a:r>
            <a:r>
              <a:rPr sz="1600" spc="-15" dirty="0">
                <a:solidFill>
                  <a:srgbClr val="F9F9F9"/>
                </a:solidFill>
                <a:latin typeface="Arial"/>
                <a:cs typeface="Arial"/>
              </a:rPr>
              <a:t> </a:t>
            </a:r>
            <a:r>
              <a:rPr sz="1600" spc="5" dirty="0">
                <a:solidFill>
                  <a:srgbClr val="F9F9F9"/>
                </a:solidFill>
                <a:latin typeface="Arial"/>
                <a:cs typeface="Arial"/>
              </a:rPr>
              <a:t>an</a:t>
            </a:r>
            <a:r>
              <a:rPr sz="1600" spc="-85" dirty="0">
                <a:solidFill>
                  <a:srgbClr val="F9F9F9"/>
                </a:solidFill>
                <a:latin typeface="Arial"/>
                <a:cs typeface="Arial"/>
              </a:rPr>
              <a:t> </a:t>
            </a:r>
            <a:r>
              <a:rPr sz="1600" spc="60" dirty="0">
                <a:solidFill>
                  <a:srgbClr val="F9F9F9"/>
                </a:solidFill>
                <a:latin typeface="Arial"/>
                <a:cs typeface="Arial"/>
              </a:rPr>
              <a:t>identifier</a:t>
            </a:r>
            <a:endParaRPr sz="16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302187" y="1141237"/>
            <a:ext cx="996950" cy="247650"/>
          </a:xfrm>
          <a:prstGeom prst="rect">
            <a:avLst/>
          </a:prstGeom>
          <a:solidFill>
            <a:srgbClr val="679A23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45"/>
              </a:lnSpc>
            </a:pPr>
            <a:r>
              <a:rPr sz="1600" spc="65" dirty="0">
                <a:solidFill>
                  <a:srgbClr val="F9F9F9"/>
                </a:solidFill>
                <a:latin typeface="Arial"/>
                <a:cs typeface="Arial"/>
              </a:rPr>
              <a:t>in</a:t>
            </a:r>
            <a:r>
              <a:rPr sz="1600" spc="-75" dirty="0">
                <a:solidFill>
                  <a:srgbClr val="F9F9F9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F9F9F9"/>
                </a:solidFill>
                <a:latin typeface="Arial"/>
                <a:cs typeface="Arial"/>
              </a:rPr>
              <a:t>Python?</a:t>
            </a:r>
            <a:endParaRPr sz="16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670800" y="1747679"/>
            <a:ext cx="956310" cy="304165"/>
          </a:xfrm>
          <a:prstGeom prst="rect">
            <a:avLst/>
          </a:prstGeom>
          <a:solidFill>
            <a:srgbClr val="679A23"/>
          </a:solidFill>
        </p:spPr>
        <p:txBody>
          <a:bodyPr vert="horz" wrap="square" lIns="0" tIns="889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70"/>
              </a:spcBef>
            </a:pPr>
            <a:r>
              <a:rPr sz="1750" spc="-15" dirty="0">
                <a:solidFill>
                  <a:srgbClr val="F9F9F9"/>
                </a:solidFill>
                <a:latin typeface="Arial"/>
                <a:cs typeface="Arial"/>
              </a:rPr>
              <a:t>a</a:t>
            </a:r>
            <a:r>
              <a:rPr sz="1750" spc="-10" dirty="0">
                <a:solidFill>
                  <a:srgbClr val="F9F9F9"/>
                </a:solidFill>
                <a:latin typeface="Arial"/>
                <a:cs typeface="Arial"/>
              </a:rPr>
              <a:t>)</a:t>
            </a:r>
            <a:r>
              <a:rPr sz="1750" spc="-15" dirty="0">
                <a:solidFill>
                  <a:srgbClr val="F9F9F9"/>
                </a:solidFill>
                <a:latin typeface="Arial"/>
                <a:cs typeface="Arial"/>
              </a:rPr>
              <a:t>@HEllo</a:t>
            </a:r>
            <a:endParaRPr sz="175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728790" y="2483770"/>
            <a:ext cx="831215" cy="304165"/>
          </a:xfrm>
          <a:prstGeom prst="rect">
            <a:avLst/>
          </a:prstGeom>
          <a:solidFill>
            <a:srgbClr val="679A23"/>
          </a:solidFill>
        </p:spPr>
        <p:txBody>
          <a:bodyPr vert="horz" wrap="square" lIns="0" tIns="889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70"/>
              </a:spcBef>
            </a:pPr>
            <a:r>
              <a:rPr sz="1750" spc="100" dirty="0">
                <a:solidFill>
                  <a:srgbClr val="F9F9F9"/>
                </a:solidFill>
                <a:latin typeface="Arial"/>
                <a:cs typeface="Arial"/>
              </a:rPr>
              <a:t>a}lhello</a:t>
            </a:r>
            <a:endParaRPr sz="175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4652488" y="3219861"/>
            <a:ext cx="970915" cy="304165"/>
          </a:xfrm>
          <a:custGeom>
            <a:avLst/>
            <a:gdLst/>
            <a:ahLst/>
            <a:cxnLst/>
            <a:rect l="l" t="t" r="r" b="b"/>
            <a:pathLst>
              <a:path w="970914" h="304164">
                <a:moveTo>
                  <a:pt x="0" y="0"/>
                </a:moveTo>
                <a:lnTo>
                  <a:pt x="970556" y="0"/>
                </a:lnTo>
                <a:lnTo>
                  <a:pt x="970556" y="303834"/>
                </a:lnTo>
                <a:lnTo>
                  <a:pt x="0" y="303834"/>
                </a:lnTo>
                <a:lnTo>
                  <a:pt x="0" y="0"/>
                </a:lnTo>
                <a:close/>
              </a:path>
            </a:pathLst>
          </a:custGeom>
          <a:solidFill>
            <a:srgbClr val="679A2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4639790" y="3215968"/>
            <a:ext cx="1035050" cy="292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50" spc="45" dirty="0">
                <a:solidFill>
                  <a:srgbClr val="F9F9F9"/>
                </a:solidFill>
                <a:latin typeface="Arial"/>
                <a:cs typeface="Arial"/>
              </a:rPr>
              <a:t>a)$Hello1</a:t>
            </a:r>
            <a:endParaRPr sz="175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833672" y="4981617"/>
            <a:ext cx="1255395" cy="161290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950" b="1" spc="-5" dirty="0">
                <a:solidFill>
                  <a:srgbClr val="592680"/>
                </a:solidFill>
                <a:latin typeface="Arial"/>
                <a:cs typeface="Arial"/>
                <a:hlinkClick r:id="rId8"/>
              </a:rPr>
              <a:t>www.</a:t>
            </a:r>
            <a:r>
              <a:rPr sz="950" spc="-5" dirty="0">
                <a:solidFill>
                  <a:srgbClr val="592680"/>
                </a:solidFill>
                <a:latin typeface="Times New Roman"/>
                <a:cs typeface="Times New Roman"/>
                <a:hlinkClick r:id="rId8"/>
              </a:rPr>
              <a:t>i</a:t>
            </a:r>
            <a:r>
              <a:rPr sz="950" b="1" spc="-5" dirty="0">
                <a:solidFill>
                  <a:srgbClr val="592680"/>
                </a:solidFill>
                <a:latin typeface="Arial"/>
                <a:cs typeface="Arial"/>
                <a:hlinkClick r:id="rId8"/>
              </a:rPr>
              <a:t>nte11ipaat.com</a:t>
            </a:r>
            <a:endParaRPr sz="95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652488" y="3955952"/>
            <a:ext cx="989965" cy="304165"/>
          </a:xfrm>
          <a:prstGeom prst="rect">
            <a:avLst/>
          </a:prstGeom>
          <a:solidFill>
            <a:srgbClr val="A8DB64"/>
          </a:solidFill>
        </p:spPr>
        <p:txBody>
          <a:bodyPr vert="horz" wrap="square" lIns="0" tIns="889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70"/>
              </a:spcBef>
            </a:pPr>
            <a:r>
              <a:rPr sz="1750" spc="100" dirty="0">
                <a:solidFill>
                  <a:srgbClr val="F9F9F9"/>
                </a:solidFill>
                <a:latin typeface="Arial"/>
                <a:cs typeface="Arial"/>
              </a:rPr>
              <a:t>a</a:t>
            </a:r>
            <a:r>
              <a:rPr sz="1750" spc="65" dirty="0">
                <a:solidFill>
                  <a:srgbClr val="F9F9F9"/>
                </a:solidFill>
                <a:latin typeface="Arial"/>
                <a:cs typeface="Arial"/>
              </a:rPr>
              <a:t>)</a:t>
            </a:r>
            <a:r>
              <a:rPr sz="1750" spc="80" dirty="0">
                <a:solidFill>
                  <a:srgbClr val="F9F9F9"/>
                </a:solidFill>
                <a:latin typeface="Arial"/>
                <a:cs typeface="Arial"/>
              </a:rPr>
              <a:t>_Hellol</a:t>
            </a:r>
            <a:endParaRPr sz="17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387072" y="36651"/>
            <a:ext cx="634829" cy="56199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368401" y="1579082"/>
            <a:ext cx="4858885" cy="211053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368401" y="3787354"/>
            <a:ext cx="4855833" cy="64751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975042" y="3897309"/>
            <a:ext cx="1071274" cy="97738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48449" y="140015"/>
            <a:ext cx="1289685" cy="3924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407034" algn="l"/>
              </a:tabLst>
            </a:pPr>
            <a:r>
              <a:rPr sz="2400" b="1" spc="-459" dirty="0">
                <a:solidFill>
                  <a:srgbClr val="AC7E70"/>
                </a:solidFill>
                <a:latin typeface="Times New Roman"/>
                <a:cs typeface="Times New Roman"/>
              </a:rPr>
              <a:t>jn	</a:t>
            </a:r>
            <a:r>
              <a:rPr sz="2400" b="1" spc="-114" dirty="0">
                <a:solidFill>
                  <a:srgbClr val="827EA5"/>
                </a:solidFill>
                <a:latin typeface="Times New Roman"/>
                <a:cs typeface="Times New Roman"/>
              </a:rPr>
              <a:t>t</a:t>
            </a:r>
            <a:r>
              <a:rPr sz="2400" b="1" spc="-175" dirty="0">
                <a:solidFill>
                  <a:srgbClr val="827EA5"/>
                </a:solidFill>
                <a:latin typeface="Times New Roman"/>
                <a:cs typeface="Times New Roman"/>
              </a:rPr>
              <a:t>e</a:t>
            </a:r>
            <a:r>
              <a:rPr sz="2400" b="1" spc="-195" dirty="0">
                <a:solidFill>
                  <a:srgbClr val="827EA5"/>
                </a:solidFill>
                <a:latin typeface="Times New Roman"/>
                <a:cs typeface="Times New Roman"/>
              </a:rPr>
              <a:t>ll</a:t>
            </a:r>
            <a:r>
              <a:rPr sz="2400" b="1" spc="-200" dirty="0">
                <a:solidFill>
                  <a:srgbClr val="827EA5"/>
                </a:solidFill>
                <a:latin typeface="Times New Roman"/>
                <a:cs typeface="Times New Roman"/>
              </a:rPr>
              <a:t>i</a:t>
            </a:r>
            <a:r>
              <a:rPr sz="2400" b="1" spc="-509" dirty="0">
                <a:solidFill>
                  <a:srgbClr val="ED8026"/>
                </a:solidFill>
                <a:latin typeface="Times New Roman"/>
                <a:cs typeface="Times New Roman"/>
              </a:rPr>
              <a:t>P</a:t>
            </a:r>
            <a:r>
              <a:rPr sz="2400" b="1" spc="-50" dirty="0">
                <a:solidFill>
                  <a:srgbClr val="ED8026"/>
                </a:solidFill>
                <a:latin typeface="Times New Roman"/>
                <a:cs typeface="Times New Roman"/>
              </a:rPr>
              <a:t>a</a:t>
            </a:r>
            <a:r>
              <a:rPr sz="2400" b="1" spc="-130" dirty="0">
                <a:solidFill>
                  <a:srgbClr val="ED8026"/>
                </a:solidFill>
                <a:latin typeface="Times New Roman"/>
                <a:cs typeface="Times New Roman"/>
              </a:rPr>
              <a:t>a</a:t>
            </a:r>
            <a:r>
              <a:rPr sz="2400" b="1" spc="-160" dirty="0">
                <a:solidFill>
                  <a:srgbClr val="ED8026"/>
                </a:solidFill>
                <a:latin typeface="Times New Roman"/>
                <a:cs typeface="Times New Roman"/>
              </a:rPr>
              <a:t>t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833672" y="4981617"/>
            <a:ext cx="1255395" cy="161290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950" b="1" spc="-5" dirty="0">
                <a:solidFill>
                  <a:srgbClr val="592680"/>
                </a:solidFill>
                <a:latin typeface="Arial"/>
                <a:cs typeface="Arial"/>
                <a:hlinkClick r:id="rId6"/>
              </a:rPr>
              <a:t>www.</a:t>
            </a:r>
            <a:r>
              <a:rPr sz="950" spc="-5" dirty="0">
                <a:solidFill>
                  <a:srgbClr val="592680"/>
                </a:solidFill>
                <a:latin typeface="Times New Roman"/>
                <a:cs typeface="Times New Roman"/>
                <a:hlinkClick r:id="rId6"/>
              </a:rPr>
              <a:t>i</a:t>
            </a:r>
            <a:r>
              <a:rPr sz="950" b="1" spc="-5" dirty="0">
                <a:solidFill>
                  <a:srgbClr val="592680"/>
                </a:solidFill>
                <a:latin typeface="Arial"/>
                <a:cs typeface="Arial"/>
                <a:hlinkClick r:id="rId6"/>
              </a:rPr>
              <a:t>nte11ipaat.com</a:t>
            </a:r>
            <a:endParaRPr sz="95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903957" y="50677"/>
            <a:ext cx="1485265" cy="5981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750" spc="35" dirty="0">
                <a:solidFill>
                  <a:srgbClr val="7E7E7E"/>
                </a:solidFill>
              </a:rPr>
              <a:t>Quiz</a:t>
            </a:r>
            <a:r>
              <a:rPr sz="3750" spc="285" dirty="0">
                <a:solidFill>
                  <a:srgbClr val="7E7E7E"/>
                </a:solidFill>
              </a:rPr>
              <a:t> </a:t>
            </a:r>
            <a:r>
              <a:rPr sz="3750" spc="125" dirty="0">
                <a:solidFill>
                  <a:srgbClr val="7E7E7E"/>
                </a:solidFill>
              </a:rPr>
              <a:t>3</a:t>
            </a:r>
            <a:endParaRPr sz="3750"/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3075869" y="814576"/>
          <a:ext cx="3491865" cy="6369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21765"/>
                <a:gridCol w="287019"/>
                <a:gridCol w="95250"/>
                <a:gridCol w="129539"/>
                <a:gridCol w="122554"/>
                <a:gridCol w="1435734"/>
              </a:tblGrid>
              <a:tr h="315793">
                <a:tc gridSpan="6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1600" spc="35" dirty="0">
                          <a:solidFill>
                            <a:srgbClr val="F9F9F9"/>
                          </a:solidFill>
                          <a:latin typeface="Arial"/>
                          <a:cs typeface="Arial"/>
                        </a:rPr>
                        <a:t>1.What </a:t>
                      </a:r>
                      <a:r>
                        <a:rPr sz="1600" spc="-15" dirty="0">
                          <a:solidFill>
                            <a:srgbClr val="F9F9F9"/>
                          </a:solidFill>
                          <a:latin typeface="Arial"/>
                          <a:cs typeface="Arial"/>
                        </a:rPr>
                        <a:t>is </a:t>
                      </a:r>
                      <a:r>
                        <a:rPr sz="1600" spc="-20" dirty="0">
                          <a:solidFill>
                            <a:srgbClr val="F9F9F9"/>
                          </a:solidFill>
                          <a:latin typeface="Arial"/>
                          <a:cs typeface="Arial"/>
                        </a:rPr>
                        <a:t>the </a:t>
                      </a:r>
                      <a:r>
                        <a:rPr sz="1600" spc="85" dirty="0">
                          <a:solidFill>
                            <a:srgbClr val="F9F9F9"/>
                          </a:solidFill>
                          <a:latin typeface="Arial"/>
                          <a:cs typeface="Arial"/>
                        </a:rPr>
                        <a:t>output </a:t>
                      </a:r>
                      <a:r>
                        <a:rPr sz="1600" spc="55" dirty="0">
                          <a:solidFill>
                            <a:srgbClr val="F9F9F9"/>
                          </a:solidFill>
                          <a:latin typeface="Arial"/>
                          <a:cs typeface="Arial"/>
                        </a:rPr>
                        <a:t>of </a:t>
                      </a:r>
                      <a:r>
                        <a:rPr sz="1600" spc="70" dirty="0">
                          <a:solidFill>
                            <a:srgbClr val="F9F9F9"/>
                          </a:solidFill>
                          <a:latin typeface="Arial"/>
                          <a:cs typeface="Arial"/>
                        </a:rPr>
                        <a:t>the</a:t>
                      </a:r>
                      <a:r>
                        <a:rPr sz="1600" spc="-70" dirty="0">
                          <a:solidFill>
                            <a:srgbClr val="F9F9F9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55" dirty="0">
                          <a:solidFill>
                            <a:srgbClr val="F9F9F9"/>
                          </a:solidFill>
                          <a:latin typeface="Arial"/>
                          <a:cs typeface="Arial"/>
                        </a:rPr>
                        <a:t>following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8255" marB="0">
                    <a:lnB w="76200">
                      <a:solidFill>
                        <a:srgbClr val="FFFFFF"/>
                      </a:solidFill>
                      <a:prstDash val="solid"/>
                    </a:lnB>
                    <a:solidFill>
                      <a:srgbClr val="EB7C0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3206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76200">
                      <a:solidFill>
                        <a:srgbClr val="FFFFFF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650" dirty="0">
                          <a:solidFill>
                            <a:srgbClr val="F9F9F9"/>
                          </a:solidFill>
                          <a:latin typeface="Times New Roman"/>
                          <a:cs typeface="Times New Roman"/>
                        </a:rPr>
                        <a:t>2.4</a:t>
                      </a:r>
                      <a:endParaRPr sz="1650">
                        <a:latin typeface="Times New Roman"/>
                        <a:cs typeface="Times New Roman"/>
                      </a:endParaRPr>
                    </a:p>
                  </a:txBody>
                  <a:tcPr marL="0" marR="0" marT="46355" marB="0">
                    <a:lnT w="76200">
                      <a:solidFill>
                        <a:srgbClr val="FFFFFF"/>
                      </a:solidFill>
                      <a:prstDash val="solid"/>
                    </a:lnT>
                    <a:solidFill>
                      <a:srgbClr val="EB7C0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EB7C08"/>
                      </a:solidFill>
                      <a:prstDash val="solid"/>
                    </a:lnR>
                    <a:lnT w="76200">
                      <a:solidFill>
                        <a:srgbClr val="FFFFFF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2425"/>
                        </a:lnSpc>
                      </a:pPr>
                      <a:r>
                        <a:rPr sz="2150" dirty="0">
                          <a:solidFill>
                            <a:srgbClr val="F9F9F9"/>
                          </a:solidFill>
                          <a:latin typeface="Arial"/>
                          <a:cs typeface="Arial"/>
                        </a:rPr>
                        <a:t>I</a:t>
                      </a:r>
                      <a:endParaRPr sz="21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EB7C08"/>
                      </a:solidFill>
                      <a:prstDash val="solid"/>
                    </a:lnL>
                    <a:lnT w="76200">
                      <a:solidFill>
                        <a:srgbClr val="FFFFFF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650" dirty="0">
                          <a:solidFill>
                            <a:srgbClr val="F9F9F9"/>
                          </a:solidFill>
                          <a:latin typeface="Times New Roman"/>
                          <a:cs typeface="Times New Roman"/>
                        </a:rPr>
                        <a:t>6</a:t>
                      </a:r>
                      <a:endParaRPr sz="1650">
                        <a:latin typeface="Times New Roman"/>
                        <a:cs typeface="Times New Roman"/>
                      </a:endParaRPr>
                    </a:p>
                  </a:txBody>
                  <a:tcPr marL="0" marR="0" marT="46355" marB="0">
                    <a:lnT w="76200">
                      <a:solidFill>
                        <a:srgbClr val="FFFFFF"/>
                      </a:solidFill>
                      <a:prstDash val="solid"/>
                    </a:lnT>
                    <a:solidFill>
                      <a:srgbClr val="EB7C08"/>
                    </a:solidFill>
                  </a:tcPr>
                </a:tc>
                <a:tc>
                  <a:txBody>
                    <a:bodyPr/>
                    <a:lstStyle/>
                    <a:p>
                      <a:pPr marR="3175"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76200">
                      <a:solidFill>
                        <a:srgbClr val="FFFFFF"/>
                      </a:solidFill>
                      <a:prstDash val="solid"/>
                    </a:lnT>
                  </a:tcPr>
                </a:tc>
              </a:tr>
            </a:tbl>
          </a:graphicData>
        </a:graphic>
      </p:graphicFrame>
      <p:sp>
        <p:nvSpPr>
          <p:cNvPr id="9" name="object 9"/>
          <p:cNvSpPr txBox="1"/>
          <p:nvPr/>
        </p:nvSpPr>
        <p:spPr>
          <a:xfrm>
            <a:off x="4918240" y="3216807"/>
            <a:ext cx="471170" cy="300355"/>
          </a:xfrm>
          <a:prstGeom prst="rect">
            <a:avLst/>
          </a:prstGeom>
          <a:solidFill>
            <a:srgbClr val="EB7C08"/>
          </a:solidFill>
        </p:spPr>
        <p:txBody>
          <a:bodyPr vert="horz" wrap="square" lIns="0" tIns="889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70"/>
              </a:spcBef>
            </a:pPr>
            <a:r>
              <a:rPr sz="1750" spc="125" dirty="0">
                <a:solidFill>
                  <a:srgbClr val="F9F9F9"/>
                </a:solidFill>
                <a:latin typeface="Times New Roman"/>
                <a:cs typeface="Times New Roman"/>
              </a:rPr>
              <a:t>a</a:t>
            </a:r>
            <a:r>
              <a:rPr sz="1750" spc="100" dirty="0">
                <a:solidFill>
                  <a:srgbClr val="F9F9F9"/>
                </a:solidFill>
                <a:latin typeface="Times New Roman"/>
                <a:cs typeface="Times New Roman"/>
              </a:rPr>
              <a:t>)</a:t>
            </a:r>
            <a:r>
              <a:rPr sz="1750" spc="145" dirty="0">
                <a:solidFill>
                  <a:srgbClr val="F9F9F9"/>
                </a:solidFill>
                <a:latin typeface="Times New Roman"/>
                <a:cs typeface="Times New Roman"/>
              </a:rPr>
              <a:t>lO</a:t>
            </a:r>
            <a:endParaRPr sz="175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387072" y="36651"/>
            <a:ext cx="634829" cy="56199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368401" y="1579082"/>
            <a:ext cx="4858885" cy="211053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368401" y="3787354"/>
            <a:ext cx="4855833" cy="64751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975042" y="3897309"/>
            <a:ext cx="1071274" cy="97738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48449" y="140015"/>
            <a:ext cx="1289685" cy="3924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407034" algn="l"/>
              </a:tabLst>
            </a:pPr>
            <a:r>
              <a:rPr sz="2400" b="1" spc="-459" dirty="0">
                <a:solidFill>
                  <a:srgbClr val="AC7E70"/>
                </a:solidFill>
                <a:latin typeface="Times New Roman"/>
                <a:cs typeface="Times New Roman"/>
              </a:rPr>
              <a:t>jn	</a:t>
            </a:r>
            <a:r>
              <a:rPr sz="2400" b="1" spc="-114" dirty="0">
                <a:solidFill>
                  <a:srgbClr val="827EA5"/>
                </a:solidFill>
                <a:latin typeface="Times New Roman"/>
                <a:cs typeface="Times New Roman"/>
              </a:rPr>
              <a:t>t</a:t>
            </a:r>
            <a:r>
              <a:rPr sz="2400" b="1" spc="-175" dirty="0">
                <a:solidFill>
                  <a:srgbClr val="827EA5"/>
                </a:solidFill>
                <a:latin typeface="Times New Roman"/>
                <a:cs typeface="Times New Roman"/>
              </a:rPr>
              <a:t>e</a:t>
            </a:r>
            <a:r>
              <a:rPr sz="2400" b="1" spc="-195" dirty="0">
                <a:solidFill>
                  <a:srgbClr val="827EA5"/>
                </a:solidFill>
                <a:latin typeface="Times New Roman"/>
                <a:cs typeface="Times New Roman"/>
              </a:rPr>
              <a:t>ll</a:t>
            </a:r>
            <a:r>
              <a:rPr sz="2400" b="1" spc="-200" dirty="0">
                <a:solidFill>
                  <a:srgbClr val="827EA5"/>
                </a:solidFill>
                <a:latin typeface="Times New Roman"/>
                <a:cs typeface="Times New Roman"/>
              </a:rPr>
              <a:t>i</a:t>
            </a:r>
            <a:r>
              <a:rPr sz="2400" b="1" spc="-509" dirty="0">
                <a:solidFill>
                  <a:srgbClr val="ED8026"/>
                </a:solidFill>
                <a:latin typeface="Times New Roman"/>
                <a:cs typeface="Times New Roman"/>
              </a:rPr>
              <a:t>P</a:t>
            </a:r>
            <a:r>
              <a:rPr sz="2400" b="1" spc="-50" dirty="0">
                <a:solidFill>
                  <a:srgbClr val="ED8026"/>
                </a:solidFill>
                <a:latin typeface="Times New Roman"/>
                <a:cs typeface="Times New Roman"/>
              </a:rPr>
              <a:t>a</a:t>
            </a:r>
            <a:r>
              <a:rPr sz="2400" b="1" spc="-130" dirty="0">
                <a:solidFill>
                  <a:srgbClr val="ED8026"/>
                </a:solidFill>
                <a:latin typeface="Times New Roman"/>
                <a:cs typeface="Times New Roman"/>
              </a:rPr>
              <a:t>a</a:t>
            </a:r>
            <a:r>
              <a:rPr sz="2400" b="1" spc="-160" dirty="0">
                <a:solidFill>
                  <a:srgbClr val="ED8026"/>
                </a:solidFill>
                <a:latin typeface="Times New Roman"/>
                <a:cs typeface="Times New Roman"/>
              </a:rPr>
              <a:t>t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833672" y="4981617"/>
            <a:ext cx="1255395" cy="161290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950" b="1" spc="-5" dirty="0">
                <a:solidFill>
                  <a:srgbClr val="592680"/>
                </a:solidFill>
                <a:latin typeface="Arial"/>
                <a:cs typeface="Arial"/>
                <a:hlinkClick r:id="rId6"/>
              </a:rPr>
              <a:t>www.</a:t>
            </a:r>
            <a:r>
              <a:rPr sz="950" spc="-5" dirty="0">
                <a:solidFill>
                  <a:srgbClr val="592680"/>
                </a:solidFill>
                <a:latin typeface="Times New Roman"/>
                <a:cs typeface="Times New Roman"/>
                <a:hlinkClick r:id="rId6"/>
              </a:rPr>
              <a:t>i</a:t>
            </a:r>
            <a:r>
              <a:rPr sz="950" b="1" spc="-5" dirty="0">
                <a:solidFill>
                  <a:srgbClr val="592680"/>
                </a:solidFill>
                <a:latin typeface="Arial"/>
                <a:cs typeface="Arial"/>
                <a:hlinkClick r:id="rId6"/>
              </a:rPr>
              <a:t>nte11ipaat.com</a:t>
            </a:r>
            <a:endParaRPr sz="95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513183" y="41005"/>
            <a:ext cx="2146935" cy="6134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1852930" algn="l"/>
              </a:tabLst>
            </a:pPr>
            <a:r>
              <a:rPr sz="3850" spc="-5" dirty="0">
                <a:solidFill>
                  <a:srgbClr val="7E7E7E"/>
                </a:solidFill>
              </a:rPr>
              <a:t>Answe</a:t>
            </a:r>
            <a:r>
              <a:rPr sz="3850" dirty="0">
                <a:solidFill>
                  <a:srgbClr val="7E7E7E"/>
                </a:solidFill>
              </a:rPr>
              <a:t>r	</a:t>
            </a:r>
            <a:r>
              <a:rPr sz="3850" spc="65" dirty="0">
                <a:solidFill>
                  <a:srgbClr val="7E7E7E"/>
                </a:solidFill>
              </a:rPr>
              <a:t>3</a:t>
            </a:r>
            <a:endParaRPr sz="3850"/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3075869" y="814576"/>
          <a:ext cx="3491865" cy="6369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21765"/>
                <a:gridCol w="287019"/>
                <a:gridCol w="95250"/>
                <a:gridCol w="129539"/>
                <a:gridCol w="122554"/>
                <a:gridCol w="1435734"/>
              </a:tblGrid>
              <a:tr h="315793">
                <a:tc gridSpan="6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1600" spc="35" dirty="0">
                          <a:solidFill>
                            <a:srgbClr val="F9F9F9"/>
                          </a:solidFill>
                          <a:latin typeface="Arial"/>
                          <a:cs typeface="Arial"/>
                        </a:rPr>
                        <a:t>1.What </a:t>
                      </a:r>
                      <a:r>
                        <a:rPr sz="1600" spc="-15" dirty="0">
                          <a:solidFill>
                            <a:srgbClr val="F9F9F9"/>
                          </a:solidFill>
                          <a:latin typeface="Arial"/>
                          <a:cs typeface="Arial"/>
                        </a:rPr>
                        <a:t>is </a:t>
                      </a:r>
                      <a:r>
                        <a:rPr sz="1600" spc="-20" dirty="0">
                          <a:solidFill>
                            <a:srgbClr val="F9F9F9"/>
                          </a:solidFill>
                          <a:latin typeface="Arial"/>
                          <a:cs typeface="Arial"/>
                        </a:rPr>
                        <a:t>the </a:t>
                      </a:r>
                      <a:r>
                        <a:rPr sz="1600" spc="85" dirty="0">
                          <a:solidFill>
                            <a:srgbClr val="F9F9F9"/>
                          </a:solidFill>
                          <a:latin typeface="Arial"/>
                          <a:cs typeface="Arial"/>
                        </a:rPr>
                        <a:t>output </a:t>
                      </a:r>
                      <a:r>
                        <a:rPr sz="1600" spc="55" dirty="0">
                          <a:solidFill>
                            <a:srgbClr val="F9F9F9"/>
                          </a:solidFill>
                          <a:latin typeface="Arial"/>
                          <a:cs typeface="Arial"/>
                        </a:rPr>
                        <a:t>of </a:t>
                      </a:r>
                      <a:r>
                        <a:rPr sz="1600" spc="70" dirty="0">
                          <a:solidFill>
                            <a:srgbClr val="F9F9F9"/>
                          </a:solidFill>
                          <a:latin typeface="Arial"/>
                          <a:cs typeface="Arial"/>
                        </a:rPr>
                        <a:t>the</a:t>
                      </a:r>
                      <a:r>
                        <a:rPr sz="1600" spc="-70" dirty="0">
                          <a:solidFill>
                            <a:srgbClr val="F9F9F9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55" dirty="0">
                          <a:solidFill>
                            <a:srgbClr val="F9F9F9"/>
                          </a:solidFill>
                          <a:latin typeface="Arial"/>
                          <a:cs typeface="Arial"/>
                        </a:rPr>
                        <a:t>following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8255" marB="0">
                    <a:lnB w="76200">
                      <a:solidFill>
                        <a:srgbClr val="FFFFFF"/>
                      </a:solidFill>
                      <a:prstDash val="solid"/>
                    </a:lnB>
                    <a:solidFill>
                      <a:srgbClr val="EB7C0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3206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76200">
                      <a:solidFill>
                        <a:srgbClr val="FFFFFF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650" dirty="0">
                          <a:solidFill>
                            <a:srgbClr val="F9F9F9"/>
                          </a:solidFill>
                          <a:latin typeface="Times New Roman"/>
                          <a:cs typeface="Times New Roman"/>
                        </a:rPr>
                        <a:t>2.4</a:t>
                      </a:r>
                      <a:endParaRPr sz="1650">
                        <a:latin typeface="Times New Roman"/>
                        <a:cs typeface="Times New Roman"/>
                      </a:endParaRPr>
                    </a:p>
                  </a:txBody>
                  <a:tcPr marL="0" marR="0" marT="46355" marB="0">
                    <a:lnT w="76200">
                      <a:solidFill>
                        <a:srgbClr val="FFFFFF"/>
                      </a:solidFill>
                      <a:prstDash val="solid"/>
                    </a:lnT>
                    <a:solidFill>
                      <a:srgbClr val="EB7C0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EB7C08"/>
                      </a:solidFill>
                      <a:prstDash val="solid"/>
                    </a:lnR>
                    <a:lnT w="76200">
                      <a:solidFill>
                        <a:srgbClr val="FFFFFF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2425"/>
                        </a:lnSpc>
                      </a:pPr>
                      <a:r>
                        <a:rPr sz="2150" dirty="0">
                          <a:solidFill>
                            <a:srgbClr val="F9F9F9"/>
                          </a:solidFill>
                          <a:latin typeface="Arial"/>
                          <a:cs typeface="Arial"/>
                        </a:rPr>
                        <a:t>I</a:t>
                      </a:r>
                      <a:endParaRPr sz="21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EB7C08"/>
                      </a:solidFill>
                      <a:prstDash val="solid"/>
                    </a:lnL>
                    <a:lnT w="76200">
                      <a:solidFill>
                        <a:srgbClr val="FFFFFF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650" dirty="0">
                          <a:solidFill>
                            <a:srgbClr val="F9F9F9"/>
                          </a:solidFill>
                          <a:latin typeface="Times New Roman"/>
                          <a:cs typeface="Times New Roman"/>
                        </a:rPr>
                        <a:t>6</a:t>
                      </a:r>
                      <a:endParaRPr sz="1650">
                        <a:latin typeface="Times New Roman"/>
                        <a:cs typeface="Times New Roman"/>
                      </a:endParaRPr>
                    </a:p>
                  </a:txBody>
                  <a:tcPr marL="0" marR="0" marT="46355" marB="0">
                    <a:lnT w="76200">
                      <a:solidFill>
                        <a:srgbClr val="FFFFFF"/>
                      </a:solidFill>
                      <a:prstDash val="solid"/>
                    </a:lnT>
                    <a:solidFill>
                      <a:srgbClr val="EB7C08"/>
                    </a:solidFill>
                  </a:tcPr>
                </a:tc>
                <a:tc>
                  <a:txBody>
                    <a:bodyPr/>
                    <a:lstStyle/>
                    <a:p>
                      <a:pPr marR="3175"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76200">
                      <a:solidFill>
                        <a:srgbClr val="FFFFFF"/>
                      </a:solidFill>
                      <a:prstDash val="solid"/>
                    </a:lnT>
                  </a:tcPr>
                </a:tc>
              </a:tr>
            </a:tbl>
          </a:graphicData>
        </a:graphic>
      </p:graphicFrame>
      <p:sp>
        <p:nvSpPr>
          <p:cNvPr id="9" name="object 9"/>
          <p:cNvSpPr txBox="1"/>
          <p:nvPr/>
        </p:nvSpPr>
        <p:spPr>
          <a:xfrm>
            <a:off x="4918240" y="3216807"/>
            <a:ext cx="471170" cy="300355"/>
          </a:xfrm>
          <a:prstGeom prst="rect">
            <a:avLst/>
          </a:prstGeom>
          <a:solidFill>
            <a:srgbClr val="EB7C08"/>
          </a:solidFill>
        </p:spPr>
        <p:txBody>
          <a:bodyPr vert="horz" wrap="square" lIns="0" tIns="889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70"/>
              </a:spcBef>
            </a:pPr>
            <a:r>
              <a:rPr sz="1750" spc="125" dirty="0">
                <a:solidFill>
                  <a:srgbClr val="F9F9F9"/>
                </a:solidFill>
                <a:latin typeface="Times New Roman"/>
                <a:cs typeface="Times New Roman"/>
              </a:rPr>
              <a:t>a</a:t>
            </a:r>
            <a:r>
              <a:rPr sz="1750" spc="100" dirty="0">
                <a:solidFill>
                  <a:srgbClr val="F9F9F9"/>
                </a:solidFill>
                <a:latin typeface="Times New Roman"/>
                <a:cs typeface="Times New Roman"/>
              </a:rPr>
              <a:t>)</a:t>
            </a:r>
            <a:r>
              <a:rPr sz="1750" spc="145" dirty="0">
                <a:solidFill>
                  <a:srgbClr val="F9F9F9"/>
                </a:solidFill>
                <a:latin typeface="Times New Roman"/>
                <a:cs typeface="Times New Roman"/>
              </a:rPr>
              <a:t>lO</a:t>
            </a:r>
            <a:endParaRPr sz="175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387072" y="36651"/>
            <a:ext cx="634829" cy="56199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368401" y="1588245"/>
            <a:ext cx="634829" cy="63529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368401" y="2324334"/>
            <a:ext cx="4858885" cy="136528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368401" y="3787354"/>
            <a:ext cx="634829" cy="63529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975042" y="3897309"/>
            <a:ext cx="1071274" cy="97738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48449" y="140015"/>
            <a:ext cx="1289685" cy="3924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407034" algn="l"/>
              </a:tabLst>
            </a:pPr>
            <a:r>
              <a:rPr sz="2400" b="1" spc="-459" dirty="0">
                <a:solidFill>
                  <a:srgbClr val="AC7E70"/>
                </a:solidFill>
                <a:latin typeface="Times New Roman"/>
                <a:cs typeface="Times New Roman"/>
              </a:rPr>
              <a:t>jn	</a:t>
            </a:r>
            <a:r>
              <a:rPr sz="2400" b="1" spc="-114" dirty="0">
                <a:solidFill>
                  <a:srgbClr val="827EA5"/>
                </a:solidFill>
                <a:latin typeface="Times New Roman"/>
                <a:cs typeface="Times New Roman"/>
              </a:rPr>
              <a:t>t</a:t>
            </a:r>
            <a:r>
              <a:rPr sz="2400" b="1" spc="-175" dirty="0">
                <a:solidFill>
                  <a:srgbClr val="827EA5"/>
                </a:solidFill>
                <a:latin typeface="Times New Roman"/>
                <a:cs typeface="Times New Roman"/>
              </a:rPr>
              <a:t>e</a:t>
            </a:r>
            <a:r>
              <a:rPr sz="2400" b="1" spc="-195" dirty="0">
                <a:solidFill>
                  <a:srgbClr val="827EA5"/>
                </a:solidFill>
                <a:latin typeface="Times New Roman"/>
                <a:cs typeface="Times New Roman"/>
              </a:rPr>
              <a:t>ll</a:t>
            </a:r>
            <a:r>
              <a:rPr sz="2400" b="1" spc="-200" dirty="0">
                <a:solidFill>
                  <a:srgbClr val="827EA5"/>
                </a:solidFill>
                <a:latin typeface="Times New Roman"/>
                <a:cs typeface="Times New Roman"/>
              </a:rPr>
              <a:t>i</a:t>
            </a:r>
            <a:r>
              <a:rPr sz="2400" b="1" spc="-509" dirty="0">
                <a:solidFill>
                  <a:srgbClr val="ED8026"/>
                </a:solidFill>
                <a:latin typeface="Times New Roman"/>
                <a:cs typeface="Times New Roman"/>
              </a:rPr>
              <a:t>P</a:t>
            </a:r>
            <a:r>
              <a:rPr sz="2400" b="1" spc="-50" dirty="0">
                <a:solidFill>
                  <a:srgbClr val="ED8026"/>
                </a:solidFill>
                <a:latin typeface="Times New Roman"/>
                <a:cs typeface="Times New Roman"/>
              </a:rPr>
              <a:t>a</a:t>
            </a:r>
            <a:r>
              <a:rPr sz="2400" b="1" spc="-130" dirty="0">
                <a:solidFill>
                  <a:srgbClr val="ED8026"/>
                </a:solidFill>
                <a:latin typeface="Times New Roman"/>
                <a:cs typeface="Times New Roman"/>
              </a:rPr>
              <a:t>a</a:t>
            </a:r>
            <a:r>
              <a:rPr sz="2400" b="1" spc="-160" dirty="0">
                <a:solidFill>
                  <a:srgbClr val="ED8026"/>
                </a:solidFill>
                <a:latin typeface="Times New Roman"/>
                <a:cs typeface="Times New Roman"/>
              </a:rPr>
              <a:t>t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833672" y="4981617"/>
            <a:ext cx="1255395" cy="161290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950" b="1" spc="-5" dirty="0">
                <a:solidFill>
                  <a:srgbClr val="592680"/>
                </a:solidFill>
                <a:latin typeface="Arial"/>
                <a:cs typeface="Arial"/>
                <a:hlinkClick r:id="rId7"/>
              </a:rPr>
              <a:t>www.</a:t>
            </a:r>
            <a:r>
              <a:rPr sz="950" spc="-5" dirty="0">
                <a:solidFill>
                  <a:srgbClr val="592680"/>
                </a:solidFill>
                <a:latin typeface="Times New Roman"/>
                <a:cs typeface="Times New Roman"/>
                <a:hlinkClick r:id="rId7"/>
              </a:rPr>
              <a:t>i</a:t>
            </a:r>
            <a:r>
              <a:rPr sz="950" b="1" spc="-5" dirty="0">
                <a:solidFill>
                  <a:srgbClr val="592680"/>
                </a:solidFill>
                <a:latin typeface="Arial"/>
                <a:cs typeface="Arial"/>
                <a:hlinkClick r:id="rId7"/>
              </a:rPr>
              <a:t>nte11ipaat.com</a:t>
            </a:r>
            <a:endParaRPr sz="95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3891474" y="44314"/>
            <a:ext cx="1485900" cy="6057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800" spc="15" dirty="0">
                <a:solidFill>
                  <a:srgbClr val="7E7E7E"/>
                </a:solidFill>
              </a:rPr>
              <a:t>Quiz</a:t>
            </a:r>
            <a:r>
              <a:rPr sz="3800" spc="270" dirty="0">
                <a:solidFill>
                  <a:srgbClr val="7E7E7E"/>
                </a:solidFill>
              </a:rPr>
              <a:t> </a:t>
            </a:r>
            <a:r>
              <a:rPr sz="3800" spc="85" dirty="0">
                <a:solidFill>
                  <a:srgbClr val="7E7E7E"/>
                </a:solidFill>
              </a:rPr>
              <a:t>4</a:t>
            </a:r>
            <a:endParaRPr sz="3800"/>
          </a:p>
        </p:txBody>
      </p:sp>
      <p:sp>
        <p:nvSpPr>
          <p:cNvPr id="9" name="object 9"/>
          <p:cNvSpPr txBox="1"/>
          <p:nvPr/>
        </p:nvSpPr>
        <p:spPr>
          <a:xfrm>
            <a:off x="3075869" y="814576"/>
            <a:ext cx="3448685" cy="278130"/>
          </a:xfrm>
          <a:prstGeom prst="rect">
            <a:avLst/>
          </a:prstGeom>
          <a:solidFill>
            <a:srgbClr val="1A5477"/>
          </a:solidFill>
        </p:spPr>
        <p:txBody>
          <a:bodyPr vert="horz" wrap="square" lIns="0" tIns="825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65"/>
              </a:spcBef>
            </a:pPr>
            <a:r>
              <a:rPr sz="1600" spc="35" dirty="0">
                <a:solidFill>
                  <a:srgbClr val="F9F9FB"/>
                </a:solidFill>
                <a:latin typeface="Arial"/>
                <a:cs typeface="Arial"/>
              </a:rPr>
              <a:t>1.What </a:t>
            </a:r>
            <a:r>
              <a:rPr sz="1600" spc="-15" dirty="0">
                <a:solidFill>
                  <a:srgbClr val="F9F9FB"/>
                </a:solidFill>
                <a:latin typeface="Arial"/>
                <a:cs typeface="Arial"/>
              </a:rPr>
              <a:t>is </a:t>
            </a:r>
            <a:r>
              <a:rPr sz="1600" spc="-20" dirty="0">
                <a:solidFill>
                  <a:srgbClr val="F9F9FB"/>
                </a:solidFill>
                <a:latin typeface="Arial"/>
                <a:cs typeface="Arial"/>
              </a:rPr>
              <a:t>the </a:t>
            </a:r>
            <a:r>
              <a:rPr sz="1600" spc="85" dirty="0">
                <a:solidFill>
                  <a:srgbClr val="F9F9FB"/>
                </a:solidFill>
                <a:latin typeface="Arial"/>
                <a:cs typeface="Arial"/>
              </a:rPr>
              <a:t>output </a:t>
            </a:r>
            <a:r>
              <a:rPr sz="1600" spc="55" dirty="0">
                <a:solidFill>
                  <a:srgbClr val="F9F9FB"/>
                </a:solidFill>
                <a:latin typeface="Arial"/>
                <a:cs typeface="Arial"/>
              </a:rPr>
              <a:t>of </a:t>
            </a:r>
            <a:r>
              <a:rPr sz="1600" spc="70" dirty="0">
                <a:solidFill>
                  <a:srgbClr val="F9F9FB"/>
                </a:solidFill>
                <a:latin typeface="Arial"/>
                <a:cs typeface="Arial"/>
              </a:rPr>
              <a:t>the</a:t>
            </a:r>
            <a:r>
              <a:rPr sz="1600" spc="-70" dirty="0">
                <a:solidFill>
                  <a:srgbClr val="F9F9FB"/>
                </a:solidFill>
                <a:latin typeface="Arial"/>
                <a:cs typeface="Arial"/>
              </a:rPr>
              <a:t> </a:t>
            </a:r>
            <a:r>
              <a:rPr sz="1600" spc="55" dirty="0">
                <a:solidFill>
                  <a:srgbClr val="F9F9FB"/>
                </a:solidFill>
                <a:latin typeface="Arial"/>
                <a:cs typeface="Arial"/>
              </a:rPr>
              <a:t>following</a:t>
            </a:r>
            <a:endParaRPr sz="16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504558" y="1142086"/>
            <a:ext cx="587375" cy="387350"/>
          </a:xfrm>
          <a:prstGeom prst="rect">
            <a:avLst/>
          </a:prstGeom>
          <a:solidFill>
            <a:srgbClr val="1A5477"/>
          </a:solidFill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750" spc="-155" dirty="0">
                <a:solidFill>
                  <a:srgbClr val="F9F9FB"/>
                </a:solidFill>
                <a:latin typeface="Courier New"/>
                <a:cs typeface="Courier New"/>
              </a:rPr>
              <a:t>10&lt;&lt;1</a:t>
            </a:r>
            <a:endParaRPr sz="1750">
              <a:latin typeface="Courier New"/>
              <a:cs typeface="Courier New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918018" y="1747679"/>
            <a:ext cx="471170" cy="304165"/>
          </a:xfrm>
          <a:prstGeom prst="rect">
            <a:avLst/>
          </a:prstGeom>
          <a:solidFill>
            <a:srgbClr val="1A5477"/>
          </a:solidFill>
        </p:spPr>
        <p:txBody>
          <a:bodyPr vert="horz" wrap="square" lIns="0" tIns="889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70"/>
              </a:spcBef>
            </a:pPr>
            <a:r>
              <a:rPr sz="1750" spc="25" dirty="0">
                <a:solidFill>
                  <a:srgbClr val="F9F9FB"/>
                </a:solidFill>
                <a:latin typeface="Arial"/>
                <a:cs typeface="Arial"/>
              </a:rPr>
              <a:t>a</a:t>
            </a:r>
            <a:r>
              <a:rPr sz="1750" spc="15" dirty="0">
                <a:solidFill>
                  <a:srgbClr val="F9F9FB"/>
                </a:solidFill>
                <a:latin typeface="Arial"/>
                <a:cs typeface="Arial"/>
              </a:rPr>
              <a:t>)</a:t>
            </a:r>
            <a:r>
              <a:rPr sz="1750" spc="25" dirty="0">
                <a:solidFill>
                  <a:srgbClr val="F9F9FB"/>
                </a:solidFill>
                <a:latin typeface="Arial"/>
                <a:cs typeface="Arial"/>
              </a:rPr>
              <a:t>10</a:t>
            </a:r>
            <a:endParaRPr sz="175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918018" y="3219861"/>
            <a:ext cx="471170" cy="304165"/>
          </a:xfrm>
          <a:prstGeom prst="rect">
            <a:avLst/>
          </a:prstGeom>
          <a:solidFill>
            <a:srgbClr val="1A5477"/>
          </a:solidFill>
        </p:spPr>
        <p:txBody>
          <a:bodyPr vert="horz" wrap="square" lIns="0" tIns="889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70"/>
              </a:spcBef>
            </a:pPr>
            <a:r>
              <a:rPr sz="1750" spc="25" dirty="0">
                <a:solidFill>
                  <a:srgbClr val="F9F9FB"/>
                </a:solidFill>
                <a:latin typeface="Arial"/>
                <a:cs typeface="Arial"/>
              </a:rPr>
              <a:t>a</a:t>
            </a:r>
            <a:r>
              <a:rPr sz="1750" spc="15" dirty="0">
                <a:solidFill>
                  <a:srgbClr val="F9F9FB"/>
                </a:solidFill>
                <a:latin typeface="Arial"/>
                <a:cs typeface="Arial"/>
              </a:rPr>
              <a:t>)</a:t>
            </a:r>
            <a:r>
              <a:rPr sz="1750" spc="25" dirty="0">
                <a:solidFill>
                  <a:srgbClr val="F9F9FB"/>
                </a:solidFill>
                <a:latin typeface="Arial"/>
                <a:cs typeface="Arial"/>
              </a:rPr>
              <a:t>20</a:t>
            </a:r>
            <a:endParaRPr sz="175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087856" y="3955952"/>
            <a:ext cx="2112645" cy="304165"/>
          </a:xfrm>
          <a:prstGeom prst="rect">
            <a:avLst/>
          </a:prstGeom>
          <a:solidFill>
            <a:srgbClr val="1A5477"/>
          </a:solidFill>
        </p:spPr>
        <p:txBody>
          <a:bodyPr vert="horz" wrap="square" lIns="0" tIns="889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70"/>
              </a:spcBef>
            </a:pPr>
            <a:r>
              <a:rPr sz="1750" spc="15" dirty="0">
                <a:solidFill>
                  <a:srgbClr val="F9F9FB"/>
                </a:solidFill>
                <a:latin typeface="Arial"/>
                <a:cs typeface="Arial"/>
              </a:rPr>
              <a:t>a)None </a:t>
            </a:r>
            <a:r>
              <a:rPr sz="1750" spc="70" dirty="0">
                <a:solidFill>
                  <a:srgbClr val="F9F9FB"/>
                </a:solidFill>
                <a:latin typeface="Arial"/>
                <a:cs typeface="Arial"/>
              </a:rPr>
              <a:t>of </a:t>
            </a:r>
            <a:r>
              <a:rPr sz="1750" spc="75" dirty="0">
                <a:solidFill>
                  <a:srgbClr val="F9F9FB"/>
                </a:solidFill>
                <a:latin typeface="Arial"/>
                <a:cs typeface="Arial"/>
              </a:rPr>
              <a:t>the</a:t>
            </a:r>
            <a:r>
              <a:rPr sz="1750" spc="-40" dirty="0">
                <a:solidFill>
                  <a:srgbClr val="F9F9FB"/>
                </a:solidFill>
                <a:latin typeface="Arial"/>
                <a:cs typeface="Arial"/>
              </a:rPr>
              <a:t> </a:t>
            </a:r>
            <a:r>
              <a:rPr sz="1750" spc="15" dirty="0">
                <a:solidFill>
                  <a:srgbClr val="F9F9FB"/>
                </a:solidFill>
                <a:latin typeface="Arial"/>
                <a:cs typeface="Arial"/>
              </a:rPr>
              <a:t>above</a:t>
            </a:r>
            <a:endParaRPr sz="17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387072" y="36651"/>
            <a:ext cx="634829" cy="5497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368401" y="1588245"/>
            <a:ext cx="634829" cy="6230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368401" y="2312117"/>
            <a:ext cx="4858885" cy="136528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368401" y="3775137"/>
            <a:ext cx="634829" cy="63529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975042" y="3885092"/>
            <a:ext cx="1071274" cy="97738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48449" y="140015"/>
            <a:ext cx="1289685" cy="3924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407034" algn="l"/>
              </a:tabLst>
            </a:pPr>
            <a:r>
              <a:rPr sz="2400" b="1" spc="-459" dirty="0">
                <a:solidFill>
                  <a:srgbClr val="AC7E70"/>
                </a:solidFill>
                <a:latin typeface="Times New Roman"/>
                <a:cs typeface="Times New Roman"/>
              </a:rPr>
              <a:t>jn	</a:t>
            </a:r>
            <a:r>
              <a:rPr sz="2400" b="1" spc="-114" dirty="0">
                <a:solidFill>
                  <a:srgbClr val="827EA5"/>
                </a:solidFill>
                <a:latin typeface="Times New Roman"/>
                <a:cs typeface="Times New Roman"/>
              </a:rPr>
              <a:t>t</a:t>
            </a:r>
            <a:r>
              <a:rPr sz="2400" b="1" spc="-175" dirty="0">
                <a:solidFill>
                  <a:srgbClr val="827EA5"/>
                </a:solidFill>
                <a:latin typeface="Times New Roman"/>
                <a:cs typeface="Times New Roman"/>
              </a:rPr>
              <a:t>e</a:t>
            </a:r>
            <a:r>
              <a:rPr sz="2400" b="1" spc="-195" dirty="0">
                <a:solidFill>
                  <a:srgbClr val="827EA5"/>
                </a:solidFill>
                <a:latin typeface="Times New Roman"/>
                <a:cs typeface="Times New Roman"/>
              </a:rPr>
              <a:t>ll</a:t>
            </a:r>
            <a:r>
              <a:rPr sz="2400" b="1" spc="-200" dirty="0">
                <a:solidFill>
                  <a:srgbClr val="827EA5"/>
                </a:solidFill>
                <a:latin typeface="Times New Roman"/>
                <a:cs typeface="Times New Roman"/>
              </a:rPr>
              <a:t>i</a:t>
            </a:r>
            <a:r>
              <a:rPr sz="2400" b="1" spc="-509" dirty="0">
                <a:solidFill>
                  <a:srgbClr val="ED8026"/>
                </a:solidFill>
                <a:latin typeface="Times New Roman"/>
                <a:cs typeface="Times New Roman"/>
              </a:rPr>
              <a:t>P</a:t>
            </a:r>
            <a:r>
              <a:rPr sz="2400" b="1" spc="-50" dirty="0">
                <a:solidFill>
                  <a:srgbClr val="ED8026"/>
                </a:solidFill>
                <a:latin typeface="Times New Roman"/>
                <a:cs typeface="Times New Roman"/>
              </a:rPr>
              <a:t>a</a:t>
            </a:r>
            <a:r>
              <a:rPr sz="2400" b="1" spc="-130" dirty="0">
                <a:solidFill>
                  <a:srgbClr val="ED8026"/>
                </a:solidFill>
                <a:latin typeface="Times New Roman"/>
                <a:cs typeface="Times New Roman"/>
              </a:rPr>
              <a:t>a</a:t>
            </a:r>
            <a:r>
              <a:rPr sz="2400" b="1" spc="-160" dirty="0">
                <a:solidFill>
                  <a:srgbClr val="ED8026"/>
                </a:solidFill>
                <a:latin typeface="Times New Roman"/>
                <a:cs typeface="Times New Roman"/>
              </a:rPr>
              <a:t>t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833672" y="4981617"/>
            <a:ext cx="1255395" cy="161290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950" b="1" spc="-5" dirty="0">
                <a:solidFill>
                  <a:srgbClr val="592680"/>
                </a:solidFill>
                <a:latin typeface="Arial"/>
                <a:cs typeface="Arial"/>
                <a:hlinkClick r:id="rId7"/>
              </a:rPr>
              <a:t>www.</a:t>
            </a:r>
            <a:r>
              <a:rPr sz="950" spc="-5" dirty="0">
                <a:solidFill>
                  <a:srgbClr val="592680"/>
                </a:solidFill>
                <a:latin typeface="Times New Roman"/>
                <a:cs typeface="Times New Roman"/>
                <a:hlinkClick r:id="rId7"/>
              </a:rPr>
              <a:t>i</a:t>
            </a:r>
            <a:r>
              <a:rPr sz="950" b="1" spc="-5" dirty="0">
                <a:solidFill>
                  <a:srgbClr val="592680"/>
                </a:solidFill>
                <a:latin typeface="Arial"/>
                <a:cs typeface="Arial"/>
                <a:hlinkClick r:id="rId7"/>
              </a:rPr>
              <a:t>nte11ipaat.com</a:t>
            </a:r>
            <a:endParaRPr sz="95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3626110" y="86819"/>
            <a:ext cx="2143125" cy="6134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1852295" algn="l"/>
              </a:tabLst>
            </a:pPr>
            <a:r>
              <a:rPr sz="3850" spc="-5" dirty="0">
                <a:solidFill>
                  <a:srgbClr val="7E7E7E"/>
                </a:solidFill>
              </a:rPr>
              <a:t>Answe</a:t>
            </a:r>
            <a:r>
              <a:rPr sz="3850" dirty="0">
                <a:solidFill>
                  <a:srgbClr val="7E7E7E"/>
                </a:solidFill>
              </a:rPr>
              <a:t>r	</a:t>
            </a:r>
            <a:r>
              <a:rPr sz="3850" spc="45" dirty="0">
                <a:solidFill>
                  <a:srgbClr val="7E7E7E"/>
                </a:solidFill>
              </a:rPr>
              <a:t>4</a:t>
            </a:r>
            <a:endParaRPr sz="3850"/>
          </a:p>
        </p:txBody>
      </p:sp>
      <p:sp>
        <p:nvSpPr>
          <p:cNvPr id="9" name="object 9"/>
          <p:cNvSpPr txBox="1"/>
          <p:nvPr/>
        </p:nvSpPr>
        <p:spPr>
          <a:xfrm>
            <a:off x="3075869" y="814576"/>
            <a:ext cx="3448685" cy="278130"/>
          </a:xfrm>
          <a:prstGeom prst="rect">
            <a:avLst/>
          </a:prstGeom>
          <a:solidFill>
            <a:srgbClr val="1A5479"/>
          </a:solidFill>
        </p:spPr>
        <p:txBody>
          <a:bodyPr vert="horz" wrap="square" lIns="0" tIns="825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65"/>
              </a:spcBef>
            </a:pPr>
            <a:r>
              <a:rPr sz="1600" spc="35" dirty="0">
                <a:solidFill>
                  <a:srgbClr val="F9FBFB"/>
                </a:solidFill>
                <a:latin typeface="Arial"/>
                <a:cs typeface="Arial"/>
              </a:rPr>
              <a:t>1.What </a:t>
            </a:r>
            <a:r>
              <a:rPr sz="1600" spc="-15" dirty="0">
                <a:solidFill>
                  <a:srgbClr val="F9FBFB"/>
                </a:solidFill>
                <a:latin typeface="Arial"/>
                <a:cs typeface="Arial"/>
              </a:rPr>
              <a:t>is </a:t>
            </a:r>
            <a:r>
              <a:rPr sz="1600" spc="-20" dirty="0">
                <a:solidFill>
                  <a:srgbClr val="F9FBFB"/>
                </a:solidFill>
                <a:latin typeface="Arial"/>
                <a:cs typeface="Arial"/>
              </a:rPr>
              <a:t>the </a:t>
            </a:r>
            <a:r>
              <a:rPr sz="1600" spc="85" dirty="0">
                <a:solidFill>
                  <a:srgbClr val="F9FBFB"/>
                </a:solidFill>
                <a:latin typeface="Arial"/>
                <a:cs typeface="Arial"/>
              </a:rPr>
              <a:t>output </a:t>
            </a:r>
            <a:r>
              <a:rPr sz="1600" spc="55" dirty="0">
                <a:solidFill>
                  <a:srgbClr val="F9FBFB"/>
                </a:solidFill>
                <a:latin typeface="Arial"/>
                <a:cs typeface="Arial"/>
              </a:rPr>
              <a:t>of </a:t>
            </a:r>
            <a:r>
              <a:rPr sz="1600" spc="70" dirty="0">
                <a:solidFill>
                  <a:srgbClr val="F9FBFB"/>
                </a:solidFill>
                <a:latin typeface="Arial"/>
                <a:cs typeface="Arial"/>
              </a:rPr>
              <a:t>the</a:t>
            </a:r>
            <a:r>
              <a:rPr sz="1600" spc="-70" dirty="0">
                <a:solidFill>
                  <a:srgbClr val="F9FBFB"/>
                </a:solidFill>
                <a:latin typeface="Arial"/>
                <a:cs typeface="Arial"/>
              </a:rPr>
              <a:t> </a:t>
            </a:r>
            <a:r>
              <a:rPr sz="1600" spc="55" dirty="0">
                <a:solidFill>
                  <a:srgbClr val="F9FBFB"/>
                </a:solidFill>
                <a:latin typeface="Arial"/>
                <a:cs typeface="Arial"/>
              </a:rPr>
              <a:t>following</a:t>
            </a:r>
            <a:endParaRPr sz="16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504558" y="1142086"/>
            <a:ext cx="587375" cy="387350"/>
          </a:xfrm>
          <a:prstGeom prst="rect">
            <a:avLst/>
          </a:prstGeom>
          <a:solidFill>
            <a:srgbClr val="1A5479"/>
          </a:solidFill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750" spc="-155" dirty="0">
                <a:solidFill>
                  <a:srgbClr val="F9FBFB"/>
                </a:solidFill>
                <a:latin typeface="Courier New"/>
                <a:cs typeface="Courier New"/>
              </a:rPr>
              <a:t>10&lt;&lt;1</a:t>
            </a:r>
            <a:endParaRPr sz="1750">
              <a:latin typeface="Courier New"/>
              <a:cs typeface="Courier New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918018" y="1747679"/>
            <a:ext cx="471170" cy="304165"/>
          </a:xfrm>
          <a:prstGeom prst="rect">
            <a:avLst/>
          </a:prstGeom>
          <a:solidFill>
            <a:srgbClr val="1A5479"/>
          </a:solidFill>
        </p:spPr>
        <p:txBody>
          <a:bodyPr vert="horz" wrap="square" lIns="0" tIns="889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70"/>
              </a:spcBef>
            </a:pPr>
            <a:r>
              <a:rPr sz="1750" spc="25" dirty="0">
                <a:solidFill>
                  <a:srgbClr val="F9FBFB"/>
                </a:solidFill>
                <a:latin typeface="Arial"/>
                <a:cs typeface="Arial"/>
              </a:rPr>
              <a:t>a</a:t>
            </a:r>
            <a:r>
              <a:rPr sz="1750" spc="15" dirty="0">
                <a:solidFill>
                  <a:srgbClr val="F9FBFB"/>
                </a:solidFill>
                <a:latin typeface="Arial"/>
                <a:cs typeface="Arial"/>
              </a:rPr>
              <a:t>)</a:t>
            </a:r>
            <a:r>
              <a:rPr sz="1750" spc="25" dirty="0">
                <a:solidFill>
                  <a:srgbClr val="F9FBFB"/>
                </a:solidFill>
                <a:latin typeface="Arial"/>
                <a:cs typeface="Arial"/>
              </a:rPr>
              <a:t>10</a:t>
            </a:r>
            <a:endParaRPr sz="175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918018" y="3219861"/>
            <a:ext cx="471170" cy="304165"/>
          </a:xfrm>
          <a:prstGeom prst="rect">
            <a:avLst/>
          </a:prstGeom>
          <a:solidFill>
            <a:srgbClr val="4B9ED1"/>
          </a:solidFill>
        </p:spPr>
        <p:txBody>
          <a:bodyPr vert="horz" wrap="square" lIns="0" tIns="889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70"/>
              </a:spcBef>
            </a:pPr>
            <a:r>
              <a:rPr sz="1750" spc="25" dirty="0">
                <a:solidFill>
                  <a:srgbClr val="F9FBFB"/>
                </a:solidFill>
                <a:latin typeface="Arial"/>
                <a:cs typeface="Arial"/>
              </a:rPr>
              <a:t>a</a:t>
            </a:r>
            <a:r>
              <a:rPr sz="1750" spc="15" dirty="0">
                <a:solidFill>
                  <a:srgbClr val="F9FBFB"/>
                </a:solidFill>
                <a:latin typeface="Arial"/>
                <a:cs typeface="Arial"/>
              </a:rPr>
              <a:t>)</a:t>
            </a:r>
            <a:r>
              <a:rPr sz="1750" spc="25" dirty="0">
                <a:solidFill>
                  <a:srgbClr val="F9FBFB"/>
                </a:solidFill>
                <a:latin typeface="Arial"/>
                <a:cs typeface="Arial"/>
              </a:rPr>
              <a:t>20</a:t>
            </a:r>
            <a:endParaRPr sz="175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087856" y="3955952"/>
            <a:ext cx="2112645" cy="304165"/>
          </a:xfrm>
          <a:prstGeom prst="rect">
            <a:avLst/>
          </a:prstGeom>
          <a:solidFill>
            <a:srgbClr val="1A5479"/>
          </a:solidFill>
        </p:spPr>
        <p:txBody>
          <a:bodyPr vert="horz" wrap="square" lIns="0" tIns="889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70"/>
              </a:spcBef>
            </a:pPr>
            <a:r>
              <a:rPr sz="1750" spc="15" dirty="0">
                <a:solidFill>
                  <a:srgbClr val="F9FBFB"/>
                </a:solidFill>
                <a:latin typeface="Arial"/>
                <a:cs typeface="Arial"/>
              </a:rPr>
              <a:t>a)None </a:t>
            </a:r>
            <a:r>
              <a:rPr sz="1750" spc="70" dirty="0">
                <a:solidFill>
                  <a:srgbClr val="F9FBFB"/>
                </a:solidFill>
                <a:latin typeface="Arial"/>
                <a:cs typeface="Arial"/>
              </a:rPr>
              <a:t>of </a:t>
            </a:r>
            <a:r>
              <a:rPr sz="1750" spc="75" dirty="0">
                <a:solidFill>
                  <a:srgbClr val="F9FBFB"/>
                </a:solidFill>
                <a:latin typeface="Arial"/>
                <a:cs typeface="Arial"/>
              </a:rPr>
              <a:t>the</a:t>
            </a:r>
            <a:r>
              <a:rPr sz="1750" spc="-40" dirty="0">
                <a:solidFill>
                  <a:srgbClr val="F9FBFB"/>
                </a:solidFill>
                <a:latin typeface="Arial"/>
                <a:cs typeface="Arial"/>
              </a:rPr>
              <a:t> </a:t>
            </a:r>
            <a:r>
              <a:rPr sz="1750" spc="15" dirty="0">
                <a:solidFill>
                  <a:srgbClr val="F9FBFB"/>
                </a:solidFill>
                <a:latin typeface="Arial"/>
                <a:cs typeface="Arial"/>
              </a:rPr>
              <a:t>above</a:t>
            </a:r>
            <a:endParaRPr sz="17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387072" y="36651"/>
            <a:ext cx="634829" cy="56199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368401" y="1588245"/>
            <a:ext cx="634829" cy="63529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368401" y="2321280"/>
            <a:ext cx="634829" cy="63529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368401" y="3054317"/>
            <a:ext cx="634829" cy="63529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368401" y="3787354"/>
            <a:ext cx="634829" cy="63529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975042" y="3897309"/>
            <a:ext cx="1071274" cy="97738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48449" y="140015"/>
            <a:ext cx="1289685" cy="3924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407034" algn="l"/>
              </a:tabLst>
            </a:pPr>
            <a:r>
              <a:rPr sz="2400" b="1" spc="-459" dirty="0">
                <a:solidFill>
                  <a:srgbClr val="AC7E70"/>
                </a:solidFill>
                <a:latin typeface="Times New Roman"/>
                <a:cs typeface="Times New Roman"/>
              </a:rPr>
              <a:t>jn	</a:t>
            </a:r>
            <a:r>
              <a:rPr sz="2400" b="1" spc="-114" dirty="0">
                <a:solidFill>
                  <a:srgbClr val="827EA5"/>
                </a:solidFill>
                <a:latin typeface="Times New Roman"/>
                <a:cs typeface="Times New Roman"/>
              </a:rPr>
              <a:t>t</a:t>
            </a:r>
            <a:r>
              <a:rPr sz="2400" b="1" spc="-175" dirty="0">
                <a:solidFill>
                  <a:srgbClr val="827EA5"/>
                </a:solidFill>
                <a:latin typeface="Times New Roman"/>
                <a:cs typeface="Times New Roman"/>
              </a:rPr>
              <a:t>e</a:t>
            </a:r>
            <a:r>
              <a:rPr sz="2400" b="1" spc="-195" dirty="0">
                <a:solidFill>
                  <a:srgbClr val="827EA5"/>
                </a:solidFill>
                <a:latin typeface="Times New Roman"/>
                <a:cs typeface="Times New Roman"/>
              </a:rPr>
              <a:t>ll</a:t>
            </a:r>
            <a:r>
              <a:rPr sz="2400" b="1" spc="-200" dirty="0">
                <a:solidFill>
                  <a:srgbClr val="827EA5"/>
                </a:solidFill>
                <a:latin typeface="Times New Roman"/>
                <a:cs typeface="Times New Roman"/>
              </a:rPr>
              <a:t>i</a:t>
            </a:r>
            <a:r>
              <a:rPr sz="2400" b="1" spc="-509" dirty="0">
                <a:solidFill>
                  <a:srgbClr val="ED8026"/>
                </a:solidFill>
                <a:latin typeface="Times New Roman"/>
                <a:cs typeface="Times New Roman"/>
              </a:rPr>
              <a:t>P</a:t>
            </a:r>
            <a:r>
              <a:rPr sz="2400" b="1" spc="-50" dirty="0">
                <a:solidFill>
                  <a:srgbClr val="ED8026"/>
                </a:solidFill>
                <a:latin typeface="Times New Roman"/>
                <a:cs typeface="Times New Roman"/>
              </a:rPr>
              <a:t>a</a:t>
            </a:r>
            <a:r>
              <a:rPr sz="2400" b="1" spc="-130" dirty="0">
                <a:solidFill>
                  <a:srgbClr val="ED8026"/>
                </a:solidFill>
                <a:latin typeface="Times New Roman"/>
                <a:cs typeface="Times New Roman"/>
              </a:rPr>
              <a:t>a</a:t>
            </a:r>
            <a:r>
              <a:rPr sz="2400" b="1" spc="-160" dirty="0">
                <a:solidFill>
                  <a:srgbClr val="ED8026"/>
                </a:solidFill>
                <a:latin typeface="Times New Roman"/>
                <a:cs typeface="Times New Roman"/>
              </a:rPr>
              <a:t>t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833672" y="4981617"/>
            <a:ext cx="1255395" cy="161290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950" b="1" spc="-5" dirty="0">
                <a:solidFill>
                  <a:srgbClr val="592680"/>
                </a:solidFill>
                <a:latin typeface="Arial"/>
                <a:cs typeface="Arial"/>
                <a:hlinkClick r:id="rId8"/>
              </a:rPr>
              <a:t>www.</a:t>
            </a:r>
            <a:r>
              <a:rPr sz="950" spc="-5" dirty="0">
                <a:solidFill>
                  <a:srgbClr val="592680"/>
                </a:solidFill>
                <a:latin typeface="Times New Roman"/>
                <a:cs typeface="Times New Roman"/>
                <a:hlinkClick r:id="rId8"/>
              </a:rPr>
              <a:t>i</a:t>
            </a:r>
            <a:r>
              <a:rPr sz="950" b="1" spc="-5" dirty="0">
                <a:solidFill>
                  <a:srgbClr val="592680"/>
                </a:solidFill>
                <a:latin typeface="Arial"/>
                <a:cs typeface="Arial"/>
                <a:hlinkClick r:id="rId8"/>
              </a:rPr>
              <a:t>nte11ipaat.com</a:t>
            </a:r>
            <a:endParaRPr sz="950">
              <a:latin typeface="Arial"/>
              <a:cs typeface="Arial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3622893" y="90128"/>
            <a:ext cx="1487170" cy="6057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800" spc="15" dirty="0">
                <a:solidFill>
                  <a:srgbClr val="7E7E7E"/>
                </a:solidFill>
              </a:rPr>
              <a:t>Quiz</a:t>
            </a:r>
            <a:r>
              <a:rPr sz="3800" spc="300" dirty="0">
                <a:solidFill>
                  <a:srgbClr val="7E7E7E"/>
                </a:solidFill>
              </a:rPr>
              <a:t> </a:t>
            </a:r>
            <a:r>
              <a:rPr sz="3800" spc="65" dirty="0">
                <a:solidFill>
                  <a:srgbClr val="7E7E7E"/>
                </a:solidFill>
              </a:rPr>
              <a:t>5</a:t>
            </a:r>
            <a:endParaRPr sz="3800"/>
          </a:p>
        </p:txBody>
      </p:sp>
      <p:sp>
        <p:nvSpPr>
          <p:cNvPr id="10" name="object 10"/>
          <p:cNvSpPr txBox="1"/>
          <p:nvPr/>
        </p:nvSpPr>
        <p:spPr>
          <a:xfrm>
            <a:off x="2703517" y="863445"/>
            <a:ext cx="4147185" cy="278130"/>
          </a:xfrm>
          <a:prstGeom prst="rect">
            <a:avLst/>
          </a:prstGeom>
          <a:solidFill>
            <a:srgbClr val="00AAEB"/>
          </a:solidFill>
        </p:spPr>
        <p:txBody>
          <a:bodyPr vert="horz" wrap="square" lIns="0" tIns="825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65"/>
              </a:spcBef>
            </a:pPr>
            <a:r>
              <a:rPr sz="1600" spc="20" dirty="0">
                <a:solidFill>
                  <a:srgbClr val="F9F9F9"/>
                </a:solidFill>
                <a:latin typeface="Arial"/>
                <a:cs typeface="Arial"/>
              </a:rPr>
              <a:t>1.Which</a:t>
            </a:r>
            <a:r>
              <a:rPr sz="1600" spc="75" dirty="0">
                <a:solidFill>
                  <a:srgbClr val="F9F9F9"/>
                </a:solidFill>
                <a:latin typeface="Arial"/>
                <a:cs typeface="Arial"/>
              </a:rPr>
              <a:t> </a:t>
            </a:r>
            <a:r>
              <a:rPr sz="1600" spc="55" dirty="0">
                <a:solidFill>
                  <a:srgbClr val="F9F9F9"/>
                </a:solidFill>
                <a:latin typeface="Arial"/>
                <a:cs typeface="Arial"/>
              </a:rPr>
              <a:t>of</a:t>
            </a:r>
            <a:r>
              <a:rPr sz="1600" spc="-50" dirty="0">
                <a:solidFill>
                  <a:srgbClr val="F9F9F9"/>
                </a:solidFill>
                <a:latin typeface="Arial"/>
                <a:cs typeface="Arial"/>
              </a:rPr>
              <a:t> </a:t>
            </a:r>
            <a:r>
              <a:rPr sz="1600" spc="70" dirty="0">
                <a:solidFill>
                  <a:srgbClr val="F9F9F9"/>
                </a:solidFill>
                <a:latin typeface="Arial"/>
                <a:cs typeface="Arial"/>
              </a:rPr>
              <a:t>the</a:t>
            </a:r>
            <a:r>
              <a:rPr sz="1600" spc="-25" dirty="0">
                <a:solidFill>
                  <a:srgbClr val="F9F9F9"/>
                </a:solidFill>
                <a:latin typeface="Arial"/>
                <a:cs typeface="Arial"/>
              </a:rPr>
              <a:t> </a:t>
            </a:r>
            <a:r>
              <a:rPr sz="1600" spc="55" dirty="0">
                <a:solidFill>
                  <a:srgbClr val="F9F9F9"/>
                </a:solidFill>
                <a:latin typeface="Arial"/>
                <a:cs typeface="Arial"/>
              </a:rPr>
              <a:t>following</a:t>
            </a:r>
            <a:r>
              <a:rPr sz="1600" spc="-110" dirty="0">
                <a:solidFill>
                  <a:srgbClr val="F9F9F9"/>
                </a:solidFill>
                <a:latin typeface="Arial"/>
                <a:cs typeface="Arial"/>
              </a:rPr>
              <a:t> </a:t>
            </a:r>
            <a:r>
              <a:rPr sz="1600" spc="-15" dirty="0">
                <a:solidFill>
                  <a:srgbClr val="F9F9F9"/>
                </a:solidFill>
                <a:latin typeface="Arial"/>
                <a:cs typeface="Arial"/>
              </a:rPr>
              <a:t>is</a:t>
            </a:r>
            <a:r>
              <a:rPr sz="1600" spc="-85" dirty="0">
                <a:solidFill>
                  <a:srgbClr val="F9F9F9"/>
                </a:solidFill>
                <a:latin typeface="Arial"/>
                <a:cs typeface="Arial"/>
              </a:rPr>
              <a:t> </a:t>
            </a:r>
            <a:r>
              <a:rPr sz="1600" spc="25" dirty="0">
                <a:solidFill>
                  <a:srgbClr val="F9F9F9"/>
                </a:solidFill>
                <a:latin typeface="Arial"/>
                <a:cs typeface="Arial"/>
              </a:rPr>
              <a:t>going</a:t>
            </a:r>
            <a:r>
              <a:rPr sz="1600" spc="-100" dirty="0">
                <a:solidFill>
                  <a:srgbClr val="F9F9F9"/>
                </a:solidFill>
                <a:latin typeface="Arial"/>
                <a:cs typeface="Arial"/>
              </a:rPr>
              <a:t> </a:t>
            </a:r>
            <a:r>
              <a:rPr sz="1600" spc="25" dirty="0">
                <a:solidFill>
                  <a:srgbClr val="F9F9F9"/>
                </a:solidFill>
                <a:latin typeface="Arial"/>
                <a:cs typeface="Arial"/>
              </a:rPr>
              <a:t>to</a:t>
            </a:r>
            <a:r>
              <a:rPr sz="1600" spc="110" dirty="0">
                <a:solidFill>
                  <a:srgbClr val="F9F9F9"/>
                </a:solidFill>
                <a:latin typeface="Arial"/>
                <a:cs typeface="Arial"/>
              </a:rPr>
              <a:t> </a:t>
            </a:r>
            <a:r>
              <a:rPr sz="1600" spc="80" dirty="0">
                <a:solidFill>
                  <a:srgbClr val="F9F9F9"/>
                </a:solidFill>
                <a:latin typeface="Arial"/>
                <a:cs typeface="Arial"/>
              </a:rPr>
              <a:t>throw</a:t>
            </a:r>
            <a:r>
              <a:rPr sz="1600" spc="35" dirty="0">
                <a:solidFill>
                  <a:srgbClr val="F9F9F9"/>
                </a:solidFill>
                <a:latin typeface="Arial"/>
                <a:cs typeface="Arial"/>
              </a:rPr>
              <a:t> </a:t>
            </a:r>
            <a:r>
              <a:rPr sz="1600" spc="5" dirty="0">
                <a:solidFill>
                  <a:srgbClr val="F9F9F9"/>
                </a:solidFill>
                <a:latin typeface="Arial"/>
                <a:cs typeface="Arial"/>
              </a:rPr>
              <a:t>a</a:t>
            </a:r>
            <a:endParaRPr sz="16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744683" y="858798"/>
            <a:ext cx="139700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5" dirty="0">
                <a:solidFill>
                  <a:srgbClr val="F9F9F9"/>
                </a:solidFill>
                <a:latin typeface="Arial"/>
                <a:cs typeface="Arial"/>
              </a:rPr>
              <a:t>n</a:t>
            </a:r>
            <a:endParaRPr sz="16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346688" y="1141237"/>
            <a:ext cx="2884170" cy="247650"/>
          </a:xfrm>
          <a:prstGeom prst="rect">
            <a:avLst/>
          </a:prstGeom>
          <a:solidFill>
            <a:srgbClr val="00AAEB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45"/>
              </a:lnSpc>
            </a:pPr>
            <a:r>
              <a:rPr sz="1600" spc="15" dirty="0">
                <a:solidFill>
                  <a:srgbClr val="F9F9F9"/>
                </a:solidFill>
                <a:latin typeface="Arial"/>
                <a:cs typeface="Arial"/>
              </a:rPr>
              <a:t>exception out </a:t>
            </a:r>
            <a:r>
              <a:rPr sz="1600" spc="55" dirty="0">
                <a:solidFill>
                  <a:srgbClr val="F9F9F9"/>
                </a:solidFill>
                <a:latin typeface="Arial"/>
                <a:cs typeface="Arial"/>
              </a:rPr>
              <a:t>of </a:t>
            </a:r>
            <a:r>
              <a:rPr sz="1600" spc="70" dirty="0">
                <a:solidFill>
                  <a:srgbClr val="F9F9F9"/>
                </a:solidFill>
                <a:latin typeface="Arial"/>
                <a:cs typeface="Arial"/>
              </a:rPr>
              <a:t>the</a:t>
            </a:r>
            <a:r>
              <a:rPr sz="1600" spc="25" dirty="0">
                <a:solidFill>
                  <a:srgbClr val="F9F9F9"/>
                </a:solidFill>
                <a:latin typeface="Arial"/>
                <a:cs typeface="Arial"/>
              </a:rPr>
              <a:t> </a:t>
            </a:r>
            <a:r>
              <a:rPr sz="1600" spc="35" dirty="0">
                <a:solidFill>
                  <a:srgbClr val="F9F9F9"/>
                </a:solidFill>
                <a:latin typeface="Arial"/>
                <a:cs typeface="Arial"/>
              </a:rPr>
              <a:t>following?</a:t>
            </a:r>
            <a:endParaRPr sz="16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719634" y="1746842"/>
            <a:ext cx="865505" cy="307975"/>
          </a:xfrm>
          <a:prstGeom prst="rect">
            <a:avLst/>
          </a:prstGeom>
          <a:solidFill>
            <a:srgbClr val="00AAEB"/>
          </a:solidFill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750" spc="-30" dirty="0">
                <a:solidFill>
                  <a:srgbClr val="F9F9F9"/>
                </a:solidFill>
                <a:latin typeface="Arial"/>
                <a:cs typeface="Arial"/>
              </a:rPr>
              <a:t>a)A </a:t>
            </a:r>
            <a:r>
              <a:rPr sz="1650" spc="55" dirty="0">
                <a:solidFill>
                  <a:srgbClr val="F9F9F9"/>
                </a:solidFill>
                <a:latin typeface="Arial"/>
                <a:cs typeface="Arial"/>
              </a:rPr>
              <a:t>=</a:t>
            </a:r>
            <a:r>
              <a:rPr sz="1650" spc="-55" dirty="0">
                <a:solidFill>
                  <a:srgbClr val="F9F9F9"/>
                </a:solidFill>
                <a:latin typeface="Arial"/>
                <a:cs typeface="Arial"/>
              </a:rPr>
              <a:t> </a:t>
            </a:r>
            <a:r>
              <a:rPr sz="1750" spc="70" dirty="0">
                <a:solidFill>
                  <a:srgbClr val="F9F9F9"/>
                </a:solidFill>
                <a:latin typeface="Arial"/>
                <a:cs typeface="Arial"/>
              </a:rPr>
              <a:t>10</a:t>
            </a:r>
            <a:endParaRPr sz="175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554822" y="2479877"/>
            <a:ext cx="1201420" cy="307975"/>
          </a:xfrm>
          <a:prstGeom prst="rect">
            <a:avLst/>
          </a:prstGeom>
          <a:solidFill>
            <a:srgbClr val="00AAEB"/>
          </a:solidFill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750" spc="45" dirty="0">
                <a:solidFill>
                  <a:srgbClr val="F9F9F9"/>
                </a:solidFill>
                <a:latin typeface="Arial"/>
                <a:cs typeface="Arial"/>
              </a:rPr>
              <a:t>a)int </a:t>
            </a:r>
            <a:r>
              <a:rPr sz="1750" spc="75" dirty="0">
                <a:solidFill>
                  <a:srgbClr val="F9F9F9"/>
                </a:solidFill>
                <a:latin typeface="Arial"/>
                <a:cs typeface="Arial"/>
              </a:rPr>
              <a:t>A=</a:t>
            </a:r>
            <a:r>
              <a:rPr sz="1750" spc="160" dirty="0">
                <a:solidFill>
                  <a:srgbClr val="F9F9F9"/>
                </a:solidFill>
                <a:latin typeface="Arial"/>
                <a:cs typeface="Arial"/>
              </a:rPr>
              <a:t> </a:t>
            </a:r>
            <a:r>
              <a:rPr sz="1750" spc="70" dirty="0">
                <a:solidFill>
                  <a:srgbClr val="F9F9F9"/>
                </a:solidFill>
                <a:latin typeface="Arial"/>
                <a:cs typeface="Arial"/>
              </a:rPr>
              <a:t>10</a:t>
            </a:r>
            <a:endParaRPr sz="175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240688" y="3226475"/>
            <a:ext cx="1814830" cy="295275"/>
          </a:xfrm>
          <a:prstGeom prst="rect">
            <a:avLst/>
          </a:prstGeom>
          <a:solidFill>
            <a:srgbClr val="00AAEB"/>
          </a:solidFill>
        </p:spPr>
        <p:txBody>
          <a:bodyPr vert="horz" wrap="square" lIns="0" tIns="889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70"/>
              </a:spcBef>
            </a:pPr>
            <a:r>
              <a:rPr sz="1700" spc="45" dirty="0">
                <a:solidFill>
                  <a:srgbClr val="F9F9F9"/>
                </a:solidFill>
                <a:latin typeface="Arial"/>
                <a:cs typeface="Arial"/>
              </a:rPr>
              <a:t>a)Name </a:t>
            </a:r>
            <a:r>
              <a:rPr sz="1650" spc="55" dirty="0">
                <a:solidFill>
                  <a:srgbClr val="F9F9F9"/>
                </a:solidFill>
                <a:latin typeface="Arial"/>
                <a:cs typeface="Arial"/>
              </a:rPr>
              <a:t>=</a:t>
            </a:r>
            <a:r>
              <a:rPr sz="1650" spc="-15" dirty="0">
                <a:solidFill>
                  <a:srgbClr val="F9F9F9"/>
                </a:solidFill>
                <a:latin typeface="Arial"/>
                <a:cs typeface="Arial"/>
              </a:rPr>
              <a:t> </a:t>
            </a:r>
            <a:r>
              <a:rPr sz="1700" spc="80" dirty="0">
                <a:solidFill>
                  <a:srgbClr val="F9F9F9"/>
                </a:solidFill>
                <a:latin typeface="Arial"/>
                <a:cs typeface="Arial"/>
              </a:rPr>
              <a:t>"Noah"</a:t>
            </a:r>
            <a:endParaRPr sz="17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289521" y="3962566"/>
            <a:ext cx="1724025" cy="295275"/>
          </a:xfrm>
          <a:prstGeom prst="rect">
            <a:avLst/>
          </a:prstGeom>
          <a:solidFill>
            <a:srgbClr val="00AAEB"/>
          </a:solidFill>
        </p:spPr>
        <p:txBody>
          <a:bodyPr vert="horz" wrap="square" lIns="0" tIns="889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70"/>
              </a:spcBef>
            </a:pPr>
            <a:r>
              <a:rPr sz="1700" spc="45" dirty="0">
                <a:solidFill>
                  <a:srgbClr val="F9F9F9"/>
                </a:solidFill>
                <a:latin typeface="Arial"/>
                <a:cs typeface="Arial"/>
              </a:rPr>
              <a:t>a)Name </a:t>
            </a:r>
            <a:r>
              <a:rPr sz="1650" spc="55" dirty="0">
                <a:solidFill>
                  <a:srgbClr val="F9F9F9"/>
                </a:solidFill>
                <a:latin typeface="Arial"/>
                <a:cs typeface="Arial"/>
              </a:rPr>
              <a:t>=</a:t>
            </a:r>
            <a:r>
              <a:rPr sz="1650" spc="-35" dirty="0">
                <a:solidFill>
                  <a:srgbClr val="F9F9F9"/>
                </a:solidFill>
                <a:latin typeface="Arial"/>
                <a:cs typeface="Arial"/>
              </a:rPr>
              <a:t> </a:t>
            </a:r>
            <a:r>
              <a:rPr sz="1700" spc="55" dirty="0">
                <a:solidFill>
                  <a:srgbClr val="F9F9F9"/>
                </a:solidFill>
                <a:latin typeface="Arial"/>
                <a:cs typeface="Arial"/>
              </a:rPr>
              <a:t>'Noah'</a:t>
            </a:r>
            <a:endParaRPr sz="1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387072" y="36651"/>
            <a:ext cx="634829" cy="56199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368401" y="1588245"/>
            <a:ext cx="634829" cy="63529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368401" y="2321280"/>
            <a:ext cx="634829" cy="63529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368401" y="3054317"/>
            <a:ext cx="634829" cy="63529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368401" y="3787354"/>
            <a:ext cx="634829" cy="63529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975042" y="3897309"/>
            <a:ext cx="1071274" cy="97738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48449" y="140015"/>
            <a:ext cx="1289685" cy="3924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407034" algn="l"/>
              </a:tabLst>
            </a:pPr>
            <a:r>
              <a:rPr sz="2400" b="1" spc="-459" dirty="0">
                <a:solidFill>
                  <a:srgbClr val="AC7E70"/>
                </a:solidFill>
                <a:latin typeface="Times New Roman"/>
                <a:cs typeface="Times New Roman"/>
              </a:rPr>
              <a:t>jn	</a:t>
            </a:r>
            <a:r>
              <a:rPr sz="2400" b="1" spc="-114" dirty="0">
                <a:solidFill>
                  <a:srgbClr val="827EA5"/>
                </a:solidFill>
                <a:latin typeface="Times New Roman"/>
                <a:cs typeface="Times New Roman"/>
              </a:rPr>
              <a:t>t</a:t>
            </a:r>
            <a:r>
              <a:rPr sz="2400" b="1" spc="-175" dirty="0">
                <a:solidFill>
                  <a:srgbClr val="827EA5"/>
                </a:solidFill>
                <a:latin typeface="Times New Roman"/>
                <a:cs typeface="Times New Roman"/>
              </a:rPr>
              <a:t>e</a:t>
            </a:r>
            <a:r>
              <a:rPr sz="2400" b="1" spc="-195" dirty="0">
                <a:solidFill>
                  <a:srgbClr val="827EA5"/>
                </a:solidFill>
                <a:latin typeface="Times New Roman"/>
                <a:cs typeface="Times New Roman"/>
              </a:rPr>
              <a:t>ll</a:t>
            </a:r>
            <a:r>
              <a:rPr sz="2400" b="1" spc="-200" dirty="0">
                <a:solidFill>
                  <a:srgbClr val="827EA5"/>
                </a:solidFill>
                <a:latin typeface="Times New Roman"/>
                <a:cs typeface="Times New Roman"/>
              </a:rPr>
              <a:t>i</a:t>
            </a:r>
            <a:r>
              <a:rPr sz="2400" b="1" spc="-509" dirty="0">
                <a:solidFill>
                  <a:srgbClr val="ED8026"/>
                </a:solidFill>
                <a:latin typeface="Times New Roman"/>
                <a:cs typeface="Times New Roman"/>
              </a:rPr>
              <a:t>P</a:t>
            </a:r>
            <a:r>
              <a:rPr sz="2400" b="1" spc="-50" dirty="0">
                <a:solidFill>
                  <a:srgbClr val="ED8026"/>
                </a:solidFill>
                <a:latin typeface="Times New Roman"/>
                <a:cs typeface="Times New Roman"/>
              </a:rPr>
              <a:t>a</a:t>
            </a:r>
            <a:r>
              <a:rPr sz="2400" b="1" spc="-130" dirty="0">
                <a:solidFill>
                  <a:srgbClr val="ED8026"/>
                </a:solidFill>
                <a:latin typeface="Times New Roman"/>
                <a:cs typeface="Times New Roman"/>
              </a:rPr>
              <a:t>a</a:t>
            </a:r>
            <a:r>
              <a:rPr sz="2400" b="1" spc="-160" dirty="0">
                <a:solidFill>
                  <a:srgbClr val="ED8026"/>
                </a:solidFill>
                <a:latin typeface="Times New Roman"/>
                <a:cs typeface="Times New Roman"/>
              </a:rPr>
              <a:t>t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833672" y="4981617"/>
            <a:ext cx="1255395" cy="161290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950" b="1" spc="-5" dirty="0">
                <a:solidFill>
                  <a:srgbClr val="592680"/>
                </a:solidFill>
                <a:latin typeface="Arial"/>
                <a:cs typeface="Arial"/>
                <a:hlinkClick r:id="rId8"/>
              </a:rPr>
              <a:t>www.</a:t>
            </a:r>
            <a:r>
              <a:rPr sz="950" spc="-5" dirty="0">
                <a:solidFill>
                  <a:srgbClr val="592680"/>
                </a:solidFill>
                <a:latin typeface="Times New Roman"/>
                <a:cs typeface="Times New Roman"/>
                <a:hlinkClick r:id="rId8"/>
              </a:rPr>
              <a:t>i</a:t>
            </a:r>
            <a:r>
              <a:rPr sz="950" b="1" spc="-5" dirty="0">
                <a:solidFill>
                  <a:srgbClr val="592680"/>
                </a:solidFill>
                <a:latin typeface="Arial"/>
                <a:cs typeface="Arial"/>
                <a:hlinkClick r:id="rId8"/>
              </a:rPr>
              <a:t>nte11ipaat.com</a:t>
            </a:r>
            <a:endParaRPr sz="950">
              <a:latin typeface="Arial"/>
              <a:cs typeface="Arial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3626110" y="41005"/>
            <a:ext cx="2143760" cy="6134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1852930" algn="l"/>
              </a:tabLst>
            </a:pPr>
            <a:r>
              <a:rPr sz="3850" spc="-5" dirty="0">
                <a:solidFill>
                  <a:srgbClr val="7E7E7E"/>
                </a:solidFill>
              </a:rPr>
              <a:t>Answe</a:t>
            </a:r>
            <a:r>
              <a:rPr sz="3850" dirty="0">
                <a:solidFill>
                  <a:srgbClr val="7E7E7E"/>
                </a:solidFill>
              </a:rPr>
              <a:t>r	</a:t>
            </a:r>
            <a:r>
              <a:rPr sz="3850" spc="45" dirty="0">
                <a:solidFill>
                  <a:srgbClr val="7E7E7E"/>
                </a:solidFill>
              </a:rPr>
              <a:t>5</a:t>
            </a:r>
            <a:endParaRPr sz="3850"/>
          </a:p>
        </p:txBody>
      </p:sp>
      <p:sp>
        <p:nvSpPr>
          <p:cNvPr id="10" name="object 10"/>
          <p:cNvSpPr txBox="1"/>
          <p:nvPr/>
        </p:nvSpPr>
        <p:spPr>
          <a:xfrm>
            <a:off x="2703517" y="863445"/>
            <a:ext cx="4147185" cy="278130"/>
          </a:xfrm>
          <a:prstGeom prst="rect">
            <a:avLst/>
          </a:prstGeom>
          <a:solidFill>
            <a:srgbClr val="00AAEB"/>
          </a:solidFill>
        </p:spPr>
        <p:txBody>
          <a:bodyPr vert="horz" wrap="square" lIns="0" tIns="825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65"/>
              </a:spcBef>
            </a:pPr>
            <a:r>
              <a:rPr sz="1600" spc="20" dirty="0">
                <a:solidFill>
                  <a:srgbClr val="F9F9F9"/>
                </a:solidFill>
                <a:latin typeface="Arial"/>
                <a:cs typeface="Arial"/>
              </a:rPr>
              <a:t>1.Which</a:t>
            </a:r>
            <a:r>
              <a:rPr sz="1600" spc="75" dirty="0">
                <a:solidFill>
                  <a:srgbClr val="F9F9F9"/>
                </a:solidFill>
                <a:latin typeface="Arial"/>
                <a:cs typeface="Arial"/>
              </a:rPr>
              <a:t> </a:t>
            </a:r>
            <a:r>
              <a:rPr sz="1600" spc="55" dirty="0">
                <a:solidFill>
                  <a:srgbClr val="F9F9F9"/>
                </a:solidFill>
                <a:latin typeface="Arial"/>
                <a:cs typeface="Arial"/>
              </a:rPr>
              <a:t>of</a:t>
            </a:r>
            <a:r>
              <a:rPr sz="1600" spc="-50" dirty="0">
                <a:solidFill>
                  <a:srgbClr val="F9F9F9"/>
                </a:solidFill>
                <a:latin typeface="Arial"/>
                <a:cs typeface="Arial"/>
              </a:rPr>
              <a:t> </a:t>
            </a:r>
            <a:r>
              <a:rPr sz="1600" spc="70" dirty="0">
                <a:solidFill>
                  <a:srgbClr val="F9F9F9"/>
                </a:solidFill>
                <a:latin typeface="Arial"/>
                <a:cs typeface="Arial"/>
              </a:rPr>
              <a:t>the</a:t>
            </a:r>
            <a:r>
              <a:rPr sz="1600" spc="-25" dirty="0">
                <a:solidFill>
                  <a:srgbClr val="F9F9F9"/>
                </a:solidFill>
                <a:latin typeface="Arial"/>
                <a:cs typeface="Arial"/>
              </a:rPr>
              <a:t> </a:t>
            </a:r>
            <a:r>
              <a:rPr sz="1600" spc="55" dirty="0">
                <a:solidFill>
                  <a:srgbClr val="F9F9F9"/>
                </a:solidFill>
                <a:latin typeface="Arial"/>
                <a:cs typeface="Arial"/>
              </a:rPr>
              <a:t>following</a:t>
            </a:r>
            <a:r>
              <a:rPr sz="1600" spc="-110" dirty="0">
                <a:solidFill>
                  <a:srgbClr val="F9F9F9"/>
                </a:solidFill>
                <a:latin typeface="Arial"/>
                <a:cs typeface="Arial"/>
              </a:rPr>
              <a:t> </a:t>
            </a:r>
            <a:r>
              <a:rPr sz="1600" spc="-15" dirty="0">
                <a:solidFill>
                  <a:srgbClr val="F9F9F9"/>
                </a:solidFill>
                <a:latin typeface="Arial"/>
                <a:cs typeface="Arial"/>
              </a:rPr>
              <a:t>is</a:t>
            </a:r>
            <a:r>
              <a:rPr sz="1600" spc="-85" dirty="0">
                <a:solidFill>
                  <a:srgbClr val="F9F9F9"/>
                </a:solidFill>
                <a:latin typeface="Arial"/>
                <a:cs typeface="Arial"/>
              </a:rPr>
              <a:t> </a:t>
            </a:r>
            <a:r>
              <a:rPr sz="1600" spc="25" dirty="0">
                <a:solidFill>
                  <a:srgbClr val="F9F9F9"/>
                </a:solidFill>
                <a:latin typeface="Arial"/>
                <a:cs typeface="Arial"/>
              </a:rPr>
              <a:t>going</a:t>
            </a:r>
            <a:r>
              <a:rPr sz="1600" spc="-100" dirty="0">
                <a:solidFill>
                  <a:srgbClr val="F9F9F9"/>
                </a:solidFill>
                <a:latin typeface="Arial"/>
                <a:cs typeface="Arial"/>
              </a:rPr>
              <a:t> </a:t>
            </a:r>
            <a:r>
              <a:rPr sz="1600" spc="25" dirty="0">
                <a:solidFill>
                  <a:srgbClr val="F9F9F9"/>
                </a:solidFill>
                <a:latin typeface="Arial"/>
                <a:cs typeface="Arial"/>
              </a:rPr>
              <a:t>to</a:t>
            </a:r>
            <a:r>
              <a:rPr sz="1600" spc="110" dirty="0">
                <a:solidFill>
                  <a:srgbClr val="F9F9F9"/>
                </a:solidFill>
                <a:latin typeface="Arial"/>
                <a:cs typeface="Arial"/>
              </a:rPr>
              <a:t> </a:t>
            </a:r>
            <a:r>
              <a:rPr sz="1600" spc="80" dirty="0">
                <a:solidFill>
                  <a:srgbClr val="F9F9F9"/>
                </a:solidFill>
                <a:latin typeface="Arial"/>
                <a:cs typeface="Arial"/>
              </a:rPr>
              <a:t>throw</a:t>
            </a:r>
            <a:r>
              <a:rPr sz="1600" spc="35" dirty="0">
                <a:solidFill>
                  <a:srgbClr val="F9F9F9"/>
                </a:solidFill>
                <a:latin typeface="Arial"/>
                <a:cs typeface="Arial"/>
              </a:rPr>
              <a:t> </a:t>
            </a:r>
            <a:r>
              <a:rPr sz="1600" spc="5" dirty="0">
                <a:solidFill>
                  <a:srgbClr val="F9F9F9"/>
                </a:solidFill>
                <a:latin typeface="Arial"/>
                <a:cs typeface="Arial"/>
              </a:rPr>
              <a:t>a</a:t>
            </a:r>
            <a:endParaRPr sz="16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744683" y="858798"/>
            <a:ext cx="139700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5" dirty="0">
                <a:solidFill>
                  <a:srgbClr val="F9F9F9"/>
                </a:solidFill>
                <a:latin typeface="Arial"/>
                <a:cs typeface="Arial"/>
              </a:rPr>
              <a:t>n</a:t>
            </a:r>
            <a:endParaRPr sz="16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346688" y="1141237"/>
            <a:ext cx="2884170" cy="247650"/>
          </a:xfrm>
          <a:prstGeom prst="rect">
            <a:avLst/>
          </a:prstGeom>
          <a:solidFill>
            <a:srgbClr val="00AAEB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45"/>
              </a:lnSpc>
            </a:pPr>
            <a:r>
              <a:rPr sz="1600" spc="15" dirty="0">
                <a:solidFill>
                  <a:srgbClr val="F9F9F9"/>
                </a:solidFill>
                <a:latin typeface="Arial"/>
                <a:cs typeface="Arial"/>
              </a:rPr>
              <a:t>exception out </a:t>
            </a:r>
            <a:r>
              <a:rPr sz="1600" spc="55" dirty="0">
                <a:solidFill>
                  <a:srgbClr val="F9F9F9"/>
                </a:solidFill>
                <a:latin typeface="Arial"/>
                <a:cs typeface="Arial"/>
              </a:rPr>
              <a:t>of </a:t>
            </a:r>
            <a:r>
              <a:rPr sz="1600" spc="70" dirty="0">
                <a:solidFill>
                  <a:srgbClr val="F9F9F9"/>
                </a:solidFill>
                <a:latin typeface="Arial"/>
                <a:cs typeface="Arial"/>
              </a:rPr>
              <a:t>the</a:t>
            </a:r>
            <a:r>
              <a:rPr sz="1600" spc="25" dirty="0">
                <a:solidFill>
                  <a:srgbClr val="F9F9F9"/>
                </a:solidFill>
                <a:latin typeface="Arial"/>
                <a:cs typeface="Arial"/>
              </a:rPr>
              <a:t> </a:t>
            </a:r>
            <a:r>
              <a:rPr sz="1600" spc="35" dirty="0">
                <a:solidFill>
                  <a:srgbClr val="F9F9F9"/>
                </a:solidFill>
                <a:latin typeface="Arial"/>
                <a:cs typeface="Arial"/>
              </a:rPr>
              <a:t>following?</a:t>
            </a:r>
            <a:endParaRPr sz="16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719634" y="1746842"/>
            <a:ext cx="865505" cy="307975"/>
          </a:xfrm>
          <a:prstGeom prst="rect">
            <a:avLst/>
          </a:prstGeom>
          <a:solidFill>
            <a:srgbClr val="59CDF7"/>
          </a:solidFill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750" spc="-30" dirty="0">
                <a:solidFill>
                  <a:srgbClr val="F9F9F9"/>
                </a:solidFill>
                <a:latin typeface="Arial"/>
                <a:cs typeface="Arial"/>
              </a:rPr>
              <a:t>a)A </a:t>
            </a:r>
            <a:r>
              <a:rPr sz="1650" spc="55" dirty="0">
                <a:solidFill>
                  <a:srgbClr val="F9F9F9"/>
                </a:solidFill>
                <a:latin typeface="Arial"/>
                <a:cs typeface="Arial"/>
              </a:rPr>
              <a:t>=</a:t>
            </a:r>
            <a:r>
              <a:rPr sz="1650" spc="-55" dirty="0">
                <a:solidFill>
                  <a:srgbClr val="F9F9F9"/>
                </a:solidFill>
                <a:latin typeface="Arial"/>
                <a:cs typeface="Arial"/>
              </a:rPr>
              <a:t> </a:t>
            </a:r>
            <a:r>
              <a:rPr sz="1750" spc="70" dirty="0">
                <a:solidFill>
                  <a:srgbClr val="F9F9F9"/>
                </a:solidFill>
                <a:latin typeface="Arial"/>
                <a:cs typeface="Arial"/>
              </a:rPr>
              <a:t>10</a:t>
            </a:r>
            <a:endParaRPr sz="175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554822" y="2479877"/>
            <a:ext cx="1201420" cy="307975"/>
          </a:xfrm>
          <a:prstGeom prst="rect">
            <a:avLst/>
          </a:prstGeom>
          <a:solidFill>
            <a:srgbClr val="00AAEB"/>
          </a:solidFill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750" spc="45" dirty="0">
                <a:solidFill>
                  <a:srgbClr val="F9F9F9"/>
                </a:solidFill>
                <a:latin typeface="Arial"/>
                <a:cs typeface="Arial"/>
              </a:rPr>
              <a:t>a)int </a:t>
            </a:r>
            <a:r>
              <a:rPr sz="1750" spc="75" dirty="0">
                <a:solidFill>
                  <a:srgbClr val="F9F9F9"/>
                </a:solidFill>
                <a:latin typeface="Arial"/>
                <a:cs typeface="Arial"/>
              </a:rPr>
              <a:t>A=</a:t>
            </a:r>
            <a:r>
              <a:rPr sz="1750" spc="160" dirty="0">
                <a:solidFill>
                  <a:srgbClr val="F9F9F9"/>
                </a:solidFill>
                <a:latin typeface="Arial"/>
                <a:cs typeface="Arial"/>
              </a:rPr>
              <a:t> </a:t>
            </a:r>
            <a:r>
              <a:rPr sz="1750" spc="70" dirty="0">
                <a:solidFill>
                  <a:srgbClr val="F9F9F9"/>
                </a:solidFill>
                <a:latin typeface="Arial"/>
                <a:cs typeface="Arial"/>
              </a:rPr>
              <a:t>10</a:t>
            </a:r>
            <a:endParaRPr sz="175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240688" y="3226475"/>
            <a:ext cx="1814830" cy="295275"/>
          </a:xfrm>
          <a:prstGeom prst="rect">
            <a:avLst/>
          </a:prstGeom>
          <a:solidFill>
            <a:srgbClr val="00AAEB"/>
          </a:solidFill>
        </p:spPr>
        <p:txBody>
          <a:bodyPr vert="horz" wrap="square" lIns="0" tIns="889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70"/>
              </a:spcBef>
            </a:pPr>
            <a:r>
              <a:rPr sz="1700" spc="45" dirty="0">
                <a:solidFill>
                  <a:srgbClr val="F9F9F9"/>
                </a:solidFill>
                <a:latin typeface="Arial"/>
                <a:cs typeface="Arial"/>
              </a:rPr>
              <a:t>a)Name </a:t>
            </a:r>
            <a:r>
              <a:rPr sz="1650" spc="55" dirty="0">
                <a:solidFill>
                  <a:srgbClr val="F9F9F9"/>
                </a:solidFill>
                <a:latin typeface="Arial"/>
                <a:cs typeface="Arial"/>
              </a:rPr>
              <a:t>=</a:t>
            </a:r>
            <a:r>
              <a:rPr sz="1650" spc="-15" dirty="0">
                <a:solidFill>
                  <a:srgbClr val="F9F9F9"/>
                </a:solidFill>
                <a:latin typeface="Arial"/>
                <a:cs typeface="Arial"/>
              </a:rPr>
              <a:t> </a:t>
            </a:r>
            <a:r>
              <a:rPr sz="1700" spc="80" dirty="0">
                <a:solidFill>
                  <a:srgbClr val="F9F9F9"/>
                </a:solidFill>
                <a:latin typeface="Arial"/>
                <a:cs typeface="Arial"/>
              </a:rPr>
              <a:t>"Noah"</a:t>
            </a:r>
            <a:endParaRPr sz="17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289521" y="3962566"/>
            <a:ext cx="1724025" cy="295275"/>
          </a:xfrm>
          <a:prstGeom prst="rect">
            <a:avLst/>
          </a:prstGeom>
          <a:solidFill>
            <a:srgbClr val="00AAEB"/>
          </a:solidFill>
        </p:spPr>
        <p:txBody>
          <a:bodyPr vert="horz" wrap="square" lIns="0" tIns="889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70"/>
              </a:spcBef>
            </a:pPr>
            <a:r>
              <a:rPr sz="1700" spc="45" dirty="0">
                <a:solidFill>
                  <a:srgbClr val="F9F9F9"/>
                </a:solidFill>
                <a:latin typeface="Arial"/>
                <a:cs typeface="Arial"/>
              </a:rPr>
              <a:t>a)Name </a:t>
            </a:r>
            <a:r>
              <a:rPr sz="1650" spc="55" dirty="0">
                <a:solidFill>
                  <a:srgbClr val="F9F9F9"/>
                </a:solidFill>
                <a:latin typeface="Arial"/>
                <a:cs typeface="Arial"/>
              </a:rPr>
              <a:t>=</a:t>
            </a:r>
            <a:r>
              <a:rPr sz="1650" spc="-35" dirty="0">
                <a:solidFill>
                  <a:srgbClr val="F9F9F9"/>
                </a:solidFill>
                <a:latin typeface="Arial"/>
                <a:cs typeface="Arial"/>
              </a:rPr>
              <a:t> </a:t>
            </a:r>
            <a:r>
              <a:rPr sz="1700" spc="55" dirty="0">
                <a:solidFill>
                  <a:srgbClr val="F9F9F9"/>
                </a:solidFill>
                <a:latin typeface="Arial"/>
                <a:cs typeface="Arial"/>
              </a:rPr>
              <a:t>'Noah'</a:t>
            </a:r>
            <a:endParaRPr sz="1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30825" y="4963810"/>
            <a:ext cx="1234440" cy="1390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075"/>
              </a:lnSpc>
            </a:pPr>
            <a:r>
              <a:rPr sz="950" b="1" spc="25" dirty="0">
                <a:solidFill>
                  <a:srgbClr val="6F2F9E"/>
                </a:solidFill>
                <a:latin typeface="Arial"/>
                <a:cs typeface="Arial"/>
                <a:hlinkClick r:id="rId2"/>
              </a:rPr>
              <a:t>www.intellipaat.com</a:t>
            </a:r>
            <a:endParaRPr sz="95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237738" y="1524"/>
            <a:ext cx="5906261" cy="51419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1524"/>
            <a:ext cx="3333750" cy="51419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3232785" cy="1381125"/>
          </a:xfrm>
          <a:custGeom>
            <a:avLst/>
            <a:gdLst/>
            <a:ahLst/>
            <a:cxnLst/>
            <a:rect l="l" t="t" r="r" b="b"/>
            <a:pathLst>
              <a:path w="3232785" h="1381125">
                <a:moveTo>
                  <a:pt x="0" y="1380993"/>
                </a:moveTo>
                <a:lnTo>
                  <a:pt x="3232282" y="1380993"/>
                </a:lnTo>
                <a:lnTo>
                  <a:pt x="3232282" y="0"/>
                </a:lnTo>
                <a:lnTo>
                  <a:pt x="0" y="0"/>
                </a:lnTo>
                <a:lnTo>
                  <a:pt x="0" y="1380993"/>
                </a:lnTo>
                <a:close/>
              </a:path>
            </a:pathLst>
          </a:custGeom>
          <a:solidFill>
            <a:srgbClr val="2F233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2713862"/>
            <a:ext cx="3232785" cy="2430145"/>
          </a:xfrm>
          <a:custGeom>
            <a:avLst/>
            <a:gdLst/>
            <a:ahLst/>
            <a:cxnLst/>
            <a:rect l="l" t="t" r="r" b="b"/>
            <a:pathLst>
              <a:path w="3232785" h="2430145">
                <a:moveTo>
                  <a:pt x="0" y="2429637"/>
                </a:moveTo>
                <a:lnTo>
                  <a:pt x="3232282" y="2429637"/>
                </a:lnTo>
                <a:lnTo>
                  <a:pt x="3232282" y="0"/>
                </a:lnTo>
                <a:lnTo>
                  <a:pt x="0" y="0"/>
                </a:lnTo>
                <a:lnTo>
                  <a:pt x="0" y="2429637"/>
                </a:lnTo>
                <a:close/>
              </a:path>
            </a:pathLst>
          </a:custGeom>
          <a:solidFill>
            <a:srgbClr val="2F233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0" y="1380993"/>
            <a:ext cx="3232785" cy="1332865"/>
          </a:xfrm>
          <a:custGeom>
            <a:avLst/>
            <a:gdLst/>
            <a:ahLst/>
            <a:cxnLst/>
            <a:rect l="l" t="t" r="r" b="b"/>
            <a:pathLst>
              <a:path w="3232785" h="1332864">
                <a:moveTo>
                  <a:pt x="0" y="1332869"/>
                </a:moveTo>
                <a:lnTo>
                  <a:pt x="3232282" y="1332869"/>
                </a:lnTo>
                <a:lnTo>
                  <a:pt x="3232282" y="0"/>
                </a:lnTo>
                <a:lnTo>
                  <a:pt x="0" y="0"/>
                </a:lnTo>
                <a:lnTo>
                  <a:pt x="0" y="1332869"/>
                </a:lnTo>
                <a:close/>
              </a:path>
            </a:pathLst>
          </a:custGeom>
          <a:solidFill>
            <a:srgbClr val="5F47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82550" y="1340164"/>
            <a:ext cx="2237740" cy="1186180"/>
          </a:xfrm>
          <a:prstGeom prst="rect">
            <a:avLst/>
          </a:prstGeom>
        </p:spPr>
        <p:txBody>
          <a:bodyPr vert="horz" wrap="square" lIns="0" tIns="75565" rIns="0" bIns="0" rtlCol="0">
            <a:spAutoFit/>
          </a:bodyPr>
          <a:lstStyle/>
          <a:p>
            <a:pPr marL="12700" marR="5080">
              <a:lnSpc>
                <a:spcPts val="4360"/>
              </a:lnSpc>
              <a:spcBef>
                <a:spcPts val="595"/>
              </a:spcBef>
            </a:pPr>
            <a:r>
              <a:rPr sz="3950" b="1" spc="15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3950" b="1" spc="-2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3950" b="1" spc="-2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3950" b="1" spc="3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3950" b="1" spc="-2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3950" b="1" spc="15" dirty="0">
                <a:solidFill>
                  <a:srgbClr val="FFFFFF"/>
                </a:solidFill>
                <a:latin typeface="Arial"/>
                <a:cs typeface="Arial"/>
              </a:rPr>
              <a:t>lli</a:t>
            </a:r>
            <a:r>
              <a:rPr sz="3950" b="1" spc="-2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3950" b="1" spc="10" dirty="0">
                <a:solidFill>
                  <a:srgbClr val="FFFFFF"/>
                </a:solidFill>
                <a:latin typeface="Arial"/>
                <a:cs typeface="Arial"/>
              </a:rPr>
              <a:t>g </a:t>
            </a:r>
            <a:r>
              <a:rPr sz="395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950" b="1" spc="-5" dirty="0">
                <a:solidFill>
                  <a:srgbClr val="FFFFFF"/>
                </a:solidFill>
                <a:latin typeface="Arial"/>
                <a:cs typeface="Arial"/>
              </a:rPr>
              <a:t>Python</a:t>
            </a:r>
            <a:endParaRPr sz="395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46837" y="67476"/>
            <a:ext cx="1275969" cy="51036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0" y="2713863"/>
            <a:ext cx="3232324" cy="242963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249052" y="4506564"/>
            <a:ext cx="217797" cy="20117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0" y="1524"/>
            <a:ext cx="9143999" cy="514197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247396" y="0"/>
            <a:ext cx="2026570" cy="152715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41831" y="2299901"/>
            <a:ext cx="3699102" cy="23670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593534" y="3839277"/>
            <a:ext cx="1550449" cy="130419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7641938" y="221972"/>
            <a:ext cx="1365885" cy="4076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303530" algn="l"/>
              </a:tabLst>
            </a:pPr>
            <a:r>
              <a:rPr sz="2500" spc="-300" dirty="0">
                <a:solidFill>
                  <a:srgbClr val="A8806B"/>
                </a:solidFill>
                <a:latin typeface="Times New Roman"/>
                <a:cs typeface="Times New Roman"/>
              </a:rPr>
              <a:t>j	</a:t>
            </a:r>
            <a:r>
              <a:rPr sz="2500" spc="-125" dirty="0">
                <a:solidFill>
                  <a:srgbClr val="7E7999"/>
                </a:solidFill>
                <a:latin typeface="Times New Roman"/>
                <a:cs typeface="Times New Roman"/>
              </a:rPr>
              <a:t>ntelli</a:t>
            </a:r>
            <a:r>
              <a:rPr sz="2500" spc="-125" dirty="0">
                <a:solidFill>
                  <a:srgbClr val="DD893F"/>
                </a:solidFill>
                <a:latin typeface="Times New Roman"/>
                <a:cs typeface="Times New Roman"/>
              </a:rPr>
              <a:t>Paat</a:t>
            </a:r>
            <a:endParaRPr sz="25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096183" y="1734878"/>
            <a:ext cx="2973070" cy="3771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b="1" spc="50" dirty="0">
                <a:solidFill>
                  <a:srgbClr val="5087EF"/>
                </a:solidFill>
                <a:latin typeface="Arial"/>
                <a:cs typeface="Arial"/>
                <a:hlinkClick r:id="rId5"/>
              </a:rPr>
              <a:t>www.intellipaat.com</a:t>
            </a:r>
            <a:endParaRPr sz="23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710859" y="3543073"/>
            <a:ext cx="1457960" cy="264160"/>
          </a:xfrm>
          <a:prstGeom prst="rect">
            <a:avLst/>
          </a:prstGeom>
          <a:solidFill>
            <a:srgbClr val="E84646"/>
          </a:solidFill>
        </p:spPr>
        <p:txBody>
          <a:bodyPr vert="horz" wrap="square" lIns="0" tIns="1079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85"/>
              </a:spcBef>
            </a:pPr>
            <a:r>
              <a:rPr sz="1500" b="1" spc="75" dirty="0">
                <a:solidFill>
                  <a:srgbClr val="F4F4F4"/>
                </a:solidFill>
                <a:latin typeface="Times New Roman"/>
                <a:cs typeface="Times New Roman"/>
              </a:rPr>
              <a:t>CALLUS</a:t>
            </a:r>
            <a:r>
              <a:rPr sz="1500" b="1" spc="170" dirty="0">
                <a:solidFill>
                  <a:srgbClr val="F4F4F4"/>
                </a:solidFill>
                <a:latin typeface="Times New Roman"/>
                <a:cs typeface="Times New Roman"/>
              </a:rPr>
              <a:t> </a:t>
            </a:r>
            <a:r>
              <a:rPr sz="1500" b="1" spc="95" dirty="0">
                <a:solidFill>
                  <a:srgbClr val="F4F4F4"/>
                </a:solidFill>
                <a:latin typeface="Times New Roman"/>
                <a:cs typeface="Times New Roman"/>
              </a:rPr>
              <a:t>NOW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477647" y="3240403"/>
            <a:ext cx="1697355" cy="2012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50" spc="55" dirty="0">
                <a:solidFill>
                  <a:srgbClr val="575959"/>
                </a:solidFill>
                <a:latin typeface="Arial"/>
                <a:cs typeface="Arial"/>
              </a:rPr>
              <a:t>India </a:t>
            </a:r>
            <a:r>
              <a:rPr sz="1150" spc="35" dirty="0">
                <a:solidFill>
                  <a:srgbClr val="575959"/>
                </a:solidFill>
                <a:latin typeface="Arial"/>
                <a:cs typeface="Arial"/>
              </a:rPr>
              <a:t>:</a:t>
            </a:r>
            <a:r>
              <a:rPr sz="1150" spc="25" dirty="0">
                <a:solidFill>
                  <a:srgbClr val="575959"/>
                </a:solidFill>
                <a:latin typeface="Arial"/>
                <a:cs typeface="Arial"/>
              </a:rPr>
              <a:t> </a:t>
            </a:r>
            <a:r>
              <a:rPr sz="1150" spc="30" dirty="0">
                <a:solidFill>
                  <a:srgbClr val="575959"/>
                </a:solidFill>
                <a:latin typeface="Arial"/>
                <a:cs typeface="Arial"/>
              </a:rPr>
              <a:t>+91-7847955955</a:t>
            </a:r>
            <a:endParaRPr sz="115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479694" y="3582486"/>
            <a:ext cx="2441575" cy="2012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50" spc="50" dirty="0">
                <a:solidFill>
                  <a:srgbClr val="575959"/>
                </a:solidFill>
                <a:latin typeface="Arial"/>
                <a:cs typeface="Arial"/>
              </a:rPr>
              <a:t>US </a:t>
            </a:r>
            <a:r>
              <a:rPr sz="1150" spc="20" dirty="0">
                <a:solidFill>
                  <a:srgbClr val="575959"/>
                </a:solidFill>
                <a:latin typeface="Arial"/>
                <a:cs typeface="Arial"/>
              </a:rPr>
              <a:t>: </a:t>
            </a:r>
            <a:r>
              <a:rPr sz="1150" spc="25" dirty="0">
                <a:solidFill>
                  <a:srgbClr val="575959"/>
                </a:solidFill>
                <a:latin typeface="Arial"/>
                <a:cs typeface="Arial"/>
              </a:rPr>
              <a:t>1-800-216-8930 </a:t>
            </a:r>
            <a:r>
              <a:rPr sz="1150" spc="40" dirty="0">
                <a:solidFill>
                  <a:srgbClr val="575959"/>
                </a:solidFill>
                <a:latin typeface="Arial"/>
                <a:cs typeface="Arial"/>
              </a:rPr>
              <a:t>(TOLL</a:t>
            </a:r>
            <a:r>
              <a:rPr sz="1150" spc="-175" dirty="0">
                <a:solidFill>
                  <a:srgbClr val="575959"/>
                </a:solidFill>
                <a:latin typeface="Arial"/>
                <a:cs typeface="Arial"/>
              </a:rPr>
              <a:t> </a:t>
            </a:r>
            <a:r>
              <a:rPr sz="1150" spc="30" dirty="0">
                <a:solidFill>
                  <a:srgbClr val="575959"/>
                </a:solidFill>
                <a:latin typeface="Arial"/>
                <a:cs typeface="Arial"/>
              </a:rPr>
              <a:t>FREE)</a:t>
            </a:r>
            <a:endParaRPr sz="115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452551" y="3917698"/>
            <a:ext cx="1861820" cy="2241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85" dirty="0">
                <a:solidFill>
                  <a:srgbClr val="575959"/>
                </a:solidFill>
                <a:latin typeface="Arial"/>
                <a:cs typeface="Arial"/>
                <a:hlinkClick r:id="rId6"/>
              </a:rPr>
              <a:t>sales@intellipaat.com</a:t>
            </a:r>
            <a:endParaRPr sz="13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7277375" y="4875357"/>
            <a:ext cx="58419" cy="84455"/>
          </a:xfrm>
          <a:custGeom>
            <a:avLst/>
            <a:gdLst/>
            <a:ahLst/>
            <a:cxnLst/>
            <a:rect l="l" t="t" r="r" b="b"/>
            <a:pathLst>
              <a:path w="58420" h="84454">
                <a:moveTo>
                  <a:pt x="0" y="0"/>
                </a:moveTo>
                <a:lnTo>
                  <a:pt x="57989" y="0"/>
                </a:lnTo>
                <a:lnTo>
                  <a:pt x="57989" y="84137"/>
                </a:lnTo>
                <a:lnTo>
                  <a:pt x="0" y="84137"/>
                </a:lnTo>
                <a:lnTo>
                  <a:pt x="0" y="0"/>
                </a:lnTo>
                <a:close/>
              </a:path>
            </a:pathLst>
          </a:custGeom>
          <a:solidFill>
            <a:srgbClr val="D8DFE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7264678" y="4862500"/>
            <a:ext cx="74295" cy="1022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00" i="1" spc="45" dirty="0">
                <a:solidFill>
                  <a:srgbClr val="BCC1C6"/>
                </a:solidFill>
                <a:latin typeface="Arial"/>
                <a:cs typeface="Arial"/>
              </a:rPr>
              <a:t>V</a:t>
            </a:r>
            <a:endParaRPr sz="5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6522500" y="4938884"/>
            <a:ext cx="0" cy="154305"/>
          </a:xfrm>
          <a:custGeom>
            <a:avLst/>
            <a:gdLst/>
            <a:ahLst/>
            <a:cxnLst/>
            <a:rect l="l" t="t" r="r" b="b"/>
            <a:pathLst>
              <a:path h="154304">
                <a:moveTo>
                  <a:pt x="0" y="0"/>
                </a:moveTo>
                <a:lnTo>
                  <a:pt x="0" y="154188"/>
                </a:lnTo>
              </a:path>
            </a:pathLst>
          </a:custGeom>
          <a:ln w="85457">
            <a:solidFill>
              <a:srgbClr val="D8DFE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6467073" y="4930713"/>
            <a:ext cx="59690" cy="163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15" dirty="0">
                <a:solidFill>
                  <a:srgbClr val="BCC1C6"/>
                </a:solidFill>
                <a:latin typeface="Times New Roman"/>
                <a:cs typeface="Times New Roman"/>
              </a:rPr>
              <a:t>/</a:t>
            </a:r>
            <a:endParaRPr sz="9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7666" y="100792"/>
            <a:ext cx="3113105" cy="34666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399281" y="48869"/>
            <a:ext cx="634829" cy="56199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625852" y="1420257"/>
            <a:ext cx="2282944" cy="141414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7666" y="3995047"/>
            <a:ext cx="3113105" cy="106290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384918" y="3017665"/>
            <a:ext cx="2374506" cy="120950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452" y="1352615"/>
            <a:ext cx="1782445" cy="692785"/>
          </a:xfrm>
          <a:custGeom>
            <a:avLst/>
            <a:gdLst/>
            <a:ahLst/>
            <a:cxnLst/>
            <a:rect l="l" t="t" r="r" b="b"/>
            <a:pathLst>
              <a:path w="1782445" h="692785">
                <a:moveTo>
                  <a:pt x="0" y="0"/>
                </a:moveTo>
                <a:lnTo>
                  <a:pt x="1782404" y="0"/>
                </a:lnTo>
                <a:lnTo>
                  <a:pt x="1782404" y="692578"/>
                </a:lnTo>
                <a:lnTo>
                  <a:pt x="0" y="692578"/>
                </a:lnTo>
                <a:lnTo>
                  <a:pt x="0" y="0"/>
                </a:lnTo>
                <a:close/>
              </a:path>
            </a:pathLst>
          </a:custGeom>
          <a:solidFill>
            <a:srgbClr val="5D467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12226" y="1911555"/>
            <a:ext cx="1590675" cy="692785"/>
          </a:xfrm>
          <a:custGeom>
            <a:avLst/>
            <a:gdLst/>
            <a:ahLst/>
            <a:cxnLst/>
            <a:rect l="l" t="t" r="r" b="b"/>
            <a:pathLst>
              <a:path w="1590675" h="692785">
                <a:moveTo>
                  <a:pt x="0" y="0"/>
                </a:moveTo>
                <a:lnTo>
                  <a:pt x="1590124" y="0"/>
                </a:lnTo>
                <a:lnTo>
                  <a:pt x="1590124" y="692578"/>
                </a:lnTo>
                <a:lnTo>
                  <a:pt x="0" y="692578"/>
                </a:lnTo>
                <a:lnTo>
                  <a:pt x="0" y="0"/>
                </a:lnTo>
                <a:close/>
              </a:path>
            </a:pathLst>
          </a:custGeom>
          <a:solidFill>
            <a:srgbClr val="5D467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-5247" y="1366833"/>
            <a:ext cx="1934845" cy="1165225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316865" marR="5080" indent="-304800">
              <a:lnSpc>
                <a:spcPts val="4400"/>
              </a:lnSpc>
              <a:spcBef>
                <a:spcPts val="385"/>
              </a:spcBef>
            </a:pPr>
            <a:r>
              <a:rPr sz="3800" b="1" spc="35" dirty="0">
                <a:solidFill>
                  <a:srgbClr val="F7F7F7"/>
                </a:solidFill>
                <a:latin typeface="Arial"/>
                <a:cs typeface="Arial"/>
              </a:rPr>
              <a:t>Python:  </a:t>
            </a:r>
            <a:r>
              <a:rPr sz="3800" b="1" spc="45" dirty="0">
                <a:solidFill>
                  <a:srgbClr val="F7F7F7"/>
                </a:solidFill>
                <a:latin typeface="Arial"/>
                <a:cs typeface="Arial"/>
              </a:rPr>
              <a:t>ariable</a:t>
            </a:r>
            <a:endParaRPr sz="38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833672" y="4981617"/>
            <a:ext cx="1130935" cy="160655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950" b="1" spc="60" dirty="0">
                <a:solidFill>
                  <a:srgbClr val="6E2F9E"/>
                </a:solidFill>
                <a:latin typeface="Arial"/>
                <a:cs typeface="Arial"/>
              </a:rPr>
              <a:t>www.</a:t>
            </a:r>
            <a:r>
              <a:rPr sz="900" spc="60" dirty="0">
                <a:solidFill>
                  <a:srgbClr val="6E2F9E"/>
                </a:solidFill>
                <a:latin typeface="Arial"/>
                <a:cs typeface="Arial"/>
              </a:rPr>
              <a:t>inte </a:t>
            </a:r>
            <a:r>
              <a:rPr sz="950" spc="-190" dirty="0">
                <a:solidFill>
                  <a:srgbClr val="6E2F9E"/>
                </a:solidFill>
                <a:latin typeface="Arial"/>
                <a:cs typeface="Arial"/>
              </a:rPr>
              <a:t>11</a:t>
            </a:r>
            <a:r>
              <a:rPr sz="900" spc="-190" dirty="0">
                <a:solidFill>
                  <a:srgbClr val="6E2F9E"/>
                </a:solidFill>
                <a:latin typeface="Arial"/>
                <a:cs typeface="Arial"/>
              </a:rPr>
              <a:t>ipa </a:t>
            </a:r>
            <a:r>
              <a:rPr sz="900" spc="-150" dirty="0">
                <a:solidFill>
                  <a:srgbClr val="6E2F9E"/>
                </a:solidFill>
                <a:latin typeface="Arial"/>
                <a:cs typeface="Arial"/>
              </a:rPr>
              <a:t>at.</a:t>
            </a:r>
            <a:r>
              <a:rPr sz="900" spc="-70" dirty="0">
                <a:solidFill>
                  <a:srgbClr val="6E2F9E"/>
                </a:solidFill>
                <a:latin typeface="Arial"/>
                <a:cs typeface="Arial"/>
              </a:rPr>
              <a:t> </a:t>
            </a:r>
            <a:r>
              <a:rPr sz="900" spc="-245" dirty="0">
                <a:solidFill>
                  <a:srgbClr val="6E2F9E"/>
                </a:solidFill>
                <a:latin typeface="Arial"/>
                <a:cs typeface="Arial"/>
              </a:rPr>
              <a:t>com</a:t>
            </a:r>
            <a:endParaRPr sz="9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38245" y="191684"/>
            <a:ext cx="73025" cy="3079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50" i="1" spc="-250" dirty="0">
                <a:solidFill>
                  <a:srgbClr val="F4801F"/>
                </a:solidFill>
                <a:latin typeface="Arial"/>
                <a:cs typeface="Arial"/>
              </a:rPr>
              <a:t>)</a:t>
            </a:r>
            <a:endParaRPr sz="18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40682" y="191684"/>
            <a:ext cx="492125" cy="3079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50" b="1" spc="-65" dirty="0">
                <a:solidFill>
                  <a:srgbClr val="F4801F"/>
                </a:solidFill>
                <a:latin typeface="Arial"/>
                <a:cs typeface="Arial"/>
              </a:rPr>
              <a:t>Paat</a:t>
            </a:r>
            <a:endParaRPr sz="185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591787" y="417194"/>
            <a:ext cx="4584065" cy="3232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950" b="1" spc="35" dirty="0">
                <a:solidFill>
                  <a:srgbClr val="6D2D9C"/>
                </a:solidFill>
                <a:latin typeface="Arial"/>
                <a:cs typeface="Arial"/>
              </a:rPr>
              <a:t>Assigning </a:t>
            </a:r>
            <a:r>
              <a:rPr sz="1950" b="1" spc="30" dirty="0">
                <a:solidFill>
                  <a:srgbClr val="6D2D9C"/>
                </a:solidFill>
                <a:latin typeface="Arial"/>
                <a:cs typeface="Arial"/>
              </a:rPr>
              <a:t>single </a:t>
            </a:r>
            <a:r>
              <a:rPr sz="1950" b="1" spc="25" dirty="0">
                <a:solidFill>
                  <a:srgbClr val="6D2D9C"/>
                </a:solidFill>
                <a:latin typeface="Arial"/>
                <a:cs typeface="Arial"/>
              </a:rPr>
              <a:t>value to </a:t>
            </a:r>
            <a:r>
              <a:rPr sz="1950" b="1" spc="20" dirty="0">
                <a:solidFill>
                  <a:srgbClr val="6D2D9C"/>
                </a:solidFill>
                <a:latin typeface="Arial"/>
                <a:cs typeface="Arial"/>
              </a:rPr>
              <a:t>a</a:t>
            </a:r>
            <a:r>
              <a:rPr sz="1950" b="1" spc="-215" dirty="0">
                <a:solidFill>
                  <a:srgbClr val="6D2D9C"/>
                </a:solidFill>
                <a:latin typeface="Arial"/>
                <a:cs typeface="Arial"/>
              </a:rPr>
              <a:t> </a:t>
            </a:r>
            <a:r>
              <a:rPr sz="1950" b="1" spc="35" dirty="0">
                <a:solidFill>
                  <a:srgbClr val="6D2D9C"/>
                </a:solidFill>
                <a:latin typeface="Arial"/>
                <a:cs typeface="Arial"/>
              </a:rPr>
              <a:t>variable...</a:t>
            </a:r>
            <a:endParaRPr sz="195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351535" y="1073670"/>
            <a:ext cx="410209" cy="234950"/>
          </a:xfrm>
          <a:prstGeom prst="rect">
            <a:avLst/>
          </a:prstGeom>
          <a:solidFill>
            <a:srgbClr val="7C6B8C"/>
          </a:solidFill>
        </p:spPr>
        <p:txBody>
          <a:bodyPr vert="horz" wrap="square" lIns="0" tIns="698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5"/>
              </a:spcBef>
            </a:pPr>
            <a:r>
              <a:rPr sz="1350" spc="15" dirty="0">
                <a:solidFill>
                  <a:srgbClr val="F7F7F7"/>
                </a:solidFill>
                <a:latin typeface="Arial"/>
                <a:cs typeface="Arial"/>
              </a:rPr>
              <a:t>Input</a:t>
            </a:r>
            <a:endParaRPr sz="135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16701" y="3616923"/>
            <a:ext cx="2014220" cy="304165"/>
          </a:xfrm>
          <a:prstGeom prst="rect">
            <a:avLst/>
          </a:prstGeom>
          <a:solidFill>
            <a:srgbClr val="7B7B7B"/>
          </a:solidFill>
        </p:spPr>
        <p:txBody>
          <a:bodyPr vert="horz" wrap="square" lIns="0" tIns="889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70"/>
              </a:spcBef>
            </a:pPr>
            <a:r>
              <a:rPr sz="1750" spc="20" dirty="0">
                <a:solidFill>
                  <a:srgbClr val="F7F7F7"/>
                </a:solidFill>
                <a:latin typeface="Arial"/>
                <a:cs typeface="Arial"/>
              </a:rPr>
              <a:t>Multiple</a:t>
            </a:r>
            <a:r>
              <a:rPr sz="1750" spc="-55" dirty="0">
                <a:solidFill>
                  <a:srgbClr val="F7F7F7"/>
                </a:solidFill>
                <a:latin typeface="Arial"/>
                <a:cs typeface="Arial"/>
              </a:rPr>
              <a:t> </a:t>
            </a:r>
            <a:r>
              <a:rPr sz="1750" spc="10" dirty="0">
                <a:solidFill>
                  <a:srgbClr val="F7F7F7"/>
                </a:solidFill>
                <a:latin typeface="Arial"/>
                <a:cs typeface="Arial"/>
              </a:rPr>
              <a:t>assignment</a:t>
            </a:r>
            <a:endParaRPr sz="17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2556</Words>
  <Application>Microsoft Office PowerPoint</Application>
  <PresentationFormat>On-screen Show (16:9)</PresentationFormat>
  <Paragraphs>878</Paragraphs>
  <Slides>80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80</vt:i4>
      </vt:variant>
    </vt:vector>
  </HeadingPairs>
  <TitlesOfParts>
    <vt:vector size="81" baseType="lpstr">
      <vt:lpstr>Office Theme</vt:lpstr>
      <vt:lpstr>PowerPoint Presentation</vt:lpstr>
      <vt:lpstr>Agenda for</vt:lpstr>
      <vt:lpstr>Do you know who created Python?</vt:lpstr>
      <vt:lpstr>PowerPoint Presentation</vt:lpstr>
      <vt:lpstr>Why should YOU learn Python?</vt:lpstr>
      <vt:lpstr>_ j nteIiiPaat</vt:lpstr>
      <vt:lpstr>PowerPoint Presentation</vt:lpstr>
      <vt:lpstr>Installing  Python</vt:lpstr>
      <vt:lpstr>PowerPoint Presentation</vt:lpstr>
      <vt:lpstr>PowerPoint Presentation</vt:lpstr>
      <vt:lpstr>A Paat</vt:lpstr>
      <vt:lpstr>PowerPoint Presentation</vt:lpstr>
      <vt:lpstr>J Paat</vt:lpstr>
      <vt:lpstr>PowerPoint Presentation</vt:lpstr>
      <vt:lpstr>What are Numeric Literals?</vt:lpstr>
      <vt:lpstr>What are Boolean Literals?</vt:lpstr>
      <vt:lpstr>What are Special Literals?</vt:lpstr>
      <vt:lpstr>Types of Operators…</vt:lpstr>
      <vt:lpstr>Operators in  Python</vt:lpstr>
      <vt:lpstr>Assign a value to a variable</vt:lpstr>
      <vt:lpstr>Operators in  Python</vt:lpstr>
      <vt:lpstr>Operators in  Python</vt:lpstr>
      <vt:lpstr>Used to perform bitwise calculation</vt:lpstr>
      <vt:lpstr>Operators in  Python</vt:lpstr>
      <vt:lpstr>Operators in  Python</vt:lpstr>
      <vt:lpstr>PowerPoint Presentation</vt:lpstr>
      <vt:lpstr>Datatypes in  Python</vt:lpstr>
      <vt:lpstr>i Paat</vt:lpstr>
      <vt:lpstr>Datatypes in  Python</vt:lpstr>
      <vt:lpstr>Tuples are a group of values within ()</vt:lpstr>
      <vt:lpstr>Tuples are a group of values within []</vt:lpstr>
      <vt:lpstr>Tuples are a group of values within ()</vt:lpstr>
      <vt:lpstr>Unordered collection of items within {}</vt:lpstr>
      <vt:lpstr>Q.1</vt:lpstr>
      <vt:lpstr>_JnteIiiPaat</vt:lpstr>
      <vt:lpstr>PowerPoint Presentation</vt:lpstr>
      <vt:lpstr>J nte lliPaat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r-- --•</vt:lpstr>
      <vt:lpstr>_JnteIiiPaat</vt:lpstr>
      <vt:lpstr>J nte lliPaat</vt:lpstr>
      <vt:lpstr>J nte lliPaat</vt:lpstr>
      <vt:lpstr>_JnteIiiPaat</vt:lpstr>
      <vt:lpstr>,.</vt:lpstr>
      <vt:lpstr>,.</vt:lpstr>
      <vt:lpstr>J Paat</vt:lpstr>
      <vt:lpstr>Q■2</vt:lpstr>
      <vt:lpstr>Q 3</vt:lpstr>
      <vt:lpstr>Q■4</vt:lpstr>
      <vt:lpstr>_JnteIiiPaat</vt:lpstr>
      <vt:lpstr>Function vs Lambda Function</vt:lpstr>
      <vt:lpstr>Power of Lambda: Anonymous Function  inside another function...</vt:lpstr>
      <vt:lpstr>PowerPoint Presentation</vt:lpstr>
      <vt:lpstr>What is the output of ..</vt:lpstr>
      <vt:lpstr>What is an Array?</vt:lpstr>
      <vt:lpstr>Accessing the element</vt:lpstr>
      <vt:lpstr>,.</vt:lpstr>
      <vt:lpstr>,.</vt:lpstr>
      <vt:lpstr>PowerPoint Presentation</vt:lpstr>
      <vt:lpstr>J nte lliPaat</vt:lpstr>
      <vt:lpstr># using readline()  twice prints first two line</vt:lpstr>
      <vt:lpstr>j ntelliPaat</vt:lpstr>
      <vt:lpstr>J nte lliPaat</vt:lpstr>
      <vt:lpstr>PowerPoint Presentation</vt:lpstr>
      <vt:lpstr>PowerPoint Presentation</vt:lpstr>
      <vt:lpstr>jn telliPaat</vt:lpstr>
      <vt:lpstr>Answer 1</vt:lpstr>
      <vt:lpstr>Quiz 2</vt:lpstr>
      <vt:lpstr>Answer 2</vt:lpstr>
      <vt:lpstr>Quiz 3</vt:lpstr>
      <vt:lpstr>Answer 3</vt:lpstr>
      <vt:lpstr>Quiz 4</vt:lpstr>
      <vt:lpstr>Answer 4</vt:lpstr>
      <vt:lpstr>Quiz 5</vt:lpstr>
      <vt:lpstr>Answer 5</vt:lpstr>
      <vt:lpstr>j ntelliPaat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HP</cp:lastModifiedBy>
  <cp:revision>1</cp:revision>
  <dcterms:created xsi:type="dcterms:W3CDTF">2019-06-26T18:47:15Z</dcterms:created>
  <dcterms:modified xsi:type="dcterms:W3CDTF">2019-06-26T18:47:29Z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2019-02-27T00:00:00Z</vt:filetime>
  </property>
  <property fmtid="{D5CDD505-2E9C-101B-9397-08002B2CF9AE}" pid="3" name="Creator">
    <vt:lpwstr>Online2PDF.com</vt:lpwstr>
  </property>
  <property fmtid="{D5CDD505-2E9C-101B-9397-08002B2CF9AE}" pid="4" name="LastSaved">
    <vt:filetime>2019-02-27T00:00:00Z</vt:filetime>
  </property>
</Properties>
</file>